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75"/>
  </p:notesMasterIdLst>
  <p:sldIdLst>
    <p:sldId id="263" r:id="rId2"/>
    <p:sldId id="265" r:id="rId3"/>
    <p:sldId id="269" r:id="rId4"/>
    <p:sldId id="261" r:id="rId5"/>
    <p:sldId id="266" r:id="rId6"/>
    <p:sldId id="267" r:id="rId7"/>
    <p:sldId id="329" r:id="rId8"/>
    <p:sldId id="331" r:id="rId9"/>
    <p:sldId id="259" r:id="rId10"/>
    <p:sldId id="257" r:id="rId11"/>
    <p:sldId id="334" r:id="rId12"/>
    <p:sldId id="332" r:id="rId13"/>
    <p:sldId id="258" r:id="rId14"/>
    <p:sldId id="333" r:id="rId15"/>
    <p:sldId id="268" r:id="rId16"/>
    <p:sldId id="318" r:id="rId17"/>
    <p:sldId id="315" r:id="rId18"/>
    <p:sldId id="313" r:id="rId19"/>
    <p:sldId id="314" r:id="rId20"/>
    <p:sldId id="312" r:id="rId21"/>
    <p:sldId id="308" r:id="rId22"/>
    <p:sldId id="320" r:id="rId23"/>
    <p:sldId id="323" r:id="rId24"/>
    <p:sldId id="321" r:id="rId25"/>
    <p:sldId id="324" r:id="rId26"/>
    <p:sldId id="330" r:id="rId27"/>
    <p:sldId id="328" r:id="rId28"/>
    <p:sldId id="325" r:id="rId29"/>
    <p:sldId id="326" r:id="rId30"/>
    <p:sldId id="327" r:id="rId31"/>
    <p:sldId id="316" r:id="rId32"/>
    <p:sldId id="322" r:id="rId33"/>
    <p:sldId id="310" r:id="rId34"/>
    <p:sldId id="317" r:id="rId35"/>
    <p:sldId id="307" r:id="rId36"/>
    <p:sldId id="305" r:id="rId37"/>
    <p:sldId id="306" r:id="rId38"/>
    <p:sldId id="311" r:id="rId39"/>
    <p:sldId id="270" r:id="rId40"/>
    <p:sldId id="260" r:id="rId41"/>
    <p:sldId id="272" r:id="rId42"/>
    <p:sldId id="273" r:id="rId43"/>
    <p:sldId id="275" r:id="rId44"/>
    <p:sldId id="276" r:id="rId45"/>
    <p:sldId id="277" r:id="rId46"/>
    <p:sldId id="278" r:id="rId47"/>
    <p:sldId id="279" r:id="rId48"/>
    <p:sldId id="336" r:id="rId49"/>
    <p:sldId id="280" r:id="rId50"/>
    <p:sldId id="281" r:id="rId51"/>
    <p:sldId id="282" r:id="rId52"/>
    <p:sldId id="283" r:id="rId53"/>
    <p:sldId id="284" r:id="rId54"/>
    <p:sldId id="285" r:id="rId55"/>
    <p:sldId id="286" r:id="rId56"/>
    <p:sldId id="287" r:id="rId57"/>
    <p:sldId id="289" r:id="rId58"/>
    <p:sldId id="290" r:id="rId59"/>
    <p:sldId id="291" r:id="rId60"/>
    <p:sldId id="292" r:id="rId61"/>
    <p:sldId id="293" r:id="rId62"/>
    <p:sldId id="294" r:id="rId63"/>
    <p:sldId id="295" r:id="rId64"/>
    <p:sldId id="296" r:id="rId65"/>
    <p:sldId id="297" r:id="rId66"/>
    <p:sldId id="309" r:id="rId67"/>
    <p:sldId id="298" r:id="rId68"/>
    <p:sldId id="299" r:id="rId69"/>
    <p:sldId id="300" r:id="rId70"/>
    <p:sldId id="301" r:id="rId71"/>
    <p:sldId id="302" r:id="rId72"/>
    <p:sldId id="303" r:id="rId73"/>
    <p:sldId id="304" r:id="rId7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hicheng Guo" initials="SG" lastIdx="4" clrIdx="0">
    <p:extLst>
      <p:ext uri="{19B8F6BF-5375-455C-9EA6-DF929625EA0E}">
        <p15:presenceInfo xmlns:p15="http://schemas.microsoft.com/office/powerpoint/2012/main" userId="e8691873bc2ddff4"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35" autoAdjust="0"/>
    <p:restoredTop sz="93529" autoAdjust="0"/>
  </p:normalViewPr>
  <p:slideViewPr>
    <p:cSldViewPr snapToGrid="0">
      <p:cViewPr varScale="1">
        <p:scale>
          <a:sx n="84" d="100"/>
          <a:sy n="84" d="100"/>
        </p:scale>
        <p:origin x="24" y="34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commentAuthors" Target="commentAuthor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charts/_rels/chart1.xml.rels><?xml version="1.0" encoding="UTF-8" standalone="yes"?>
<Relationships xmlns="http://schemas.openxmlformats.org/package/2006/relationships"><Relationship Id="rId3" Type="http://schemas.openxmlformats.org/officeDocument/2006/relationships/oleObject" Target="file:///C:\Users\shicheng\Downloads\proportion%20(1).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shicheng\Downloads\proportion%20(1).xlsx"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clustered"/>
        <c:varyColors val="0"/>
        <c:ser>
          <c:idx val="0"/>
          <c:order val="0"/>
          <c:spPr>
            <a:solidFill>
              <a:schemeClr val="accent1"/>
            </a:solidFill>
            <a:ln>
              <a:noFill/>
            </a:ln>
            <a:effectLst/>
            <a:sp3d/>
          </c:spPr>
          <c:invertIfNegative val="0"/>
          <c:cat>
            <c:strRef>
              <c:f>'[proportion (1).xlsx]Proportion'!$A$1:$A$21</c:f>
              <c:strCache>
                <c:ptCount val="21"/>
                <c:pt idx="0">
                  <c:v>STL003AO-01.all_chrs.hapInfo.txt</c:v>
                </c:pt>
                <c:pt idx="1">
                  <c:v>STL001SG-01.all_chrs.hapInfo.txt</c:v>
                </c:pt>
                <c:pt idx="2">
                  <c:v>Colon_primary_tumor.all_chrs.hapInfo.txt</c:v>
                </c:pt>
                <c:pt idx="3">
                  <c:v>STL003SG-01.all_chrs.hapInfo.txt</c:v>
                </c:pt>
                <c:pt idx="4">
                  <c:v>STL001SB-01.all_chrs.hapInfo.txt</c:v>
                </c:pt>
                <c:pt idx="5">
                  <c:v>STL003EG-01.all_chrs.hapInfo.txt</c:v>
                </c:pt>
                <c:pt idx="6">
                  <c:v>STL003SX-01.all_chrs.hapInfo.txt</c:v>
                </c:pt>
                <c:pt idx="7">
                  <c:v>STL002LG-01.all_chrs.hapInfo.txt</c:v>
                </c:pt>
                <c:pt idx="8">
                  <c:v>STL003LV-01.all_chrs.hapInfo.txt</c:v>
                </c:pt>
                <c:pt idx="9">
                  <c:v>STL001TH-01.all_chrs.hapInfo.txt</c:v>
                </c:pt>
                <c:pt idx="10">
                  <c:v>STL002OV-01.all_chrs.hapInfo.txt</c:v>
                </c:pt>
                <c:pt idx="11">
                  <c:v>STL003PO-01.all_chrs.hapInfo.txt</c:v>
                </c:pt>
                <c:pt idx="12">
                  <c:v>methylC-seq_h1-npc_r1.all_chrs.hapInfo.txt</c:v>
                </c:pt>
                <c:pt idx="13">
                  <c:v>STL003RA-01.all_chrs.hapInfo.txt</c:v>
                </c:pt>
                <c:pt idx="14">
                  <c:v>STL003GA-01.all_chrs.hapInfo.txt</c:v>
                </c:pt>
                <c:pt idx="15">
                  <c:v>STL003RV-01.all_chrs.hapInfo.txt</c:v>
                </c:pt>
                <c:pt idx="16">
                  <c:v>STL001LV-01.all_chrs.hapInfo.txt</c:v>
                </c:pt>
                <c:pt idx="17">
                  <c:v>STL001BL-01.all_chrs.hapInfo.txt</c:v>
                </c:pt>
                <c:pt idx="18">
                  <c:v>STL003AD-01.all_chrs.hapInfo.txt</c:v>
                </c:pt>
                <c:pt idx="19">
                  <c:v>STL003PA-01.all_chrs.hapInfo.txt</c:v>
                </c:pt>
                <c:pt idx="20">
                  <c:v>methylC-seq_h1-npc_r2.all_chrs.hapInfo.txt</c:v>
                </c:pt>
              </c:strCache>
            </c:strRef>
          </c:cat>
          <c:val>
            <c:numRef>
              <c:f>'[proportion (1).xlsx]Proportion'!$B$1:$B$21</c:f>
              <c:numCache>
                <c:formatCode>@</c:formatCode>
                <c:ptCount val="21"/>
                <c:pt idx="0">
                  <c:v>626092</c:v>
                </c:pt>
                <c:pt idx="1">
                  <c:v>574379</c:v>
                </c:pt>
                <c:pt idx="2">
                  <c:v>535145</c:v>
                </c:pt>
                <c:pt idx="3">
                  <c:v>450427</c:v>
                </c:pt>
                <c:pt idx="4">
                  <c:v>517179</c:v>
                </c:pt>
                <c:pt idx="5">
                  <c:v>603771</c:v>
                </c:pt>
                <c:pt idx="6">
                  <c:v>528008</c:v>
                </c:pt>
                <c:pt idx="7">
                  <c:v>535504</c:v>
                </c:pt>
                <c:pt idx="8">
                  <c:v>513842</c:v>
                </c:pt>
                <c:pt idx="9">
                  <c:v>403481</c:v>
                </c:pt>
                <c:pt idx="10">
                  <c:v>406118</c:v>
                </c:pt>
                <c:pt idx="11">
                  <c:v>440041</c:v>
                </c:pt>
                <c:pt idx="12">
                  <c:v>403750</c:v>
                </c:pt>
                <c:pt idx="13">
                  <c:v>414828</c:v>
                </c:pt>
                <c:pt idx="14">
                  <c:v>414789</c:v>
                </c:pt>
                <c:pt idx="15">
                  <c:v>397781</c:v>
                </c:pt>
                <c:pt idx="16">
                  <c:v>388507</c:v>
                </c:pt>
                <c:pt idx="17">
                  <c:v>433912</c:v>
                </c:pt>
                <c:pt idx="18">
                  <c:v>385475</c:v>
                </c:pt>
                <c:pt idx="19">
                  <c:v>450078</c:v>
                </c:pt>
                <c:pt idx="20">
                  <c:v>292743</c:v>
                </c:pt>
              </c:numCache>
            </c:numRef>
          </c:val>
        </c:ser>
        <c:ser>
          <c:idx val="1"/>
          <c:order val="1"/>
          <c:spPr>
            <a:solidFill>
              <a:schemeClr val="accent2"/>
            </a:solidFill>
            <a:ln>
              <a:noFill/>
            </a:ln>
            <a:effectLst/>
            <a:sp3d/>
          </c:spPr>
          <c:invertIfNegative val="0"/>
          <c:cat>
            <c:strRef>
              <c:f>'[proportion (1).xlsx]Proportion'!$A$1:$A$21</c:f>
              <c:strCache>
                <c:ptCount val="21"/>
                <c:pt idx="0">
                  <c:v>STL003AO-01.all_chrs.hapInfo.txt</c:v>
                </c:pt>
                <c:pt idx="1">
                  <c:v>STL001SG-01.all_chrs.hapInfo.txt</c:v>
                </c:pt>
                <c:pt idx="2">
                  <c:v>Colon_primary_tumor.all_chrs.hapInfo.txt</c:v>
                </c:pt>
                <c:pt idx="3">
                  <c:v>STL003SG-01.all_chrs.hapInfo.txt</c:v>
                </c:pt>
                <c:pt idx="4">
                  <c:v>STL001SB-01.all_chrs.hapInfo.txt</c:v>
                </c:pt>
                <c:pt idx="5">
                  <c:v>STL003EG-01.all_chrs.hapInfo.txt</c:v>
                </c:pt>
                <c:pt idx="6">
                  <c:v>STL003SX-01.all_chrs.hapInfo.txt</c:v>
                </c:pt>
                <c:pt idx="7">
                  <c:v>STL002LG-01.all_chrs.hapInfo.txt</c:v>
                </c:pt>
                <c:pt idx="8">
                  <c:v>STL003LV-01.all_chrs.hapInfo.txt</c:v>
                </c:pt>
                <c:pt idx="9">
                  <c:v>STL001TH-01.all_chrs.hapInfo.txt</c:v>
                </c:pt>
                <c:pt idx="10">
                  <c:v>STL002OV-01.all_chrs.hapInfo.txt</c:v>
                </c:pt>
                <c:pt idx="11">
                  <c:v>STL003PO-01.all_chrs.hapInfo.txt</c:v>
                </c:pt>
                <c:pt idx="12">
                  <c:v>methylC-seq_h1-npc_r1.all_chrs.hapInfo.txt</c:v>
                </c:pt>
                <c:pt idx="13">
                  <c:v>STL003RA-01.all_chrs.hapInfo.txt</c:v>
                </c:pt>
                <c:pt idx="14">
                  <c:v>STL003GA-01.all_chrs.hapInfo.txt</c:v>
                </c:pt>
                <c:pt idx="15">
                  <c:v>STL003RV-01.all_chrs.hapInfo.txt</c:v>
                </c:pt>
                <c:pt idx="16">
                  <c:v>STL001LV-01.all_chrs.hapInfo.txt</c:v>
                </c:pt>
                <c:pt idx="17">
                  <c:v>STL001BL-01.all_chrs.hapInfo.txt</c:v>
                </c:pt>
                <c:pt idx="18">
                  <c:v>STL003AD-01.all_chrs.hapInfo.txt</c:v>
                </c:pt>
                <c:pt idx="19">
                  <c:v>STL003PA-01.all_chrs.hapInfo.txt</c:v>
                </c:pt>
                <c:pt idx="20">
                  <c:v>methylC-seq_h1-npc_r2.all_chrs.hapInfo.txt</c:v>
                </c:pt>
              </c:strCache>
            </c:strRef>
          </c:cat>
          <c:val>
            <c:numRef>
              <c:f>'[proportion (1).xlsx]Proportion'!$C$1:$C$21</c:f>
              <c:numCache>
                <c:formatCode>@</c:formatCode>
                <c:ptCount val="21"/>
                <c:pt idx="0">
                  <c:v>460267</c:v>
                </c:pt>
                <c:pt idx="1">
                  <c:v>407545</c:v>
                </c:pt>
                <c:pt idx="2">
                  <c:v>354770</c:v>
                </c:pt>
                <c:pt idx="3">
                  <c:v>305200</c:v>
                </c:pt>
                <c:pt idx="4">
                  <c:v>350961</c:v>
                </c:pt>
                <c:pt idx="5">
                  <c:v>420706</c:v>
                </c:pt>
                <c:pt idx="6">
                  <c:v>363867</c:v>
                </c:pt>
                <c:pt idx="7">
                  <c:v>362647</c:v>
                </c:pt>
                <c:pt idx="8">
                  <c:v>349851</c:v>
                </c:pt>
                <c:pt idx="9">
                  <c:v>272306</c:v>
                </c:pt>
                <c:pt idx="10">
                  <c:v>264383</c:v>
                </c:pt>
                <c:pt idx="11">
                  <c:v>285511</c:v>
                </c:pt>
                <c:pt idx="12">
                  <c:v>280086</c:v>
                </c:pt>
                <c:pt idx="13">
                  <c:v>264396</c:v>
                </c:pt>
                <c:pt idx="14">
                  <c:v>265566</c:v>
                </c:pt>
                <c:pt idx="15">
                  <c:v>253195</c:v>
                </c:pt>
                <c:pt idx="16">
                  <c:v>246260</c:v>
                </c:pt>
                <c:pt idx="17">
                  <c:v>279244</c:v>
                </c:pt>
                <c:pt idx="18">
                  <c:v>242507</c:v>
                </c:pt>
                <c:pt idx="19">
                  <c:v>292559</c:v>
                </c:pt>
                <c:pt idx="20">
                  <c:v>192454</c:v>
                </c:pt>
              </c:numCache>
            </c:numRef>
          </c:val>
        </c:ser>
        <c:ser>
          <c:idx val="2"/>
          <c:order val="2"/>
          <c:spPr>
            <a:solidFill>
              <a:schemeClr val="accent3"/>
            </a:solidFill>
            <a:ln>
              <a:noFill/>
            </a:ln>
            <a:effectLst/>
            <a:sp3d/>
          </c:spPr>
          <c:invertIfNegative val="0"/>
          <c:cat>
            <c:strRef>
              <c:f>'[proportion (1).xlsx]Proportion'!$A$1:$A$21</c:f>
              <c:strCache>
                <c:ptCount val="21"/>
                <c:pt idx="0">
                  <c:v>STL003AO-01.all_chrs.hapInfo.txt</c:v>
                </c:pt>
                <c:pt idx="1">
                  <c:v>STL001SG-01.all_chrs.hapInfo.txt</c:v>
                </c:pt>
                <c:pt idx="2">
                  <c:v>Colon_primary_tumor.all_chrs.hapInfo.txt</c:v>
                </c:pt>
                <c:pt idx="3">
                  <c:v>STL003SG-01.all_chrs.hapInfo.txt</c:v>
                </c:pt>
                <c:pt idx="4">
                  <c:v>STL001SB-01.all_chrs.hapInfo.txt</c:v>
                </c:pt>
                <c:pt idx="5">
                  <c:v>STL003EG-01.all_chrs.hapInfo.txt</c:v>
                </c:pt>
                <c:pt idx="6">
                  <c:v>STL003SX-01.all_chrs.hapInfo.txt</c:v>
                </c:pt>
                <c:pt idx="7">
                  <c:v>STL002LG-01.all_chrs.hapInfo.txt</c:v>
                </c:pt>
                <c:pt idx="8">
                  <c:v>STL003LV-01.all_chrs.hapInfo.txt</c:v>
                </c:pt>
                <c:pt idx="9">
                  <c:v>STL001TH-01.all_chrs.hapInfo.txt</c:v>
                </c:pt>
                <c:pt idx="10">
                  <c:v>STL002OV-01.all_chrs.hapInfo.txt</c:v>
                </c:pt>
                <c:pt idx="11">
                  <c:v>STL003PO-01.all_chrs.hapInfo.txt</c:v>
                </c:pt>
                <c:pt idx="12">
                  <c:v>methylC-seq_h1-npc_r1.all_chrs.hapInfo.txt</c:v>
                </c:pt>
                <c:pt idx="13">
                  <c:v>STL003RA-01.all_chrs.hapInfo.txt</c:v>
                </c:pt>
                <c:pt idx="14">
                  <c:v>STL003GA-01.all_chrs.hapInfo.txt</c:v>
                </c:pt>
                <c:pt idx="15">
                  <c:v>STL003RV-01.all_chrs.hapInfo.txt</c:v>
                </c:pt>
                <c:pt idx="16">
                  <c:v>STL001LV-01.all_chrs.hapInfo.txt</c:v>
                </c:pt>
                <c:pt idx="17">
                  <c:v>STL001BL-01.all_chrs.hapInfo.txt</c:v>
                </c:pt>
                <c:pt idx="18">
                  <c:v>STL003AD-01.all_chrs.hapInfo.txt</c:v>
                </c:pt>
                <c:pt idx="19">
                  <c:v>STL003PA-01.all_chrs.hapInfo.txt</c:v>
                </c:pt>
                <c:pt idx="20">
                  <c:v>methylC-seq_h1-npc_r2.all_chrs.hapInfo.txt</c:v>
                </c:pt>
              </c:strCache>
            </c:strRef>
          </c:cat>
          <c:val>
            <c:numRef>
              <c:f>'[proportion (1).xlsx]Proportion'!$D$1:$D$21</c:f>
              <c:numCache>
                <c:formatCode>@</c:formatCode>
                <c:ptCount val="21"/>
                <c:pt idx="0">
                  <c:v>383567</c:v>
                </c:pt>
                <c:pt idx="1">
                  <c:v>334208</c:v>
                </c:pt>
                <c:pt idx="2">
                  <c:v>281800</c:v>
                </c:pt>
                <c:pt idx="3">
                  <c:v>247411</c:v>
                </c:pt>
                <c:pt idx="4">
                  <c:v>283027</c:v>
                </c:pt>
                <c:pt idx="5">
                  <c:v>336471</c:v>
                </c:pt>
                <c:pt idx="6">
                  <c:v>290557</c:v>
                </c:pt>
                <c:pt idx="7">
                  <c:v>287092</c:v>
                </c:pt>
                <c:pt idx="8">
                  <c:v>276314</c:v>
                </c:pt>
                <c:pt idx="9">
                  <c:v>212767</c:v>
                </c:pt>
                <c:pt idx="10">
                  <c:v>208665</c:v>
                </c:pt>
                <c:pt idx="11">
                  <c:v>224355</c:v>
                </c:pt>
                <c:pt idx="12">
                  <c:v>213719</c:v>
                </c:pt>
                <c:pt idx="13">
                  <c:v>209106</c:v>
                </c:pt>
                <c:pt idx="14">
                  <c:v>207742</c:v>
                </c:pt>
                <c:pt idx="15">
                  <c:v>197619</c:v>
                </c:pt>
                <c:pt idx="16">
                  <c:v>193293</c:v>
                </c:pt>
                <c:pt idx="17">
                  <c:v>217498</c:v>
                </c:pt>
                <c:pt idx="18">
                  <c:v>188761</c:v>
                </c:pt>
                <c:pt idx="19">
                  <c:v>225474</c:v>
                </c:pt>
                <c:pt idx="20">
                  <c:v>146991</c:v>
                </c:pt>
              </c:numCache>
            </c:numRef>
          </c:val>
        </c:ser>
        <c:ser>
          <c:idx val="3"/>
          <c:order val="3"/>
          <c:spPr>
            <a:solidFill>
              <a:schemeClr val="accent4"/>
            </a:solidFill>
            <a:ln>
              <a:noFill/>
            </a:ln>
            <a:effectLst/>
            <a:sp3d/>
          </c:spPr>
          <c:invertIfNegative val="0"/>
          <c:cat>
            <c:strRef>
              <c:f>'[proportion (1).xlsx]Proportion'!$A$1:$A$21</c:f>
              <c:strCache>
                <c:ptCount val="21"/>
                <c:pt idx="0">
                  <c:v>STL003AO-01.all_chrs.hapInfo.txt</c:v>
                </c:pt>
                <c:pt idx="1">
                  <c:v>STL001SG-01.all_chrs.hapInfo.txt</c:v>
                </c:pt>
                <c:pt idx="2">
                  <c:v>Colon_primary_tumor.all_chrs.hapInfo.txt</c:v>
                </c:pt>
                <c:pt idx="3">
                  <c:v>STL003SG-01.all_chrs.hapInfo.txt</c:v>
                </c:pt>
                <c:pt idx="4">
                  <c:v>STL001SB-01.all_chrs.hapInfo.txt</c:v>
                </c:pt>
                <c:pt idx="5">
                  <c:v>STL003EG-01.all_chrs.hapInfo.txt</c:v>
                </c:pt>
                <c:pt idx="6">
                  <c:v>STL003SX-01.all_chrs.hapInfo.txt</c:v>
                </c:pt>
                <c:pt idx="7">
                  <c:v>STL002LG-01.all_chrs.hapInfo.txt</c:v>
                </c:pt>
                <c:pt idx="8">
                  <c:v>STL003LV-01.all_chrs.hapInfo.txt</c:v>
                </c:pt>
                <c:pt idx="9">
                  <c:v>STL001TH-01.all_chrs.hapInfo.txt</c:v>
                </c:pt>
                <c:pt idx="10">
                  <c:v>STL002OV-01.all_chrs.hapInfo.txt</c:v>
                </c:pt>
                <c:pt idx="11">
                  <c:v>STL003PO-01.all_chrs.hapInfo.txt</c:v>
                </c:pt>
                <c:pt idx="12">
                  <c:v>methylC-seq_h1-npc_r1.all_chrs.hapInfo.txt</c:v>
                </c:pt>
                <c:pt idx="13">
                  <c:v>STL003RA-01.all_chrs.hapInfo.txt</c:v>
                </c:pt>
                <c:pt idx="14">
                  <c:v>STL003GA-01.all_chrs.hapInfo.txt</c:v>
                </c:pt>
                <c:pt idx="15">
                  <c:v>STL003RV-01.all_chrs.hapInfo.txt</c:v>
                </c:pt>
                <c:pt idx="16">
                  <c:v>STL001LV-01.all_chrs.hapInfo.txt</c:v>
                </c:pt>
                <c:pt idx="17">
                  <c:v>STL001BL-01.all_chrs.hapInfo.txt</c:v>
                </c:pt>
                <c:pt idx="18">
                  <c:v>STL003AD-01.all_chrs.hapInfo.txt</c:v>
                </c:pt>
                <c:pt idx="19">
                  <c:v>STL003PA-01.all_chrs.hapInfo.txt</c:v>
                </c:pt>
                <c:pt idx="20">
                  <c:v>methylC-seq_h1-npc_r2.all_chrs.hapInfo.txt</c:v>
                </c:pt>
              </c:strCache>
            </c:strRef>
          </c:cat>
          <c:val>
            <c:numRef>
              <c:f>'[proportion (1).xlsx]Proportion'!$E$1:$E$21</c:f>
              <c:numCache>
                <c:formatCode>@</c:formatCode>
                <c:ptCount val="21"/>
                <c:pt idx="0">
                  <c:v>322086</c:v>
                </c:pt>
                <c:pt idx="1">
                  <c:v>277941</c:v>
                </c:pt>
                <c:pt idx="2">
                  <c:v>239269</c:v>
                </c:pt>
                <c:pt idx="3">
                  <c:v>204720</c:v>
                </c:pt>
                <c:pt idx="4">
                  <c:v>233380</c:v>
                </c:pt>
                <c:pt idx="5">
                  <c:v>271203</c:v>
                </c:pt>
                <c:pt idx="6">
                  <c:v>233237</c:v>
                </c:pt>
                <c:pt idx="7">
                  <c:v>229616</c:v>
                </c:pt>
                <c:pt idx="8">
                  <c:v>219421</c:v>
                </c:pt>
                <c:pt idx="9">
                  <c:v>170553</c:v>
                </c:pt>
                <c:pt idx="10">
                  <c:v>167148</c:v>
                </c:pt>
                <c:pt idx="11">
                  <c:v>180741</c:v>
                </c:pt>
                <c:pt idx="12">
                  <c:v>162710</c:v>
                </c:pt>
                <c:pt idx="13">
                  <c:v>167256</c:v>
                </c:pt>
                <c:pt idx="14">
                  <c:v>167334</c:v>
                </c:pt>
                <c:pt idx="15">
                  <c:v>159029</c:v>
                </c:pt>
                <c:pt idx="16">
                  <c:v>154707</c:v>
                </c:pt>
                <c:pt idx="17">
                  <c:v>171113</c:v>
                </c:pt>
                <c:pt idx="18">
                  <c:v>151429</c:v>
                </c:pt>
                <c:pt idx="19">
                  <c:v>175218</c:v>
                </c:pt>
                <c:pt idx="20">
                  <c:v>112134</c:v>
                </c:pt>
              </c:numCache>
            </c:numRef>
          </c:val>
        </c:ser>
        <c:ser>
          <c:idx val="4"/>
          <c:order val="4"/>
          <c:spPr>
            <a:solidFill>
              <a:schemeClr val="accent5"/>
            </a:solidFill>
            <a:ln>
              <a:noFill/>
            </a:ln>
            <a:effectLst/>
            <a:sp3d/>
          </c:spPr>
          <c:invertIfNegative val="0"/>
          <c:cat>
            <c:strRef>
              <c:f>'[proportion (1).xlsx]Proportion'!$A$1:$A$21</c:f>
              <c:strCache>
                <c:ptCount val="21"/>
                <c:pt idx="0">
                  <c:v>STL003AO-01.all_chrs.hapInfo.txt</c:v>
                </c:pt>
                <c:pt idx="1">
                  <c:v>STL001SG-01.all_chrs.hapInfo.txt</c:v>
                </c:pt>
                <c:pt idx="2">
                  <c:v>Colon_primary_tumor.all_chrs.hapInfo.txt</c:v>
                </c:pt>
                <c:pt idx="3">
                  <c:v>STL003SG-01.all_chrs.hapInfo.txt</c:v>
                </c:pt>
                <c:pt idx="4">
                  <c:v>STL001SB-01.all_chrs.hapInfo.txt</c:v>
                </c:pt>
                <c:pt idx="5">
                  <c:v>STL003EG-01.all_chrs.hapInfo.txt</c:v>
                </c:pt>
                <c:pt idx="6">
                  <c:v>STL003SX-01.all_chrs.hapInfo.txt</c:v>
                </c:pt>
                <c:pt idx="7">
                  <c:v>STL002LG-01.all_chrs.hapInfo.txt</c:v>
                </c:pt>
                <c:pt idx="8">
                  <c:v>STL003LV-01.all_chrs.hapInfo.txt</c:v>
                </c:pt>
                <c:pt idx="9">
                  <c:v>STL001TH-01.all_chrs.hapInfo.txt</c:v>
                </c:pt>
                <c:pt idx="10">
                  <c:v>STL002OV-01.all_chrs.hapInfo.txt</c:v>
                </c:pt>
                <c:pt idx="11">
                  <c:v>STL003PO-01.all_chrs.hapInfo.txt</c:v>
                </c:pt>
                <c:pt idx="12">
                  <c:v>methylC-seq_h1-npc_r1.all_chrs.hapInfo.txt</c:v>
                </c:pt>
                <c:pt idx="13">
                  <c:v>STL003RA-01.all_chrs.hapInfo.txt</c:v>
                </c:pt>
                <c:pt idx="14">
                  <c:v>STL003GA-01.all_chrs.hapInfo.txt</c:v>
                </c:pt>
                <c:pt idx="15">
                  <c:v>STL003RV-01.all_chrs.hapInfo.txt</c:v>
                </c:pt>
                <c:pt idx="16">
                  <c:v>STL001LV-01.all_chrs.hapInfo.txt</c:v>
                </c:pt>
                <c:pt idx="17">
                  <c:v>STL001BL-01.all_chrs.hapInfo.txt</c:v>
                </c:pt>
                <c:pt idx="18">
                  <c:v>STL003AD-01.all_chrs.hapInfo.txt</c:v>
                </c:pt>
                <c:pt idx="19">
                  <c:v>STL003PA-01.all_chrs.hapInfo.txt</c:v>
                </c:pt>
                <c:pt idx="20">
                  <c:v>methylC-seq_h1-npc_r2.all_chrs.hapInfo.txt</c:v>
                </c:pt>
              </c:strCache>
            </c:strRef>
          </c:cat>
          <c:val>
            <c:numRef>
              <c:f>'[proportion (1).xlsx]Proportion'!$F$1:$F$21</c:f>
              <c:numCache>
                <c:formatCode>@</c:formatCode>
                <c:ptCount val="21"/>
                <c:pt idx="0">
                  <c:v>265304</c:v>
                </c:pt>
                <c:pt idx="1">
                  <c:v>226572</c:v>
                </c:pt>
                <c:pt idx="2">
                  <c:v>208082</c:v>
                </c:pt>
                <c:pt idx="3">
                  <c:v>168486</c:v>
                </c:pt>
                <c:pt idx="4">
                  <c:v>190700</c:v>
                </c:pt>
                <c:pt idx="5">
                  <c:v>215663</c:v>
                </c:pt>
                <c:pt idx="6">
                  <c:v>185665</c:v>
                </c:pt>
                <c:pt idx="7">
                  <c:v>182761</c:v>
                </c:pt>
                <c:pt idx="8">
                  <c:v>172299</c:v>
                </c:pt>
                <c:pt idx="9">
                  <c:v>134946</c:v>
                </c:pt>
                <c:pt idx="10">
                  <c:v>132460</c:v>
                </c:pt>
                <c:pt idx="11">
                  <c:v>143118</c:v>
                </c:pt>
                <c:pt idx="12">
                  <c:v>118926</c:v>
                </c:pt>
                <c:pt idx="13">
                  <c:v>135061</c:v>
                </c:pt>
                <c:pt idx="14">
                  <c:v>133188</c:v>
                </c:pt>
                <c:pt idx="15">
                  <c:v>126625</c:v>
                </c:pt>
                <c:pt idx="16">
                  <c:v>124020</c:v>
                </c:pt>
                <c:pt idx="17">
                  <c:v>133228</c:v>
                </c:pt>
                <c:pt idx="18">
                  <c:v>121667</c:v>
                </c:pt>
                <c:pt idx="19">
                  <c:v>134722</c:v>
                </c:pt>
                <c:pt idx="20">
                  <c:v>82561</c:v>
                </c:pt>
              </c:numCache>
            </c:numRef>
          </c:val>
        </c:ser>
        <c:ser>
          <c:idx val="5"/>
          <c:order val="5"/>
          <c:spPr>
            <a:solidFill>
              <a:schemeClr val="accent6"/>
            </a:solidFill>
            <a:ln>
              <a:noFill/>
            </a:ln>
            <a:effectLst/>
            <a:sp3d/>
          </c:spPr>
          <c:invertIfNegative val="0"/>
          <c:cat>
            <c:strRef>
              <c:f>'[proportion (1).xlsx]Proportion'!$A$1:$A$21</c:f>
              <c:strCache>
                <c:ptCount val="21"/>
                <c:pt idx="0">
                  <c:v>STL003AO-01.all_chrs.hapInfo.txt</c:v>
                </c:pt>
                <c:pt idx="1">
                  <c:v>STL001SG-01.all_chrs.hapInfo.txt</c:v>
                </c:pt>
                <c:pt idx="2">
                  <c:v>Colon_primary_tumor.all_chrs.hapInfo.txt</c:v>
                </c:pt>
                <c:pt idx="3">
                  <c:v>STL003SG-01.all_chrs.hapInfo.txt</c:v>
                </c:pt>
                <c:pt idx="4">
                  <c:v>STL001SB-01.all_chrs.hapInfo.txt</c:v>
                </c:pt>
                <c:pt idx="5">
                  <c:v>STL003EG-01.all_chrs.hapInfo.txt</c:v>
                </c:pt>
                <c:pt idx="6">
                  <c:v>STL003SX-01.all_chrs.hapInfo.txt</c:v>
                </c:pt>
                <c:pt idx="7">
                  <c:v>STL002LG-01.all_chrs.hapInfo.txt</c:v>
                </c:pt>
                <c:pt idx="8">
                  <c:v>STL003LV-01.all_chrs.hapInfo.txt</c:v>
                </c:pt>
                <c:pt idx="9">
                  <c:v>STL001TH-01.all_chrs.hapInfo.txt</c:v>
                </c:pt>
                <c:pt idx="10">
                  <c:v>STL002OV-01.all_chrs.hapInfo.txt</c:v>
                </c:pt>
                <c:pt idx="11">
                  <c:v>STL003PO-01.all_chrs.hapInfo.txt</c:v>
                </c:pt>
                <c:pt idx="12">
                  <c:v>methylC-seq_h1-npc_r1.all_chrs.hapInfo.txt</c:v>
                </c:pt>
                <c:pt idx="13">
                  <c:v>STL003RA-01.all_chrs.hapInfo.txt</c:v>
                </c:pt>
                <c:pt idx="14">
                  <c:v>STL003GA-01.all_chrs.hapInfo.txt</c:v>
                </c:pt>
                <c:pt idx="15">
                  <c:v>STL003RV-01.all_chrs.hapInfo.txt</c:v>
                </c:pt>
                <c:pt idx="16">
                  <c:v>STL001LV-01.all_chrs.hapInfo.txt</c:v>
                </c:pt>
                <c:pt idx="17">
                  <c:v>STL001BL-01.all_chrs.hapInfo.txt</c:v>
                </c:pt>
                <c:pt idx="18">
                  <c:v>STL003AD-01.all_chrs.hapInfo.txt</c:v>
                </c:pt>
                <c:pt idx="19">
                  <c:v>STL003PA-01.all_chrs.hapInfo.txt</c:v>
                </c:pt>
                <c:pt idx="20">
                  <c:v>methylC-seq_h1-npc_r2.all_chrs.hapInfo.txt</c:v>
                </c:pt>
              </c:strCache>
            </c:strRef>
          </c:cat>
          <c:val>
            <c:numRef>
              <c:f>'[proportion (1).xlsx]Proportion'!$G$1:$G$21</c:f>
              <c:numCache>
                <c:formatCode>@</c:formatCode>
                <c:ptCount val="21"/>
                <c:pt idx="0">
                  <c:v>213422</c:v>
                </c:pt>
                <c:pt idx="1">
                  <c:v>180222</c:v>
                </c:pt>
                <c:pt idx="2">
                  <c:v>181933</c:v>
                </c:pt>
                <c:pt idx="3">
                  <c:v>134940</c:v>
                </c:pt>
                <c:pt idx="4">
                  <c:v>152253</c:v>
                </c:pt>
                <c:pt idx="5">
                  <c:v>167045</c:v>
                </c:pt>
                <c:pt idx="6">
                  <c:v>143983</c:v>
                </c:pt>
                <c:pt idx="7">
                  <c:v>141463</c:v>
                </c:pt>
                <c:pt idx="8">
                  <c:v>131822</c:v>
                </c:pt>
                <c:pt idx="9">
                  <c:v>104676</c:v>
                </c:pt>
                <c:pt idx="10">
                  <c:v>104317</c:v>
                </c:pt>
                <c:pt idx="11">
                  <c:v>110907</c:v>
                </c:pt>
                <c:pt idx="12">
                  <c:v>83656</c:v>
                </c:pt>
                <c:pt idx="13">
                  <c:v>106502</c:v>
                </c:pt>
                <c:pt idx="14">
                  <c:v>104696</c:v>
                </c:pt>
                <c:pt idx="15">
                  <c:v>99230</c:v>
                </c:pt>
                <c:pt idx="16">
                  <c:v>97488</c:v>
                </c:pt>
                <c:pt idx="17">
                  <c:v>101553</c:v>
                </c:pt>
                <c:pt idx="18">
                  <c:v>95285</c:v>
                </c:pt>
                <c:pt idx="19">
                  <c:v>100576</c:v>
                </c:pt>
                <c:pt idx="20">
                  <c:v>57951</c:v>
                </c:pt>
              </c:numCache>
            </c:numRef>
          </c:val>
        </c:ser>
        <c:dLbls>
          <c:showLegendKey val="0"/>
          <c:showVal val="0"/>
          <c:showCatName val="0"/>
          <c:showSerName val="0"/>
          <c:showPercent val="0"/>
          <c:showBubbleSize val="0"/>
        </c:dLbls>
        <c:gapWidth val="150"/>
        <c:shape val="box"/>
        <c:axId val="551758928"/>
        <c:axId val="460454760"/>
        <c:axId val="0"/>
      </c:bar3DChart>
      <c:catAx>
        <c:axId val="551758928"/>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60454760"/>
        <c:crosses val="autoZero"/>
        <c:auto val="1"/>
        <c:lblAlgn val="ctr"/>
        <c:lblOffset val="100"/>
        <c:noMultiLvlLbl val="0"/>
      </c:catAx>
      <c:valAx>
        <c:axId val="460454760"/>
        <c:scaling>
          <c:orientation val="minMax"/>
        </c:scaling>
        <c:delete val="0"/>
        <c:axPos val="l"/>
        <c:majorGridlines>
          <c:spPr>
            <a:ln w="9525" cap="flat" cmpd="sng" algn="ctr">
              <a:solidFill>
                <a:schemeClr val="tx1">
                  <a:lumMod val="15000"/>
                  <a:lumOff val="85000"/>
                </a:schemeClr>
              </a:solidFill>
              <a:round/>
            </a:ln>
            <a:effectLst/>
          </c:spPr>
        </c:majorGridlines>
        <c:numFmt formatCode="@"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5175892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solidFill>
              <a:schemeClr val="accent1"/>
            </a:solidFill>
            <a:ln>
              <a:noFill/>
            </a:ln>
            <a:effectLst/>
          </c:spPr>
          <c:invertIfNegative val="0"/>
          <c:cat>
            <c:strRef>
              <c:f>'[proportion (1).xlsx]Sheet2'!$A$1:$A$16</c:f>
              <c:strCache>
                <c:ptCount val="16"/>
                <c:pt idx="0">
                  <c:v>STL003AO-01.all_chrs.hapInfo.txt</c:v>
                </c:pt>
                <c:pt idx="1">
                  <c:v>STL001SG-01.all_chrs.hapInfo.txt</c:v>
                </c:pt>
                <c:pt idx="2">
                  <c:v>Colon_primary_tumor.all_chrs.hapInfo.txt</c:v>
                </c:pt>
                <c:pt idx="3">
                  <c:v>STL003SG-01.all_chrs.hapInfo.txt</c:v>
                </c:pt>
                <c:pt idx="4">
                  <c:v>STL001SB-01.all_chrs.hapInfo.txt</c:v>
                </c:pt>
                <c:pt idx="5">
                  <c:v>STL003EG-01.all_chrs.hapInfo.txt</c:v>
                </c:pt>
                <c:pt idx="6">
                  <c:v>STL003SX-01.all_chrs.hapInfo.txt</c:v>
                </c:pt>
                <c:pt idx="7">
                  <c:v>STL002LG-01.all_chrs.hapInfo.txt</c:v>
                </c:pt>
                <c:pt idx="8">
                  <c:v>STL003LV-01.all_chrs.hapInfo.txt</c:v>
                </c:pt>
                <c:pt idx="9">
                  <c:v>N37-Lung.all_chrs.hapInfo.txt</c:v>
                </c:pt>
                <c:pt idx="10">
                  <c:v>methylC-seq_h1+bmp4_r2.all_chrs.hapInfo.txt</c:v>
                </c:pt>
                <c:pt idx="11">
                  <c:v>methylC-seq_h1+bmp4_r1.all_chrs.hapInfo.txt</c:v>
                </c:pt>
                <c:pt idx="12">
                  <c:v>N37-Stomach.all_chrs.hapInfo.txt</c:v>
                </c:pt>
                <c:pt idx="13">
                  <c:v>N37-Pancreas.all_chrs.hapInfo.txt</c:v>
                </c:pt>
                <c:pt idx="14">
                  <c:v>methylC-seq_h1_r2.all_chrs.hapInfo.txt</c:v>
                </c:pt>
                <c:pt idx="15">
                  <c:v>methylC-seq_h1_r1.all_chrs.hapInfo.txt</c:v>
                </c:pt>
              </c:strCache>
            </c:strRef>
          </c:cat>
          <c:val>
            <c:numRef>
              <c:f>'[proportion (1).xlsx]Sheet2'!$B$1:$B$16</c:f>
              <c:numCache>
                <c:formatCode>General</c:formatCode>
                <c:ptCount val="16"/>
                <c:pt idx="0">
                  <c:v>0.27572181378917338</c:v>
                </c:pt>
                <c:pt idx="1">
                  <c:v>0.28706505729766146</c:v>
                </c:pt>
                <c:pt idx="2">
                  <c:v>0.29713786626200239</c:v>
                </c:pt>
                <c:pt idx="3">
                  <c:v>0.29806231405308686</c:v>
                </c:pt>
                <c:pt idx="4">
                  <c:v>0.29938002894356008</c:v>
                </c:pt>
                <c:pt idx="5">
                  <c:v>0.29965918210653947</c:v>
                </c:pt>
                <c:pt idx="6">
                  <c:v>0.30252842320334933</c:v>
                </c:pt>
                <c:pt idx="7">
                  <c:v>0.30792319860524198</c:v>
                </c:pt>
                <c:pt idx="8">
                  <c:v>0.30888299653331525</c:v>
                </c:pt>
                <c:pt idx="9">
                  <c:v>0.44320076631071059</c:v>
                </c:pt>
                <c:pt idx="10">
                  <c:v>0.49122385485013709</c:v>
                </c:pt>
                <c:pt idx="11">
                  <c:v>0.50742170774396611</c:v>
                </c:pt>
                <c:pt idx="12">
                  <c:v>0.5131060835527389</c:v>
                </c:pt>
                <c:pt idx="13">
                  <c:v>0.51678005950523276</c:v>
                </c:pt>
                <c:pt idx="14">
                  <c:v>0.57929124853842495</c:v>
                </c:pt>
                <c:pt idx="15">
                  <c:v>0.58357363212771995</c:v>
                </c:pt>
              </c:numCache>
            </c:numRef>
          </c:val>
        </c:ser>
        <c:ser>
          <c:idx val="1"/>
          <c:order val="1"/>
          <c:spPr>
            <a:solidFill>
              <a:schemeClr val="accent2"/>
            </a:solidFill>
            <a:ln>
              <a:noFill/>
            </a:ln>
            <a:effectLst/>
          </c:spPr>
          <c:invertIfNegative val="0"/>
          <c:cat>
            <c:strRef>
              <c:f>'[proportion (1).xlsx]Sheet2'!$A$1:$A$16</c:f>
              <c:strCache>
                <c:ptCount val="16"/>
                <c:pt idx="0">
                  <c:v>STL003AO-01.all_chrs.hapInfo.txt</c:v>
                </c:pt>
                <c:pt idx="1">
                  <c:v>STL001SG-01.all_chrs.hapInfo.txt</c:v>
                </c:pt>
                <c:pt idx="2">
                  <c:v>Colon_primary_tumor.all_chrs.hapInfo.txt</c:v>
                </c:pt>
                <c:pt idx="3">
                  <c:v>STL003SG-01.all_chrs.hapInfo.txt</c:v>
                </c:pt>
                <c:pt idx="4">
                  <c:v>STL001SB-01.all_chrs.hapInfo.txt</c:v>
                </c:pt>
                <c:pt idx="5">
                  <c:v>STL003EG-01.all_chrs.hapInfo.txt</c:v>
                </c:pt>
                <c:pt idx="6">
                  <c:v>STL003SX-01.all_chrs.hapInfo.txt</c:v>
                </c:pt>
                <c:pt idx="7">
                  <c:v>STL002LG-01.all_chrs.hapInfo.txt</c:v>
                </c:pt>
                <c:pt idx="8">
                  <c:v>STL003LV-01.all_chrs.hapInfo.txt</c:v>
                </c:pt>
                <c:pt idx="9">
                  <c:v>N37-Lung.all_chrs.hapInfo.txt</c:v>
                </c:pt>
                <c:pt idx="10">
                  <c:v>methylC-seq_h1+bmp4_r2.all_chrs.hapInfo.txt</c:v>
                </c:pt>
                <c:pt idx="11">
                  <c:v>methylC-seq_h1+bmp4_r1.all_chrs.hapInfo.txt</c:v>
                </c:pt>
                <c:pt idx="12">
                  <c:v>N37-Stomach.all_chrs.hapInfo.txt</c:v>
                </c:pt>
                <c:pt idx="13">
                  <c:v>N37-Pancreas.all_chrs.hapInfo.txt</c:v>
                </c:pt>
                <c:pt idx="14">
                  <c:v>methylC-seq_h1_r2.all_chrs.hapInfo.txt</c:v>
                </c:pt>
                <c:pt idx="15">
                  <c:v>methylC-seq_h1_r1.all_chrs.hapInfo.txt</c:v>
                </c:pt>
              </c:strCache>
            </c:strRef>
          </c:cat>
          <c:val>
            <c:numRef>
              <c:f>'[proportion (1).xlsx]Sheet2'!$C$1:$C$16</c:f>
              <c:numCache>
                <c:formatCode>General</c:formatCode>
                <c:ptCount val="16"/>
                <c:pt idx="0">
                  <c:v>0.37161222474807748</c:v>
                </c:pt>
                <c:pt idx="1">
                  <c:v>0.37071579470299626</c:v>
                </c:pt>
                <c:pt idx="2">
                  <c:v>0.35345383312261697</c:v>
                </c:pt>
                <c:pt idx="3">
                  <c:v>0.36568081716058404</c:v>
                </c:pt>
                <c:pt idx="4">
                  <c:v>0.36699739507959478</c:v>
                </c:pt>
                <c:pt idx="5">
                  <c:v>0.37579651975646933</c:v>
                </c:pt>
                <c:pt idx="6">
                  <c:v>0.37495996429301953</c:v>
                </c:pt>
                <c:pt idx="7">
                  <c:v>0.37361011521589249</c:v>
                </c:pt>
                <c:pt idx="8">
                  <c:v>0.37640309963818319</c:v>
                </c:pt>
                <c:pt idx="9">
                  <c:v>0.32918248365085562</c:v>
                </c:pt>
                <c:pt idx="10">
                  <c:v>0.40507808890121061</c:v>
                </c:pt>
                <c:pt idx="11">
                  <c:v>0.39552143506381315</c:v>
                </c:pt>
                <c:pt idx="12">
                  <c:v>0.30262820662177592</c:v>
                </c:pt>
                <c:pt idx="13">
                  <c:v>0.30030376797120445</c:v>
                </c:pt>
                <c:pt idx="14">
                  <c:v>0.34282446965705987</c:v>
                </c:pt>
                <c:pt idx="15">
                  <c:v>0.32531421928065984</c:v>
                </c:pt>
              </c:numCache>
            </c:numRef>
          </c:val>
        </c:ser>
        <c:ser>
          <c:idx val="2"/>
          <c:order val="2"/>
          <c:spPr>
            <a:solidFill>
              <a:schemeClr val="accent3"/>
            </a:solidFill>
            <a:ln>
              <a:noFill/>
            </a:ln>
            <a:effectLst/>
          </c:spPr>
          <c:invertIfNegative val="0"/>
          <c:cat>
            <c:strRef>
              <c:f>'[proportion (1).xlsx]Sheet2'!$A$1:$A$16</c:f>
              <c:strCache>
                <c:ptCount val="16"/>
                <c:pt idx="0">
                  <c:v>STL003AO-01.all_chrs.hapInfo.txt</c:v>
                </c:pt>
                <c:pt idx="1">
                  <c:v>STL001SG-01.all_chrs.hapInfo.txt</c:v>
                </c:pt>
                <c:pt idx="2">
                  <c:v>Colon_primary_tumor.all_chrs.hapInfo.txt</c:v>
                </c:pt>
                <c:pt idx="3">
                  <c:v>STL003SG-01.all_chrs.hapInfo.txt</c:v>
                </c:pt>
                <c:pt idx="4">
                  <c:v>STL001SB-01.all_chrs.hapInfo.txt</c:v>
                </c:pt>
                <c:pt idx="5">
                  <c:v>STL003EG-01.all_chrs.hapInfo.txt</c:v>
                </c:pt>
                <c:pt idx="6">
                  <c:v>STL003SX-01.all_chrs.hapInfo.txt</c:v>
                </c:pt>
                <c:pt idx="7">
                  <c:v>STL002LG-01.all_chrs.hapInfo.txt</c:v>
                </c:pt>
                <c:pt idx="8">
                  <c:v>STL003LV-01.all_chrs.hapInfo.txt</c:v>
                </c:pt>
                <c:pt idx="9">
                  <c:v>N37-Lung.all_chrs.hapInfo.txt</c:v>
                </c:pt>
                <c:pt idx="10">
                  <c:v>methylC-seq_h1+bmp4_r2.all_chrs.hapInfo.txt</c:v>
                </c:pt>
                <c:pt idx="11">
                  <c:v>methylC-seq_h1+bmp4_r1.all_chrs.hapInfo.txt</c:v>
                </c:pt>
                <c:pt idx="12">
                  <c:v>N37-Stomach.all_chrs.hapInfo.txt</c:v>
                </c:pt>
                <c:pt idx="13">
                  <c:v>N37-Pancreas.all_chrs.hapInfo.txt</c:v>
                </c:pt>
                <c:pt idx="14">
                  <c:v>methylC-seq_h1_r2.all_chrs.hapInfo.txt</c:v>
                </c:pt>
                <c:pt idx="15">
                  <c:v>methylC-seq_h1_r1.all_chrs.hapInfo.txt</c:v>
                </c:pt>
              </c:strCache>
            </c:strRef>
          </c:cat>
          <c:val>
            <c:numRef>
              <c:f>'[proportion (1).xlsx]Sheet2'!$D$1:$D$16</c:f>
              <c:numCache>
                <c:formatCode>General</c:formatCode>
                <c:ptCount val="16"/>
                <c:pt idx="0">
                  <c:v>0.48692050796669578</c:v>
                </c:pt>
                <c:pt idx="1">
                  <c:v>0.48001445662678022</c:v>
                </c:pt>
                <c:pt idx="2">
                  <c:v>0.49712198427799281</c:v>
                </c:pt>
                <c:pt idx="3">
                  <c:v>0.4790407767433989</c:v>
                </c:pt>
                <c:pt idx="4">
                  <c:v>0.47618182072414905</c:v>
                </c:pt>
                <c:pt idx="5">
                  <c:v>0.46340898734539721</c:v>
                </c:pt>
                <c:pt idx="6">
                  <c:v>0.46240096812770154</c:v>
                </c:pt>
                <c:pt idx="7">
                  <c:v>0.46016078571146468</c:v>
                </c:pt>
                <c:pt idx="8">
                  <c:v>0.45536981104229884</c:v>
                </c:pt>
                <c:pt idx="9">
                  <c:v>0.40879308911391082</c:v>
                </c:pt>
                <c:pt idx="10">
                  <c:v>0.20381832566290592</c:v>
                </c:pt>
                <c:pt idx="11">
                  <c:v>0.19703805660294491</c:v>
                </c:pt>
                <c:pt idx="12">
                  <c:v>0.37844680615977072</c:v>
                </c:pt>
                <c:pt idx="13">
                  <c:v>0.37853184891902236</c:v>
                </c:pt>
                <c:pt idx="14">
                  <c:v>0.18512472717211056</c:v>
                </c:pt>
                <c:pt idx="15">
                  <c:v>0.21879253283022498</c:v>
                </c:pt>
              </c:numCache>
            </c:numRef>
          </c:val>
        </c:ser>
        <c:dLbls>
          <c:showLegendKey val="0"/>
          <c:showVal val="0"/>
          <c:showCatName val="0"/>
          <c:showSerName val="0"/>
          <c:showPercent val="0"/>
          <c:showBubbleSize val="0"/>
        </c:dLbls>
        <c:gapWidth val="219"/>
        <c:overlap val="-27"/>
        <c:axId val="549197912"/>
        <c:axId val="549199088"/>
      </c:barChart>
      <c:catAx>
        <c:axId val="5491979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49199088"/>
        <c:crosses val="autoZero"/>
        <c:auto val="1"/>
        <c:lblAlgn val="ctr"/>
        <c:lblOffset val="100"/>
        <c:noMultiLvlLbl val="0"/>
      </c:catAx>
      <c:valAx>
        <c:axId val="54919908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4919791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751E94C-60A4-4C7E-99A9-13FC4400F543}" type="datetimeFigureOut">
              <a:rPr lang="en-US" smtClean="0"/>
              <a:t>1/4/2016</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831FCE3-8D38-4A41-819F-A39D3224C7A3}" type="slidenum">
              <a:rPr lang="en-US" smtClean="0"/>
              <a:t>‹#›</a:t>
            </a:fld>
            <a:endParaRPr lang="en-US"/>
          </a:p>
        </p:txBody>
      </p:sp>
    </p:spTree>
    <p:extLst>
      <p:ext uri="{BB962C8B-B14F-4D97-AF65-F5344CB8AC3E}">
        <p14:creationId xmlns:p14="http://schemas.microsoft.com/office/powerpoint/2010/main" val="27955047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Hello,</a:t>
            </a:r>
            <a:r>
              <a:rPr lang="en-US" baseline="0" dirty="0" smtClean="0"/>
              <a:t> everyone, today I will introduce the progress of the </a:t>
            </a:r>
            <a:r>
              <a:rPr lang="en-US" baseline="0" dirty="0" err="1" smtClean="0"/>
              <a:t>mond</a:t>
            </a:r>
            <a:r>
              <a:rPr lang="en-US" baseline="0" dirty="0" smtClean="0"/>
              <a:t> project which is shorted for </a:t>
            </a:r>
            <a:r>
              <a:rPr lang="en-US" sz="1200" dirty="0" smtClean="0">
                <a:solidFill>
                  <a:srgbClr val="FF0000"/>
                </a:solidFill>
                <a:latin typeface="Arial" panose="020B0604020202020204" pitchFamily="34" charset="0"/>
              </a:rPr>
              <a:t>M</a:t>
            </a:r>
            <a:r>
              <a:rPr lang="en-US" sz="1200" dirty="0" smtClean="0">
                <a:solidFill>
                  <a:srgbClr val="000000"/>
                </a:solidFill>
                <a:latin typeface="Arial" panose="020B0604020202020204" pitchFamily="34" charset="0"/>
              </a:rPr>
              <a:t>ethylation Hapl</a:t>
            </a:r>
            <a:r>
              <a:rPr lang="en-US" sz="1200" dirty="0" smtClean="0">
                <a:solidFill>
                  <a:srgbClr val="FF0000"/>
                </a:solidFill>
                <a:latin typeface="Arial" panose="020B0604020202020204" pitchFamily="34" charset="0"/>
              </a:rPr>
              <a:t>o</a:t>
            </a:r>
            <a:r>
              <a:rPr lang="en-US" sz="1200" dirty="0" smtClean="0">
                <a:solidFill>
                  <a:srgbClr val="000000"/>
                </a:solidFill>
                <a:latin typeface="Arial" panose="020B0604020202020204" pitchFamily="34" charset="0"/>
              </a:rPr>
              <a:t>type in </a:t>
            </a:r>
            <a:r>
              <a:rPr lang="en-US" sz="1200" dirty="0" smtClean="0">
                <a:solidFill>
                  <a:srgbClr val="FF0000"/>
                </a:solidFill>
                <a:latin typeface="Arial" panose="020B0604020202020204" pitchFamily="34" charset="0"/>
              </a:rPr>
              <a:t>no</a:t>
            </a:r>
            <a:r>
              <a:rPr lang="en-US" sz="1200" dirty="0" smtClean="0">
                <a:solidFill>
                  <a:srgbClr val="000000"/>
                </a:solidFill>
                <a:latin typeface="Arial" panose="020B0604020202020204" pitchFamily="34" charset="0"/>
              </a:rPr>
              <a:t>n-invasive Cancer </a:t>
            </a:r>
            <a:r>
              <a:rPr lang="en-US" sz="1200" dirty="0" smtClean="0">
                <a:solidFill>
                  <a:srgbClr val="FF0000"/>
                </a:solidFill>
                <a:latin typeface="Arial" panose="020B0604020202020204" pitchFamily="34" charset="0"/>
              </a:rPr>
              <a:t>D</a:t>
            </a:r>
            <a:r>
              <a:rPr lang="en-US" sz="1200" dirty="0" smtClean="0">
                <a:solidFill>
                  <a:srgbClr val="000000"/>
                </a:solidFill>
                <a:latin typeface="Arial" panose="020B0604020202020204" pitchFamily="34" charset="0"/>
              </a:rPr>
              <a:t>iagnosis</a:t>
            </a:r>
            <a:endParaRPr lang="en-US" dirty="0"/>
          </a:p>
        </p:txBody>
      </p:sp>
      <p:sp>
        <p:nvSpPr>
          <p:cNvPr id="4" name="Slide Number Placeholder 3"/>
          <p:cNvSpPr>
            <a:spLocks noGrp="1"/>
          </p:cNvSpPr>
          <p:nvPr>
            <p:ph type="sldNum" sz="quarter" idx="10"/>
          </p:nvPr>
        </p:nvSpPr>
        <p:spPr/>
        <p:txBody>
          <a:bodyPr/>
          <a:lstStyle/>
          <a:p>
            <a:fld id="{1C59E644-D69D-445A-9100-837DF00C67F4}" type="slidenum">
              <a:rPr lang="en-US" smtClean="0"/>
              <a:t>1</a:t>
            </a:fld>
            <a:endParaRPr lang="en-US"/>
          </a:p>
        </p:txBody>
      </p:sp>
    </p:spTree>
    <p:extLst>
      <p:ext uri="{BB962C8B-B14F-4D97-AF65-F5344CB8AC3E}">
        <p14:creationId xmlns:p14="http://schemas.microsoft.com/office/powerpoint/2010/main" val="20232295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Assemble </a:t>
            </a:r>
            <a:r>
              <a:rPr lang="en-US" altLang="zh-CN" dirty="0" smtClean="0"/>
              <a:t>together</a:t>
            </a:r>
          </a:p>
          <a:p>
            <a:endParaRPr lang="en-US" dirty="0"/>
          </a:p>
        </p:txBody>
      </p:sp>
      <p:sp>
        <p:nvSpPr>
          <p:cNvPr id="4" name="Slide Number Placeholder 3"/>
          <p:cNvSpPr>
            <a:spLocks noGrp="1"/>
          </p:cNvSpPr>
          <p:nvPr>
            <p:ph type="sldNum" sz="quarter" idx="10"/>
          </p:nvPr>
        </p:nvSpPr>
        <p:spPr/>
        <p:txBody>
          <a:bodyPr/>
          <a:lstStyle/>
          <a:p>
            <a:fld id="{E831FCE3-8D38-4A41-819F-A39D3224C7A3}" type="slidenum">
              <a:rPr lang="en-US" smtClean="0"/>
              <a:t>25</a:t>
            </a:fld>
            <a:endParaRPr lang="en-US"/>
          </a:p>
        </p:txBody>
      </p:sp>
    </p:spTree>
    <p:extLst>
      <p:ext uri="{BB962C8B-B14F-4D97-AF65-F5344CB8AC3E}">
        <p14:creationId xmlns:p14="http://schemas.microsoft.com/office/powerpoint/2010/main" val="30673125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831FCE3-8D38-4A41-819F-A39D3224C7A3}" type="slidenum">
              <a:rPr lang="en-US" smtClean="0"/>
              <a:t>28</a:t>
            </a:fld>
            <a:endParaRPr lang="en-US"/>
          </a:p>
        </p:txBody>
      </p:sp>
    </p:spTree>
    <p:extLst>
      <p:ext uri="{BB962C8B-B14F-4D97-AF65-F5344CB8AC3E}">
        <p14:creationId xmlns:p14="http://schemas.microsoft.com/office/powerpoint/2010/main" val="35306009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831FCE3-8D38-4A41-819F-A39D3224C7A3}" type="slidenum">
              <a:rPr lang="en-US" smtClean="0"/>
              <a:t>29</a:t>
            </a:fld>
            <a:endParaRPr lang="en-US"/>
          </a:p>
        </p:txBody>
      </p:sp>
    </p:spTree>
    <p:extLst>
      <p:ext uri="{BB962C8B-B14F-4D97-AF65-F5344CB8AC3E}">
        <p14:creationId xmlns:p14="http://schemas.microsoft.com/office/powerpoint/2010/main" val="36835441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A6FA035-6FEF-4881-87DA-713437D18F46}" type="slidenum">
              <a:rPr lang="en-US" smtClean="0"/>
              <a:t>41</a:t>
            </a:fld>
            <a:endParaRPr lang="en-US"/>
          </a:p>
        </p:txBody>
      </p:sp>
    </p:spTree>
    <p:extLst>
      <p:ext uri="{BB962C8B-B14F-4D97-AF65-F5344CB8AC3E}">
        <p14:creationId xmlns:p14="http://schemas.microsoft.com/office/powerpoint/2010/main" val="8080309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A6FA035-6FEF-4881-87DA-713437D18F46}" type="slidenum">
              <a:rPr lang="en-US" smtClean="0"/>
              <a:t>42</a:t>
            </a:fld>
            <a:endParaRPr lang="en-US"/>
          </a:p>
        </p:txBody>
      </p:sp>
    </p:spTree>
    <p:extLst>
      <p:ext uri="{BB962C8B-B14F-4D97-AF65-F5344CB8AC3E}">
        <p14:creationId xmlns:p14="http://schemas.microsoft.com/office/powerpoint/2010/main" val="36734737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A6FA035-6FEF-4881-87DA-713437D18F46}" type="slidenum">
              <a:rPr lang="en-US" smtClean="0"/>
              <a:t>45</a:t>
            </a:fld>
            <a:endParaRPr lang="en-US"/>
          </a:p>
        </p:txBody>
      </p:sp>
    </p:spTree>
    <p:extLst>
      <p:ext uri="{BB962C8B-B14F-4D97-AF65-F5344CB8AC3E}">
        <p14:creationId xmlns:p14="http://schemas.microsoft.com/office/powerpoint/2010/main" val="20267409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A6FA035-6FEF-4881-87DA-713437D18F46}" type="slidenum">
              <a:rPr lang="en-US" smtClean="0"/>
              <a:t>46</a:t>
            </a:fld>
            <a:endParaRPr lang="en-US"/>
          </a:p>
        </p:txBody>
      </p:sp>
    </p:spTree>
    <p:extLst>
      <p:ext uri="{BB962C8B-B14F-4D97-AF65-F5344CB8AC3E}">
        <p14:creationId xmlns:p14="http://schemas.microsoft.com/office/powerpoint/2010/main" val="15860478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Methylation block in human genome’s observation.</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2A6FA035-6FEF-4881-87DA-713437D18F46}" type="slidenum">
              <a:rPr lang="en-US" smtClean="0"/>
              <a:t>47</a:t>
            </a:fld>
            <a:endParaRPr lang="en-US"/>
          </a:p>
        </p:txBody>
      </p:sp>
    </p:spTree>
    <p:extLst>
      <p:ext uri="{BB962C8B-B14F-4D97-AF65-F5344CB8AC3E}">
        <p14:creationId xmlns:p14="http://schemas.microsoft.com/office/powerpoint/2010/main" val="31040961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Remove</a:t>
            </a:r>
            <a:r>
              <a:rPr lang="en-US" baseline="0" dirty="0" smtClean="0"/>
              <a:t> the effect of the </a:t>
            </a:r>
            <a:r>
              <a:rPr lang="en-US" baseline="0" dirty="0" err="1" smtClean="0"/>
              <a:t>CpG</a:t>
            </a:r>
            <a:r>
              <a:rPr lang="en-US" baseline="0" dirty="0" smtClean="0"/>
              <a:t> Island</a:t>
            </a:r>
          </a:p>
          <a:p>
            <a:endParaRPr lang="en-US" baseline="0" dirty="0" smtClean="0"/>
          </a:p>
          <a:p>
            <a:endParaRPr lang="en-US" baseline="0" dirty="0" smtClean="0"/>
          </a:p>
          <a:p>
            <a:r>
              <a:rPr lang="en-US" altLang="zh-CN" baseline="0" dirty="0" err="1" smtClean="0"/>
              <a:t>Gatk</a:t>
            </a:r>
            <a:r>
              <a:rPr lang="en-US" altLang="zh-CN" baseline="0" dirty="0" smtClean="0"/>
              <a:t> </a:t>
            </a:r>
            <a:r>
              <a:rPr lang="en-US" altLang="zh-CN" baseline="0" dirty="0" err="1" smtClean="0"/>
              <a:t>indel</a:t>
            </a:r>
            <a:r>
              <a:rPr lang="en-US" altLang="zh-CN" baseline="0" dirty="0" smtClean="0"/>
              <a:t> is better and </a:t>
            </a:r>
            <a:r>
              <a:rPr lang="en-US" altLang="zh-CN" baseline="0" dirty="0" err="1" smtClean="0"/>
              <a:t>samtools</a:t>
            </a:r>
            <a:r>
              <a:rPr lang="en-US" altLang="zh-CN" baseline="0" dirty="0" smtClean="0"/>
              <a:t>. </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2A6FA035-6FEF-4881-87DA-713437D18F46}" type="slidenum">
              <a:rPr lang="en-US" smtClean="0"/>
              <a:t>49</a:t>
            </a:fld>
            <a:endParaRPr lang="en-US"/>
          </a:p>
        </p:txBody>
      </p:sp>
    </p:spTree>
    <p:extLst>
      <p:ext uri="{BB962C8B-B14F-4D97-AF65-F5344CB8AC3E}">
        <p14:creationId xmlns:p14="http://schemas.microsoft.com/office/powerpoint/2010/main" val="20289715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A6FA035-6FEF-4881-87DA-713437D18F46}" type="slidenum">
              <a:rPr lang="en-US" smtClean="0"/>
              <a:t>50</a:t>
            </a:fld>
            <a:endParaRPr lang="en-US"/>
          </a:p>
        </p:txBody>
      </p:sp>
    </p:spTree>
    <p:extLst>
      <p:ext uri="{BB962C8B-B14F-4D97-AF65-F5344CB8AC3E}">
        <p14:creationId xmlns:p14="http://schemas.microsoft.com/office/powerpoint/2010/main" val="38070072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831FCE3-8D38-4A41-819F-A39D3224C7A3}" type="slidenum">
              <a:rPr lang="en-US" smtClean="0"/>
              <a:t>7</a:t>
            </a:fld>
            <a:endParaRPr lang="en-US"/>
          </a:p>
        </p:txBody>
      </p:sp>
    </p:spTree>
    <p:extLst>
      <p:ext uri="{BB962C8B-B14F-4D97-AF65-F5344CB8AC3E}">
        <p14:creationId xmlns:p14="http://schemas.microsoft.com/office/powerpoint/2010/main" val="2740124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A6FA035-6FEF-4881-87DA-713437D18F46}" type="slidenum">
              <a:rPr lang="en-US" smtClean="0"/>
              <a:t>51</a:t>
            </a:fld>
            <a:endParaRPr lang="en-US"/>
          </a:p>
        </p:txBody>
      </p:sp>
    </p:spTree>
    <p:extLst>
      <p:ext uri="{BB962C8B-B14F-4D97-AF65-F5344CB8AC3E}">
        <p14:creationId xmlns:p14="http://schemas.microsoft.com/office/powerpoint/2010/main" val="338127401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smtClean="0"/>
          </a:p>
          <a:p>
            <a:endParaRPr lang="en-US" dirty="0" smtClean="0"/>
          </a:p>
          <a:p>
            <a:r>
              <a:rPr lang="en-US" dirty="0" smtClean="0"/>
              <a:t>chr1:2345333-2345410</a:t>
            </a:r>
          </a:p>
          <a:p>
            <a:endParaRPr lang="en-US" dirty="0" smtClean="0"/>
          </a:p>
          <a:p>
            <a:r>
              <a:rPr lang="en-US" dirty="0" smtClean="0"/>
              <a:t>load(file[j])</a:t>
            </a:r>
          </a:p>
          <a:p>
            <a:r>
              <a:rPr lang="en-US" dirty="0" smtClean="0"/>
              <a:t>cancer&lt;-</a:t>
            </a:r>
            <a:r>
              <a:rPr lang="en-US" dirty="0" err="1" smtClean="0"/>
              <a:t>substr</a:t>
            </a:r>
            <a:r>
              <a:rPr lang="en-US" dirty="0" smtClean="0"/>
              <a:t>(file[j],1,4)</a:t>
            </a:r>
          </a:p>
          <a:p>
            <a:r>
              <a:rPr lang="en-US" dirty="0" smtClean="0"/>
              <a:t>data&lt;-</a:t>
            </a:r>
            <a:r>
              <a:rPr lang="en-US" dirty="0" err="1" smtClean="0"/>
              <a:t>RawNARemove</a:t>
            </a:r>
            <a:r>
              <a:rPr lang="en-US" dirty="0" smtClean="0"/>
              <a:t>(data)</a:t>
            </a:r>
          </a:p>
          <a:p>
            <a:r>
              <a:rPr lang="en-US" dirty="0" smtClean="0"/>
              <a:t>data&lt;-</a:t>
            </a:r>
            <a:r>
              <a:rPr lang="en-US" dirty="0" err="1" smtClean="0"/>
              <a:t>impute.knn</a:t>
            </a:r>
            <a:r>
              <a:rPr lang="en-US" dirty="0" smtClean="0"/>
              <a:t>(data)$data</a:t>
            </a:r>
          </a:p>
          <a:p>
            <a:r>
              <a:rPr lang="en-US" dirty="0" smtClean="0"/>
              <a:t>map&lt;-map[map[,4] %in% </a:t>
            </a:r>
            <a:r>
              <a:rPr lang="en-US" dirty="0" err="1" smtClean="0"/>
              <a:t>rownames</a:t>
            </a:r>
            <a:r>
              <a:rPr lang="en-US" dirty="0" smtClean="0"/>
              <a:t>(data),]</a:t>
            </a:r>
          </a:p>
          <a:p>
            <a:r>
              <a:rPr lang="en-US" dirty="0" err="1" smtClean="0"/>
              <a:t>newdata</a:t>
            </a:r>
            <a:r>
              <a:rPr lang="en-US" dirty="0" smtClean="0"/>
              <a:t>&lt;-data[match(map[,4],</a:t>
            </a:r>
            <a:r>
              <a:rPr lang="en-US" dirty="0" err="1" smtClean="0"/>
              <a:t>rownames</a:t>
            </a:r>
            <a:r>
              <a:rPr lang="en-US" dirty="0" smtClean="0"/>
              <a:t>(data)),]</a:t>
            </a:r>
          </a:p>
          <a:p>
            <a:endParaRPr lang="en-US" dirty="0" smtClean="0"/>
          </a:p>
          <a:p>
            <a:r>
              <a:rPr lang="en-US" dirty="0" smtClean="0"/>
              <a:t>cor1&lt;-mean(</a:t>
            </a:r>
            <a:r>
              <a:rPr lang="en-US" dirty="0" err="1" smtClean="0"/>
              <a:t>cor</a:t>
            </a:r>
            <a:r>
              <a:rPr lang="en-US" dirty="0" smtClean="0"/>
              <a:t>(t(</a:t>
            </a:r>
            <a:r>
              <a:rPr lang="en-US" dirty="0" err="1" smtClean="0"/>
              <a:t>newdata</a:t>
            </a:r>
            <a:r>
              <a:rPr lang="en-US" dirty="0" smtClean="0"/>
              <a:t>[</a:t>
            </a:r>
            <a:r>
              <a:rPr lang="en-US" dirty="0" err="1" smtClean="0"/>
              <a:t>rlt</a:t>
            </a:r>
            <a:r>
              <a:rPr lang="en-US" dirty="0" smtClean="0"/>
              <a:t>[j,1]:</a:t>
            </a:r>
            <a:r>
              <a:rPr lang="en-US" dirty="0" err="1" smtClean="0"/>
              <a:t>rlt</a:t>
            </a:r>
            <a:r>
              <a:rPr lang="en-US" dirty="0" smtClean="0"/>
              <a:t>[j,2],</a:t>
            </a:r>
            <a:r>
              <a:rPr lang="en-US" dirty="0" err="1" smtClean="0"/>
              <a:t>seq</a:t>
            </a:r>
            <a:r>
              <a:rPr lang="en-US" dirty="0" smtClean="0"/>
              <a:t>(1,ncol(</a:t>
            </a:r>
            <a:r>
              <a:rPr lang="en-US" dirty="0" err="1" smtClean="0"/>
              <a:t>newdata</a:t>
            </a:r>
            <a:r>
              <a:rPr lang="en-US" dirty="0" smtClean="0"/>
              <a:t>),by=2)]),use="</a:t>
            </a:r>
            <a:r>
              <a:rPr lang="en-US" dirty="0" err="1" smtClean="0"/>
              <a:t>complete.obs</a:t>
            </a:r>
            <a:r>
              <a:rPr lang="en-US" dirty="0" smtClean="0"/>
              <a:t>")) # cancer</a:t>
            </a:r>
          </a:p>
          <a:p>
            <a:r>
              <a:rPr lang="en-US" dirty="0" smtClean="0"/>
              <a:t>cor2&lt;-mean(</a:t>
            </a:r>
            <a:r>
              <a:rPr lang="en-US" dirty="0" err="1" smtClean="0"/>
              <a:t>cor</a:t>
            </a:r>
            <a:r>
              <a:rPr lang="en-US" dirty="0" smtClean="0"/>
              <a:t>(t(</a:t>
            </a:r>
            <a:r>
              <a:rPr lang="en-US" dirty="0" err="1" smtClean="0"/>
              <a:t>newdata</a:t>
            </a:r>
            <a:r>
              <a:rPr lang="en-US" dirty="0" smtClean="0"/>
              <a:t>[</a:t>
            </a:r>
            <a:r>
              <a:rPr lang="en-US" dirty="0" err="1" smtClean="0"/>
              <a:t>rlt</a:t>
            </a:r>
            <a:r>
              <a:rPr lang="en-US" dirty="0" smtClean="0"/>
              <a:t>[j,1]:</a:t>
            </a:r>
            <a:r>
              <a:rPr lang="en-US" dirty="0" err="1" smtClean="0"/>
              <a:t>rlt</a:t>
            </a:r>
            <a:r>
              <a:rPr lang="en-US" dirty="0" smtClean="0"/>
              <a:t>[j,2],</a:t>
            </a:r>
            <a:r>
              <a:rPr lang="en-US" dirty="0" err="1" smtClean="0"/>
              <a:t>seq</a:t>
            </a:r>
            <a:r>
              <a:rPr lang="en-US" dirty="0" smtClean="0"/>
              <a:t>(2,ncol(</a:t>
            </a:r>
            <a:r>
              <a:rPr lang="en-US" dirty="0" err="1" smtClean="0"/>
              <a:t>newdata</a:t>
            </a:r>
            <a:r>
              <a:rPr lang="en-US" dirty="0" smtClean="0"/>
              <a:t>),by=2)]),use="</a:t>
            </a:r>
            <a:r>
              <a:rPr lang="en-US" dirty="0" err="1" smtClean="0"/>
              <a:t>complete.obs</a:t>
            </a:r>
            <a:r>
              <a:rPr lang="en-US" dirty="0" smtClean="0"/>
              <a:t>")) # normal</a:t>
            </a:r>
          </a:p>
          <a:p>
            <a:r>
              <a:rPr lang="en-US" dirty="0" err="1" smtClean="0"/>
              <a:t>tmp</a:t>
            </a:r>
            <a:r>
              <a:rPr lang="en-US" dirty="0" smtClean="0"/>
              <a:t>&lt;-c(cor1,cor2)</a:t>
            </a:r>
          </a:p>
          <a:p>
            <a:r>
              <a:rPr lang="en-US" dirty="0" err="1" smtClean="0"/>
              <a:t>cor</a:t>
            </a:r>
            <a:r>
              <a:rPr lang="en-US" dirty="0" smtClean="0"/>
              <a:t>&lt;-</a:t>
            </a:r>
            <a:r>
              <a:rPr lang="en-US" dirty="0" err="1" smtClean="0"/>
              <a:t>rbind</a:t>
            </a:r>
            <a:r>
              <a:rPr lang="en-US" dirty="0" smtClean="0"/>
              <a:t>(</a:t>
            </a:r>
            <a:r>
              <a:rPr lang="en-US" dirty="0" err="1" smtClean="0"/>
              <a:t>cor,tmp</a:t>
            </a:r>
            <a:r>
              <a:rPr lang="en-US" dirty="0" smtClean="0"/>
              <a:t>)</a:t>
            </a:r>
          </a:p>
          <a:p>
            <a:endParaRPr lang="en-US" dirty="0" smtClean="0"/>
          </a:p>
          <a:p>
            <a:r>
              <a:rPr lang="en-US" dirty="0" smtClean="0"/>
              <a:t>load("</a:t>
            </a:r>
            <a:r>
              <a:rPr lang="en-US" dirty="0" err="1" smtClean="0"/>
              <a:t>COAD.mh.cor.RData</a:t>
            </a:r>
            <a:r>
              <a:rPr lang="en-US" dirty="0" smtClean="0"/>
              <a:t>")</a:t>
            </a:r>
          </a:p>
          <a:p>
            <a:r>
              <a:rPr lang="en-US" dirty="0" smtClean="0"/>
              <a:t>load("</a:t>
            </a:r>
            <a:r>
              <a:rPr lang="en-US" dirty="0" err="1" smtClean="0"/>
              <a:t>COAD.mh.rlt.RData</a:t>
            </a:r>
            <a:r>
              <a:rPr lang="en-US" dirty="0" smtClean="0"/>
              <a:t>")</a:t>
            </a:r>
          </a:p>
          <a:p>
            <a:endParaRPr lang="en-US" dirty="0" smtClean="0"/>
          </a:p>
          <a:p>
            <a:r>
              <a:rPr lang="en-US" dirty="0" smtClean="0"/>
              <a:t>j&lt;-match("chr1:17445929-17446087",rownames(</a:t>
            </a:r>
            <a:r>
              <a:rPr lang="en-US" dirty="0" err="1" smtClean="0"/>
              <a:t>rlt</a:t>
            </a:r>
            <a:r>
              <a:rPr lang="en-US" dirty="0" smtClean="0"/>
              <a:t>))</a:t>
            </a:r>
          </a:p>
          <a:p>
            <a:endParaRPr lang="en-US" dirty="0" smtClean="0"/>
          </a:p>
          <a:p>
            <a:r>
              <a:rPr lang="en-US" dirty="0" smtClean="0"/>
              <a:t>cor1&lt;-</a:t>
            </a:r>
            <a:r>
              <a:rPr lang="en-US" dirty="0" err="1" smtClean="0"/>
              <a:t>cor</a:t>
            </a:r>
            <a:r>
              <a:rPr lang="en-US" dirty="0" smtClean="0"/>
              <a:t>(t(</a:t>
            </a:r>
            <a:r>
              <a:rPr lang="en-US" dirty="0" err="1" smtClean="0"/>
              <a:t>newdata</a:t>
            </a:r>
            <a:r>
              <a:rPr lang="en-US" dirty="0" smtClean="0"/>
              <a:t>[</a:t>
            </a:r>
            <a:r>
              <a:rPr lang="en-US" dirty="0" err="1" smtClean="0"/>
              <a:t>rlt</a:t>
            </a:r>
            <a:r>
              <a:rPr lang="en-US" dirty="0" smtClean="0"/>
              <a:t>[j,1]:</a:t>
            </a:r>
            <a:r>
              <a:rPr lang="en-US" dirty="0" err="1" smtClean="0"/>
              <a:t>rlt</a:t>
            </a:r>
            <a:r>
              <a:rPr lang="en-US" dirty="0" smtClean="0"/>
              <a:t>[j,2],</a:t>
            </a:r>
            <a:r>
              <a:rPr lang="en-US" dirty="0" err="1" smtClean="0"/>
              <a:t>seq</a:t>
            </a:r>
            <a:r>
              <a:rPr lang="en-US" dirty="0" smtClean="0"/>
              <a:t>(1,ncol(</a:t>
            </a:r>
            <a:r>
              <a:rPr lang="en-US" dirty="0" err="1" smtClean="0"/>
              <a:t>newdata</a:t>
            </a:r>
            <a:r>
              <a:rPr lang="en-US" dirty="0" smtClean="0"/>
              <a:t>),by=2)]),use="</a:t>
            </a:r>
            <a:r>
              <a:rPr lang="en-US" dirty="0" err="1" smtClean="0"/>
              <a:t>complete.obs</a:t>
            </a:r>
            <a:r>
              <a:rPr lang="en-US" dirty="0" smtClean="0"/>
              <a:t>") # cancer</a:t>
            </a:r>
          </a:p>
          <a:p>
            <a:r>
              <a:rPr lang="en-US" dirty="0" smtClean="0"/>
              <a:t>cor2&lt;-</a:t>
            </a:r>
            <a:r>
              <a:rPr lang="en-US" dirty="0" err="1" smtClean="0"/>
              <a:t>cor</a:t>
            </a:r>
            <a:r>
              <a:rPr lang="en-US" dirty="0" smtClean="0"/>
              <a:t>(t(</a:t>
            </a:r>
            <a:r>
              <a:rPr lang="en-US" dirty="0" err="1" smtClean="0"/>
              <a:t>newdata</a:t>
            </a:r>
            <a:r>
              <a:rPr lang="en-US" dirty="0" smtClean="0"/>
              <a:t>[</a:t>
            </a:r>
            <a:r>
              <a:rPr lang="en-US" dirty="0" err="1" smtClean="0"/>
              <a:t>rlt</a:t>
            </a:r>
            <a:r>
              <a:rPr lang="en-US" dirty="0" smtClean="0"/>
              <a:t>[j,1]:</a:t>
            </a:r>
            <a:r>
              <a:rPr lang="en-US" dirty="0" err="1" smtClean="0"/>
              <a:t>rlt</a:t>
            </a:r>
            <a:r>
              <a:rPr lang="en-US" dirty="0" smtClean="0"/>
              <a:t>[j,2],</a:t>
            </a:r>
            <a:r>
              <a:rPr lang="en-US" dirty="0" err="1" smtClean="0"/>
              <a:t>seq</a:t>
            </a:r>
            <a:r>
              <a:rPr lang="en-US" dirty="0" smtClean="0"/>
              <a:t>(2,ncol(</a:t>
            </a:r>
            <a:r>
              <a:rPr lang="en-US" dirty="0" err="1" smtClean="0"/>
              <a:t>newdata</a:t>
            </a:r>
            <a:r>
              <a:rPr lang="en-US" dirty="0" smtClean="0"/>
              <a:t>),by=2)]),use="</a:t>
            </a:r>
            <a:r>
              <a:rPr lang="en-US" dirty="0" err="1" smtClean="0"/>
              <a:t>complete.obs</a:t>
            </a:r>
            <a:r>
              <a:rPr lang="en-US" dirty="0" smtClean="0"/>
              <a:t>") # normal</a:t>
            </a:r>
          </a:p>
          <a:p>
            <a:endParaRPr lang="en-US" dirty="0" smtClean="0"/>
          </a:p>
          <a:p>
            <a:r>
              <a:rPr lang="en-US" dirty="0" smtClean="0"/>
              <a:t>M1&lt;-rltt$cor1</a:t>
            </a:r>
          </a:p>
          <a:p>
            <a:r>
              <a:rPr lang="en-US" dirty="0" smtClean="0"/>
              <a:t>M2&lt;-rltt$cor2</a:t>
            </a:r>
          </a:p>
          <a:p>
            <a:r>
              <a:rPr lang="en-US" dirty="0" smtClean="0"/>
              <a:t>M1[</a:t>
            </a:r>
            <a:r>
              <a:rPr lang="en-US" dirty="0" err="1" smtClean="0"/>
              <a:t>lower.tri</a:t>
            </a:r>
            <a:r>
              <a:rPr lang="en-US" dirty="0" smtClean="0"/>
              <a:t>(M1)] &lt;- NA</a:t>
            </a:r>
          </a:p>
          <a:p>
            <a:r>
              <a:rPr lang="en-US" dirty="0" smtClean="0"/>
              <a:t>M2[</a:t>
            </a:r>
            <a:r>
              <a:rPr lang="en-US" dirty="0" err="1" smtClean="0"/>
              <a:t>lower.tri</a:t>
            </a:r>
            <a:r>
              <a:rPr lang="en-US" dirty="0" smtClean="0"/>
              <a:t>(M2)] &lt;- NA</a:t>
            </a:r>
          </a:p>
          <a:p>
            <a:r>
              <a:rPr lang="en-US" dirty="0" smtClean="0"/>
              <a:t>col=</a:t>
            </a:r>
            <a:r>
              <a:rPr lang="en-US" dirty="0" err="1" smtClean="0"/>
              <a:t>colorRampPalette</a:t>
            </a:r>
            <a:r>
              <a:rPr lang="en-US" dirty="0" smtClean="0"/>
              <a:t>(c("white", "red"))(20) </a:t>
            </a:r>
          </a:p>
          <a:p>
            <a:r>
              <a:rPr lang="en-US" dirty="0" smtClean="0"/>
              <a:t>pdf("figure.pdf")</a:t>
            </a:r>
          </a:p>
          <a:p>
            <a:r>
              <a:rPr lang="en-US" dirty="0" smtClean="0"/>
              <a:t>image(M1,col =</a:t>
            </a:r>
            <a:r>
              <a:rPr lang="en-US" dirty="0" err="1" smtClean="0"/>
              <a:t>col,frame</a:t>
            </a:r>
            <a:r>
              <a:rPr lang="en-US" dirty="0" smtClean="0"/>
              <a:t>=</a:t>
            </a:r>
            <a:r>
              <a:rPr lang="en-US" dirty="0" err="1" smtClean="0"/>
              <a:t>F,xaxt</a:t>
            </a:r>
            <a:r>
              <a:rPr lang="en-US" dirty="0" smtClean="0"/>
              <a:t>="n",</a:t>
            </a:r>
            <a:r>
              <a:rPr lang="en-US" dirty="0" err="1" smtClean="0"/>
              <a:t>yaxt</a:t>
            </a:r>
            <a:r>
              <a:rPr lang="en-US" dirty="0" smtClean="0"/>
              <a:t>="n")</a:t>
            </a:r>
          </a:p>
          <a:p>
            <a:r>
              <a:rPr lang="en-US" dirty="0" smtClean="0"/>
              <a:t>image(M2,col =</a:t>
            </a:r>
            <a:r>
              <a:rPr lang="en-US" dirty="0" err="1" smtClean="0"/>
              <a:t>col,frame</a:t>
            </a:r>
            <a:r>
              <a:rPr lang="en-US" dirty="0" smtClean="0"/>
              <a:t>=</a:t>
            </a:r>
            <a:r>
              <a:rPr lang="en-US" dirty="0" err="1" smtClean="0"/>
              <a:t>F,xaxt</a:t>
            </a:r>
            <a:r>
              <a:rPr lang="en-US" dirty="0" smtClean="0"/>
              <a:t>="n",</a:t>
            </a:r>
            <a:r>
              <a:rPr lang="en-US" dirty="0" err="1" smtClean="0"/>
              <a:t>yaxt</a:t>
            </a:r>
            <a:r>
              <a:rPr lang="en-US" dirty="0" smtClean="0"/>
              <a:t>="n")</a:t>
            </a:r>
          </a:p>
          <a:p>
            <a:r>
              <a:rPr lang="en-US" dirty="0" err="1" smtClean="0"/>
              <a:t>dev.off</a:t>
            </a:r>
            <a:r>
              <a:rPr lang="en-US" dirty="0" smtClean="0"/>
              <a:t>()</a:t>
            </a:r>
          </a:p>
          <a:p>
            <a:endParaRPr lang="en-US" dirty="0" smtClean="0"/>
          </a:p>
          <a:p>
            <a:r>
              <a:rPr lang="en-US" dirty="0" smtClean="0"/>
              <a:t>library("</a:t>
            </a:r>
            <a:r>
              <a:rPr lang="en-US" dirty="0" err="1" smtClean="0"/>
              <a:t>grDevices</a:t>
            </a:r>
            <a:r>
              <a:rPr lang="en-US" dirty="0" smtClean="0"/>
              <a:t>")</a:t>
            </a:r>
          </a:p>
          <a:p>
            <a:r>
              <a:rPr lang="en-US" dirty="0" smtClean="0"/>
              <a:t>plot(1:20,pch=20,col=col)</a:t>
            </a:r>
          </a:p>
          <a:p>
            <a:r>
              <a:rPr lang="en-US" dirty="0" smtClean="0"/>
              <a:t>col=</a:t>
            </a:r>
            <a:r>
              <a:rPr lang="en-US" dirty="0" err="1" smtClean="0"/>
              <a:t>colorRampPalette</a:t>
            </a:r>
            <a:r>
              <a:rPr lang="en-US" dirty="0" smtClean="0"/>
              <a:t>(c("white", "red"))(20) </a:t>
            </a:r>
          </a:p>
          <a:p>
            <a:r>
              <a:rPr lang="en-US" dirty="0" smtClean="0"/>
              <a:t>M &lt;- matrix(</a:t>
            </a:r>
            <a:r>
              <a:rPr lang="en-US" dirty="0" err="1" smtClean="0"/>
              <a:t>runif</a:t>
            </a:r>
            <a:r>
              <a:rPr lang="en-US" dirty="0" smtClean="0"/>
              <a:t>(100),10,10)</a:t>
            </a:r>
          </a:p>
          <a:p>
            <a:r>
              <a:rPr lang="en-US" dirty="0" smtClean="0"/>
              <a:t>M[</a:t>
            </a:r>
            <a:r>
              <a:rPr lang="en-US" dirty="0" err="1" smtClean="0"/>
              <a:t>lower.tri</a:t>
            </a:r>
            <a:r>
              <a:rPr lang="en-US" dirty="0" smtClean="0"/>
              <a:t>(M)] &lt;- NA</a:t>
            </a:r>
          </a:p>
          <a:p>
            <a:r>
              <a:rPr lang="en-US" dirty="0" smtClean="0"/>
              <a:t>image(</a:t>
            </a:r>
            <a:r>
              <a:rPr lang="en-US" dirty="0" err="1" smtClean="0"/>
              <a:t>M,col</a:t>
            </a:r>
            <a:r>
              <a:rPr lang="en-US" dirty="0" smtClean="0"/>
              <a:t> = </a:t>
            </a:r>
            <a:r>
              <a:rPr lang="en-US" dirty="0" err="1" smtClean="0"/>
              <a:t>col,frame</a:t>
            </a:r>
            <a:r>
              <a:rPr lang="en-US" dirty="0" smtClean="0"/>
              <a:t>=</a:t>
            </a:r>
            <a:r>
              <a:rPr lang="en-US" dirty="0" err="1" smtClean="0"/>
              <a:t>F,xaxt</a:t>
            </a:r>
            <a:r>
              <a:rPr lang="en-US" dirty="0" smtClean="0"/>
              <a:t>="n",</a:t>
            </a:r>
            <a:r>
              <a:rPr lang="en-US" dirty="0" err="1" smtClean="0"/>
              <a:t>yaxt</a:t>
            </a:r>
            <a:r>
              <a:rPr lang="en-US" dirty="0" smtClean="0"/>
              <a:t>="n")</a:t>
            </a:r>
            <a:endParaRPr lang="en-US" dirty="0"/>
          </a:p>
        </p:txBody>
      </p:sp>
      <p:sp>
        <p:nvSpPr>
          <p:cNvPr id="4" name="Slide Number Placeholder 3"/>
          <p:cNvSpPr>
            <a:spLocks noGrp="1"/>
          </p:cNvSpPr>
          <p:nvPr>
            <p:ph type="sldNum" sz="quarter" idx="10"/>
          </p:nvPr>
        </p:nvSpPr>
        <p:spPr/>
        <p:txBody>
          <a:bodyPr/>
          <a:lstStyle/>
          <a:p>
            <a:fld id="{2A6FA035-6FEF-4881-87DA-713437D18F46}" type="slidenum">
              <a:rPr lang="en-US" smtClean="0"/>
              <a:t>52</a:t>
            </a:fld>
            <a:endParaRPr lang="en-US"/>
          </a:p>
        </p:txBody>
      </p:sp>
    </p:spTree>
    <p:extLst>
      <p:ext uri="{BB962C8B-B14F-4D97-AF65-F5344CB8AC3E}">
        <p14:creationId xmlns:p14="http://schemas.microsoft.com/office/powerpoint/2010/main" val="30749529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A6FA035-6FEF-4881-87DA-713437D18F46}" type="slidenum">
              <a:rPr lang="en-US" smtClean="0"/>
              <a:t>54</a:t>
            </a:fld>
            <a:endParaRPr lang="en-US"/>
          </a:p>
        </p:txBody>
      </p:sp>
    </p:spTree>
    <p:extLst>
      <p:ext uri="{BB962C8B-B14F-4D97-AF65-F5344CB8AC3E}">
        <p14:creationId xmlns:p14="http://schemas.microsoft.com/office/powerpoint/2010/main" val="284337088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C59E644-D69D-445A-9100-837DF00C67F4}" type="slidenum">
              <a:rPr lang="en-US" smtClean="0"/>
              <a:t>56</a:t>
            </a:fld>
            <a:endParaRPr lang="en-US"/>
          </a:p>
        </p:txBody>
      </p:sp>
    </p:spTree>
    <p:extLst>
      <p:ext uri="{BB962C8B-B14F-4D97-AF65-F5344CB8AC3E}">
        <p14:creationId xmlns:p14="http://schemas.microsoft.com/office/powerpoint/2010/main" val="213785702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For this analysis, 15 pairs of solid tissue and matching plasma samples were collected. The regions with higher MHL in solid tissues than plasma were defined as tissue-dominant MHL (T-MHL), and regions with higher MHL in plasma than in solid tissues were defined as plasma-dominant MHL (P-MHL). We assume that cell-free DNA typically come from apoptotic cells, and are in small fragments (Chan et al. 2004), while whole blood DNA typically have larger sizes (at least </a:t>
            </a:r>
            <a:r>
              <a:rPr lang="en-US" sz="1200" b="0" i="0" kern="1200" dirty="0" err="1" smtClean="0">
                <a:solidFill>
                  <a:schemeClr val="tx1"/>
                </a:solidFill>
                <a:effectLst/>
                <a:latin typeface="+mn-lt"/>
                <a:ea typeface="+mn-ea"/>
                <a:cs typeface="+mn-cs"/>
              </a:rPr>
              <a:t>kilobases</a:t>
            </a:r>
            <a:r>
              <a:rPr lang="en-US" sz="1200" b="0" i="0" kern="1200" dirty="0" smtClean="0">
                <a:solidFill>
                  <a:schemeClr val="tx1"/>
                </a:solidFill>
                <a:effectLst/>
                <a:latin typeface="+mn-lt"/>
                <a:ea typeface="+mn-ea"/>
                <a:cs typeface="+mn-cs"/>
              </a:rPr>
              <a:t>) even after DNA extraction. Therefore, we hypothesize that P-MHL is longer than T-MHL. The results showed that the length of P-MHL are significantly longer than T-MHL in all the sample sets.</a:t>
            </a:r>
          </a:p>
          <a:p>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fld id="{1C59E644-D69D-445A-9100-837DF00C67F4}" type="slidenum">
              <a:rPr lang="en-US" smtClean="0"/>
              <a:t>57</a:t>
            </a:fld>
            <a:endParaRPr lang="en-US"/>
          </a:p>
        </p:txBody>
      </p:sp>
    </p:spTree>
    <p:extLst>
      <p:ext uri="{BB962C8B-B14F-4D97-AF65-F5344CB8AC3E}">
        <p14:creationId xmlns:p14="http://schemas.microsoft.com/office/powerpoint/2010/main" val="292299899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solidFill>
                  <a:srgbClr val="00000A"/>
                </a:solidFill>
                <a:latin typeface="Cambria" panose="02040503050406030204" pitchFamily="18" charset="0"/>
                <a:ea typeface="宋体" panose="02010600030101010101" pitchFamily="2" charset="-122"/>
                <a:cs typeface="Times New Roman" panose="02020603050405020304" pitchFamily="18" charset="0"/>
              </a:rPr>
              <a:t>MHL is the unbiased estimate of methylation for a genome region and MHL ranges from 0 to1</a:t>
            </a:r>
          </a:p>
          <a:p>
            <a:endParaRPr lang="en-US" dirty="0"/>
          </a:p>
        </p:txBody>
      </p:sp>
      <p:sp>
        <p:nvSpPr>
          <p:cNvPr id="4" name="Slide Number Placeholder 3"/>
          <p:cNvSpPr>
            <a:spLocks noGrp="1"/>
          </p:cNvSpPr>
          <p:nvPr>
            <p:ph type="sldNum" sz="quarter" idx="10"/>
          </p:nvPr>
        </p:nvSpPr>
        <p:spPr/>
        <p:txBody>
          <a:bodyPr/>
          <a:lstStyle/>
          <a:p>
            <a:fld id="{1C59E644-D69D-445A-9100-837DF00C67F4}" type="slidenum">
              <a:rPr lang="en-US" smtClean="0"/>
              <a:t>58</a:t>
            </a:fld>
            <a:endParaRPr lang="en-US"/>
          </a:p>
        </p:txBody>
      </p:sp>
    </p:spTree>
    <p:extLst>
      <p:ext uri="{BB962C8B-B14F-4D97-AF65-F5344CB8AC3E}">
        <p14:creationId xmlns:p14="http://schemas.microsoft.com/office/powerpoint/2010/main" val="238282169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VMR: Nature</a:t>
            </a:r>
            <a:r>
              <a:rPr lang="en-US" sz="1200" b="0" i="0" kern="1200" dirty="0" smtClean="0">
                <a:solidFill>
                  <a:schemeClr val="tx1"/>
                </a:solidFill>
                <a:effectLst/>
                <a:latin typeface="+mn-lt"/>
                <a:ea typeface="+mn-ea"/>
                <a:cs typeface="+mn-cs"/>
              </a:rPr>
              <a:t> </a:t>
            </a:r>
            <a:r>
              <a:rPr lang="en-US" dirty="0" smtClean="0"/>
              <a:t>485</a:t>
            </a:r>
            <a:r>
              <a:rPr lang="en-US" b="0" dirty="0" smtClean="0">
                <a:effectLst/>
              </a:rPr>
              <a:t>,</a:t>
            </a:r>
            <a:r>
              <a:rPr lang="en-US" sz="1200" b="0" i="0" kern="1200" dirty="0" smtClean="0">
                <a:solidFill>
                  <a:schemeClr val="tx1"/>
                </a:solidFill>
                <a:effectLst/>
                <a:latin typeface="+mn-lt"/>
                <a:ea typeface="+mn-ea"/>
                <a:cs typeface="+mn-cs"/>
              </a:rPr>
              <a:t> </a:t>
            </a:r>
            <a:r>
              <a:rPr lang="en-US" dirty="0" smtClean="0"/>
              <a:t>376–380</a:t>
            </a:r>
            <a:endParaRPr lang="en-US" dirty="0"/>
          </a:p>
        </p:txBody>
      </p:sp>
      <p:sp>
        <p:nvSpPr>
          <p:cNvPr id="4" name="Slide Number Placeholder 3"/>
          <p:cNvSpPr>
            <a:spLocks noGrp="1"/>
          </p:cNvSpPr>
          <p:nvPr>
            <p:ph type="sldNum" sz="quarter" idx="10"/>
          </p:nvPr>
        </p:nvSpPr>
        <p:spPr/>
        <p:txBody>
          <a:bodyPr/>
          <a:lstStyle/>
          <a:p>
            <a:fld id="{2A6FA035-6FEF-4881-87DA-713437D18F46}" type="slidenum">
              <a:rPr lang="en-US" smtClean="0"/>
              <a:t>61</a:t>
            </a:fld>
            <a:endParaRPr lang="en-US"/>
          </a:p>
        </p:txBody>
      </p:sp>
    </p:spTree>
    <p:extLst>
      <p:ext uri="{BB962C8B-B14F-4D97-AF65-F5344CB8AC3E}">
        <p14:creationId xmlns:p14="http://schemas.microsoft.com/office/powerpoint/2010/main" val="7971687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A6FA035-6FEF-4881-87DA-713437D18F46}" type="slidenum">
              <a:rPr lang="en-US" smtClean="0"/>
              <a:t>63</a:t>
            </a:fld>
            <a:endParaRPr lang="en-US"/>
          </a:p>
        </p:txBody>
      </p:sp>
    </p:spTree>
    <p:extLst>
      <p:ext uri="{BB962C8B-B14F-4D97-AF65-F5344CB8AC3E}">
        <p14:creationId xmlns:p14="http://schemas.microsoft.com/office/powerpoint/2010/main" val="264910278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Significance</a:t>
            </a:r>
            <a:r>
              <a:rPr lang="en-US" sz="1200" kern="1200" baseline="0" dirty="0" smtClean="0">
                <a:solidFill>
                  <a:schemeClr val="tx1"/>
                </a:solidFill>
                <a:effectLst/>
                <a:latin typeface="+mn-lt"/>
                <a:ea typeface="+mn-ea"/>
                <a:cs typeface="+mn-cs"/>
              </a:rPr>
              <a:t> of Overlap: </a:t>
            </a:r>
            <a:r>
              <a:rPr lang="en-US" sz="1200" kern="1200" dirty="0" smtClean="0">
                <a:solidFill>
                  <a:schemeClr val="tx1"/>
                </a:solidFill>
                <a:effectLst/>
                <a:latin typeface="+mn-lt"/>
                <a:ea typeface="+mn-ea"/>
                <a:cs typeface="+mn-cs"/>
              </a:rPr>
              <a:t>For the intersections of more than two groups, we performed simulations to determine the empirical P-value. For each list, we randomly selected x number of null regions from the background set (x = observed size), and we determined the overlap size expected by chance from 10</a:t>
            </a:r>
            <a:r>
              <a:rPr lang="en-US" sz="1200" kern="1200" baseline="30000" dirty="0" smtClean="0">
                <a:solidFill>
                  <a:schemeClr val="tx1"/>
                </a:solidFill>
                <a:effectLst/>
                <a:latin typeface="+mn-lt"/>
                <a:ea typeface="+mn-ea"/>
                <a:cs typeface="+mn-cs"/>
              </a:rPr>
              <a:t>5</a:t>
            </a:r>
            <a:r>
              <a:rPr lang="en-US" sz="1200" kern="1200" dirty="0" smtClean="0">
                <a:solidFill>
                  <a:schemeClr val="tx1"/>
                </a:solidFill>
                <a:effectLst/>
                <a:latin typeface="+mn-lt"/>
                <a:ea typeface="+mn-ea"/>
                <a:cs typeface="+mn-cs"/>
              </a:rPr>
              <a:t> repetitions. The empirical P-value is calculated as the number of times the actual observed overlap is smaller than the null overlap divided by the total number of simulations.</a:t>
            </a:r>
          </a:p>
          <a:p>
            <a:endParaRPr lang="en-US" dirty="0"/>
          </a:p>
        </p:txBody>
      </p:sp>
      <p:sp>
        <p:nvSpPr>
          <p:cNvPr id="4" name="Slide Number Placeholder 3"/>
          <p:cNvSpPr>
            <a:spLocks noGrp="1"/>
          </p:cNvSpPr>
          <p:nvPr>
            <p:ph type="sldNum" sz="quarter" idx="10"/>
          </p:nvPr>
        </p:nvSpPr>
        <p:spPr/>
        <p:txBody>
          <a:bodyPr/>
          <a:lstStyle/>
          <a:p>
            <a:fld id="{2A6FA035-6FEF-4881-87DA-713437D18F46}" type="slidenum">
              <a:rPr lang="en-US" smtClean="0"/>
              <a:t>65</a:t>
            </a:fld>
            <a:endParaRPr lang="en-US"/>
          </a:p>
        </p:txBody>
      </p:sp>
    </p:spTree>
    <p:extLst>
      <p:ext uri="{BB962C8B-B14F-4D97-AF65-F5344CB8AC3E}">
        <p14:creationId xmlns:p14="http://schemas.microsoft.com/office/powerpoint/2010/main" val="94175252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82347</a:t>
            </a:r>
            <a:endParaRPr lang="en-US" dirty="0"/>
          </a:p>
        </p:txBody>
      </p:sp>
      <p:sp>
        <p:nvSpPr>
          <p:cNvPr id="4" name="Slide Number Placeholder 3"/>
          <p:cNvSpPr>
            <a:spLocks noGrp="1"/>
          </p:cNvSpPr>
          <p:nvPr>
            <p:ph type="sldNum" sz="quarter" idx="10"/>
          </p:nvPr>
        </p:nvSpPr>
        <p:spPr/>
        <p:txBody>
          <a:bodyPr/>
          <a:lstStyle/>
          <a:p>
            <a:fld id="{2A6FA035-6FEF-4881-87DA-713437D18F46}" type="slidenum">
              <a:rPr lang="en-US" smtClean="0"/>
              <a:t>68</a:t>
            </a:fld>
            <a:endParaRPr lang="en-US"/>
          </a:p>
        </p:txBody>
      </p:sp>
    </p:spTree>
    <p:extLst>
      <p:ext uri="{BB962C8B-B14F-4D97-AF65-F5344CB8AC3E}">
        <p14:creationId xmlns:p14="http://schemas.microsoft.com/office/powerpoint/2010/main" val="33132346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831FCE3-8D38-4A41-819F-A39D3224C7A3}" type="slidenum">
              <a:rPr lang="en-US" smtClean="0"/>
              <a:t>9</a:t>
            </a:fld>
            <a:endParaRPr lang="en-US"/>
          </a:p>
        </p:txBody>
      </p:sp>
    </p:spTree>
    <p:extLst>
      <p:ext uri="{BB962C8B-B14F-4D97-AF65-F5344CB8AC3E}">
        <p14:creationId xmlns:p14="http://schemas.microsoft.com/office/powerpoint/2010/main" val="214965346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smtClean="0"/>
          </a:p>
          <a:p>
            <a:r>
              <a:rPr lang="en-US" dirty="0" smtClean="0"/>
              <a:t>x&lt;-y&lt;-c()</a:t>
            </a:r>
          </a:p>
          <a:p>
            <a:r>
              <a:rPr lang="en-US" dirty="0" smtClean="0"/>
              <a:t>z1&lt;-z2&lt;-z3&lt;-z4&lt;-z5&lt;-c()</a:t>
            </a:r>
          </a:p>
          <a:p>
            <a:r>
              <a:rPr lang="en-US" dirty="0" smtClean="0"/>
              <a:t>for(</a:t>
            </a:r>
            <a:r>
              <a:rPr lang="en-US" dirty="0" err="1" smtClean="0"/>
              <a:t>mhl</a:t>
            </a:r>
            <a:r>
              <a:rPr lang="en-US" dirty="0" smtClean="0"/>
              <a:t> in </a:t>
            </a:r>
            <a:r>
              <a:rPr lang="en-US" dirty="0" err="1" smtClean="0"/>
              <a:t>seq</a:t>
            </a:r>
            <a:r>
              <a:rPr lang="en-US" dirty="0" smtClean="0"/>
              <a:t>(0,0.3,by=0.01)){</a:t>
            </a:r>
          </a:p>
          <a:p>
            <a:r>
              <a:rPr lang="en-US" dirty="0" smtClean="0"/>
              <a:t>  for(ratio in </a:t>
            </a:r>
            <a:r>
              <a:rPr lang="en-US" dirty="0" err="1" smtClean="0"/>
              <a:t>seq</a:t>
            </a:r>
            <a:r>
              <a:rPr lang="en-US" dirty="0" smtClean="0"/>
              <a:t>(0,0.2,by=0.01)){</a:t>
            </a:r>
          </a:p>
          <a:p>
            <a:r>
              <a:rPr lang="en-US" dirty="0" smtClean="0"/>
              <a:t># assess the prediction performance to cancer </a:t>
            </a:r>
            <a:r>
              <a:rPr lang="en-US" dirty="0" err="1" smtClean="0"/>
              <a:t>orign</a:t>
            </a:r>
            <a:endParaRPr lang="en-US" dirty="0" smtClean="0"/>
          </a:p>
          <a:p>
            <a:r>
              <a:rPr lang="en-US" dirty="0" err="1" smtClean="0"/>
              <a:t>data.prediction.lung</a:t>
            </a:r>
            <a:r>
              <a:rPr lang="en-US" dirty="0" smtClean="0"/>
              <a:t>&lt;-file1[match(</a:t>
            </a:r>
            <a:r>
              <a:rPr lang="en-US" dirty="0" err="1" smtClean="0"/>
              <a:t>cor.lung,rownames</a:t>
            </a:r>
            <a:r>
              <a:rPr lang="en-US" dirty="0" smtClean="0"/>
              <a:t>(file1)),c(</a:t>
            </a:r>
            <a:r>
              <a:rPr lang="en-US" dirty="0" err="1" smtClean="0"/>
              <a:t>grep</a:t>
            </a:r>
            <a:r>
              <a:rPr lang="en-US" dirty="0" smtClean="0"/>
              <a:t>("7-P",colnames(file1)))]</a:t>
            </a:r>
          </a:p>
          <a:p>
            <a:r>
              <a:rPr lang="en-US" dirty="0" err="1" smtClean="0"/>
              <a:t>data.prediction.colon</a:t>
            </a:r>
            <a:r>
              <a:rPr lang="en-US" dirty="0" smtClean="0"/>
              <a:t>&lt;-file1[match(</a:t>
            </a:r>
            <a:r>
              <a:rPr lang="en-US" dirty="0" err="1" smtClean="0"/>
              <a:t>cor.colon,rownames</a:t>
            </a:r>
            <a:r>
              <a:rPr lang="en-US" dirty="0" smtClean="0"/>
              <a:t>(file1)),c(</a:t>
            </a:r>
            <a:r>
              <a:rPr lang="en-US" dirty="0" err="1" smtClean="0"/>
              <a:t>grep</a:t>
            </a:r>
            <a:r>
              <a:rPr lang="en-US" dirty="0" smtClean="0"/>
              <a:t>("6-P",colnames(file1)))]</a:t>
            </a:r>
          </a:p>
          <a:p>
            <a:r>
              <a:rPr lang="en-US" dirty="0" err="1" smtClean="0"/>
              <a:t>data.prediction.pancrease</a:t>
            </a:r>
            <a:r>
              <a:rPr lang="en-US" dirty="0" smtClean="0"/>
              <a:t>&lt;-file1[match(</a:t>
            </a:r>
            <a:r>
              <a:rPr lang="en-US" dirty="0" err="1" smtClean="0"/>
              <a:t>cor.pancrease,rownames</a:t>
            </a:r>
            <a:r>
              <a:rPr lang="en-US" dirty="0" smtClean="0"/>
              <a:t>(file1)),c(</a:t>
            </a:r>
            <a:r>
              <a:rPr lang="en-US" dirty="0" err="1" smtClean="0"/>
              <a:t>grep</a:t>
            </a:r>
            <a:r>
              <a:rPr lang="en-US" dirty="0" smtClean="0"/>
              <a:t>("PC-P",</a:t>
            </a:r>
            <a:r>
              <a:rPr lang="en-US" dirty="0" err="1" smtClean="0"/>
              <a:t>colnames</a:t>
            </a:r>
            <a:r>
              <a:rPr lang="en-US" dirty="0" smtClean="0"/>
              <a:t>(file1)))]</a:t>
            </a:r>
          </a:p>
          <a:p>
            <a:r>
              <a:rPr lang="en-US" dirty="0" smtClean="0"/>
              <a:t>x1&lt;-apply(data.prediction.lung,2,function(x) sum(x&gt;</a:t>
            </a:r>
            <a:r>
              <a:rPr lang="en-US" dirty="0" err="1" smtClean="0"/>
              <a:t>mhl</a:t>
            </a:r>
            <a:r>
              <a:rPr lang="en-US" dirty="0" smtClean="0"/>
              <a:t>)/length(x))</a:t>
            </a:r>
          </a:p>
          <a:p>
            <a:r>
              <a:rPr lang="en-US" dirty="0" smtClean="0"/>
              <a:t>x2&lt;-apply(data.prediction.colon,2,function(x) sum(x&gt;</a:t>
            </a:r>
            <a:r>
              <a:rPr lang="en-US" dirty="0" err="1" smtClean="0"/>
              <a:t>mhl</a:t>
            </a:r>
            <a:r>
              <a:rPr lang="en-US" dirty="0" smtClean="0"/>
              <a:t>)/length(x))</a:t>
            </a:r>
          </a:p>
          <a:p>
            <a:r>
              <a:rPr lang="en-US" dirty="0" smtClean="0"/>
              <a:t>x3&lt;-apply(data.prediction.pancrease,2,function(x) sum(x&gt;</a:t>
            </a:r>
            <a:r>
              <a:rPr lang="en-US" dirty="0" err="1" smtClean="0"/>
              <a:t>mhl</a:t>
            </a:r>
            <a:r>
              <a:rPr lang="en-US" dirty="0" smtClean="0"/>
              <a:t>)/length(x))</a:t>
            </a:r>
          </a:p>
          <a:p>
            <a:endParaRPr lang="en-US" dirty="0" smtClean="0"/>
          </a:p>
          <a:p>
            <a:r>
              <a:rPr lang="en-US" dirty="0" smtClean="0"/>
              <a:t># assess the prediction performance with Normal plasma as control</a:t>
            </a:r>
          </a:p>
          <a:p>
            <a:r>
              <a:rPr lang="en-US" dirty="0" err="1" smtClean="0"/>
              <a:t>data.prediction.lung</a:t>
            </a:r>
            <a:r>
              <a:rPr lang="en-US" dirty="0" smtClean="0"/>
              <a:t>&lt;-file1[match(</a:t>
            </a:r>
            <a:r>
              <a:rPr lang="en-US" dirty="0" err="1" smtClean="0"/>
              <a:t>cor.lung,rownames</a:t>
            </a:r>
            <a:r>
              <a:rPr lang="en-US" dirty="0" smtClean="0"/>
              <a:t>(file1)),</a:t>
            </a:r>
            <a:r>
              <a:rPr lang="en-US" dirty="0" err="1" smtClean="0"/>
              <a:t>grep</a:t>
            </a:r>
            <a:r>
              <a:rPr lang="en-US" dirty="0" smtClean="0"/>
              <a:t>("NC-P",</a:t>
            </a:r>
            <a:r>
              <a:rPr lang="en-US" dirty="0" err="1" smtClean="0"/>
              <a:t>colnames</a:t>
            </a:r>
            <a:r>
              <a:rPr lang="en-US" dirty="0" smtClean="0"/>
              <a:t>(file1))]</a:t>
            </a:r>
          </a:p>
          <a:p>
            <a:r>
              <a:rPr lang="en-US" dirty="0" err="1" smtClean="0"/>
              <a:t>data.prediction.colon</a:t>
            </a:r>
            <a:r>
              <a:rPr lang="en-US" dirty="0" smtClean="0"/>
              <a:t>&lt;-file1[match(</a:t>
            </a:r>
            <a:r>
              <a:rPr lang="en-US" dirty="0" err="1" smtClean="0"/>
              <a:t>cor.colon,rownames</a:t>
            </a:r>
            <a:r>
              <a:rPr lang="en-US" dirty="0" smtClean="0"/>
              <a:t>(file1)),</a:t>
            </a:r>
            <a:r>
              <a:rPr lang="en-US" dirty="0" err="1" smtClean="0"/>
              <a:t>grep</a:t>
            </a:r>
            <a:r>
              <a:rPr lang="en-US" dirty="0" smtClean="0"/>
              <a:t>("NC-P",</a:t>
            </a:r>
            <a:r>
              <a:rPr lang="en-US" dirty="0" err="1" smtClean="0"/>
              <a:t>colnames</a:t>
            </a:r>
            <a:r>
              <a:rPr lang="en-US" dirty="0" smtClean="0"/>
              <a:t>(file1))]</a:t>
            </a:r>
          </a:p>
          <a:p>
            <a:r>
              <a:rPr lang="en-US" dirty="0" err="1" smtClean="0"/>
              <a:t>data.prediction.pancrease</a:t>
            </a:r>
            <a:r>
              <a:rPr lang="en-US" dirty="0" smtClean="0"/>
              <a:t>&lt;-file1[match(</a:t>
            </a:r>
            <a:r>
              <a:rPr lang="en-US" dirty="0" err="1" smtClean="0"/>
              <a:t>cor.pancrease,rownames</a:t>
            </a:r>
            <a:r>
              <a:rPr lang="en-US" dirty="0" smtClean="0"/>
              <a:t>(file1)),</a:t>
            </a:r>
            <a:r>
              <a:rPr lang="en-US" dirty="0" err="1" smtClean="0"/>
              <a:t>grep</a:t>
            </a:r>
            <a:r>
              <a:rPr lang="en-US" dirty="0" smtClean="0"/>
              <a:t>("NC-P",</a:t>
            </a:r>
            <a:r>
              <a:rPr lang="en-US" dirty="0" err="1" smtClean="0"/>
              <a:t>colnames</a:t>
            </a:r>
            <a:r>
              <a:rPr lang="en-US" dirty="0" smtClean="0"/>
              <a:t>(file1))]</a:t>
            </a:r>
          </a:p>
          <a:p>
            <a:r>
              <a:rPr lang="en-US" dirty="0" smtClean="0"/>
              <a:t># calculate marker </a:t>
            </a:r>
            <a:r>
              <a:rPr lang="en-US" dirty="0" err="1" smtClean="0"/>
              <a:t>postive</a:t>
            </a:r>
            <a:r>
              <a:rPr lang="en-US" dirty="0" smtClean="0"/>
              <a:t> incidence</a:t>
            </a:r>
          </a:p>
          <a:p>
            <a:r>
              <a:rPr lang="en-US" dirty="0" smtClean="0"/>
              <a:t>y1&lt;-apply(data.prediction.lung,2,function(x) sum(x&gt;</a:t>
            </a:r>
            <a:r>
              <a:rPr lang="en-US" dirty="0" err="1" smtClean="0"/>
              <a:t>mhl</a:t>
            </a:r>
            <a:r>
              <a:rPr lang="en-US" dirty="0" smtClean="0"/>
              <a:t>)/length(x))</a:t>
            </a:r>
          </a:p>
          <a:p>
            <a:r>
              <a:rPr lang="en-US" dirty="0" smtClean="0"/>
              <a:t>y2&lt;-apply(data.prediction.colon,2,function(x) sum(x&gt;</a:t>
            </a:r>
            <a:r>
              <a:rPr lang="en-US" dirty="0" err="1" smtClean="0"/>
              <a:t>mhl</a:t>
            </a:r>
            <a:r>
              <a:rPr lang="en-US" dirty="0" smtClean="0"/>
              <a:t>)/length(x))</a:t>
            </a:r>
          </a:p>
          <a:p>
            <a:r>
              <a:rPr lang="en-US" dirty="0" smtClean="0"/>
              <a:t>y3&lt;-apply(data.prediction.pancrease,2,function(x) sum(x&gt;</a:t>
            </a:r>
            <a:r>
              <a:rPr lang="en-US" dirty="0" err="1" smtClean="0"/>
              <a:t>mhl</a:t>
            </a:r>
            <a:r>
              <a:rPr lang="en-US" dirty="0" smtClean="0"/>
              <a:t>)/length(x))</a:t>
            </a:r>
          </a:p>
          <a:p>
            <a:endParaRPr lang="en-US" dirty="0" smtClean="0"/>
          </a:p>
          <a:p>
            <a:r>
              <a:rPr lang="en-US" dirty="0" smtClean="0"/>
              <a:t>x&lt;-c(</a:t>
            </a:r>
            <a:r>
              <a:rPr lang="en-US" dirty="0" err="1" smtClean="0"/>
              <a:t>x,mhl</a:t>
            </a:r>
            <a:r>
              <a:rPr lang="en-US" dirty="0" smtClean="0"/>
              <a:t>)</a:t>
            </a:r>
          </a:p>
          <a:p>
            <a:r>
              <a:rPr lang="en-US" dirty="0" smtClean="0"/>
              <a:t>y&lt;-c(</a:t>
            </a:r>
            <a:r>
              <a:rPr lang="en-US" dirty="0" err="1" smtClean="0"/>
              <a:t>y,ratio</a:t>
            </a:r>
            <a:r>
              <a:rPr lang="en-US" dirty="0" smtClean="0"/>
              <a:t>)</a:t>
            </a:r>
          </a:p>
          <a:p>
            <a:r>
              <a:rPr lang="en-US" dirty="0" smtClean="0"/>
              <a:t>z1&lt;-c(z1,sum(x1&gt;ratio)/length(x1))</a:t>
            </a:r>
          </a:p>
          <a:p>
            <a:r>
              <a:rPr lang="en-US" dirty="0" smtClean="0"/>
              <a:t>z2&lt;-c(z2,sum(x2&gt;ratio)/length(x2))</a:t>
            </a:r>
          </a:p>
          <a:p>
            <a:r>
              <a:rPr lang="en-US" dirty="0" smtClean="0"/>
              <a:t>z3&lt;-c(z3,sum(x3&gt;ratio)/length(x3))</a:t>
            </a:r>
          </a:p>
          <a:p>
            <a:r>
              <a:rPr lang="en-US" dirty="0" smtClean="0"/>
              <a:t>z4&lt;-c(z4,(sum(y1&gt;ratio)+sum(y2&gt;ratio)+sum(y3&gt;ratio))/(3*length(y1)))</a:t>
            </a:r>
          </a:p>
          <a:p>
            <a:r>
              <a:rPr lang="en-US" dirty="0" smtClean="0"/>
              <a:t>z5&lt;-c(z5,z1+z2+z3-z4)</a:t>
            </a:r>
          </a:p>
          <a:p>
            <a:r>
              <a:rPr lang="en-US" dirty="0" smtClean="0"/>
              <a:t>  }</a:t>
            </a:r>
          </a:p>
          <a:p>
            <a:r>
              <a:rPr lang="en-US" dirty="0" smtClean="0"/>
              <a:t>}</a:t>
            </a:r>
          </a:p>
          <a:p>
            <a:endParaRPr lang="en-US" dirty="0" smtClean="0"/>
          </a:p>
          <a:p>
            <a:r>
              <a:rPr lang="en-US" dirty="0" smtClean="0"/>
              <a:t>rlt1&lt;-</a:t>
            </a:r>
            <a:r>
              <a:rPr lang="en-US" dirty="0" err="1" smtClean="0"/>
              <a:t>data.frame</a:t>
            </a:r>
            <a:r>
              <a:rPr lang="en-US" dirty="0" smtClean="0"/>
              <a:t>(x,y,z1,z2,z3,z4,z5)</a:t>
            </a:r>
          </a:p>
          <a:p>
            <a:endParaRPr lang="en-US" dirty="0" smtClean="0"/>
          </a:p>
          <a:p>
            <a:r>
              <a:rPr lang="en-US" dirty="0" err="1" smtClean="0"/>
              <a:t>write.table</a:t>
            </a:r>
            <a:r>
              <a:rPr lang="en-US" dirty="0" smtClean="0"/>
              <a:t>(rlt1,file="</a:t>
            </a:r>
            <a:r>
              <a:rPr lang="en-US" dirty="0" err="1" smtClean="0"/>
              <a:t>gsi.prediction.paramter.txt",quote</a:t>
            </a:r>
            <a:r>
              <a:rPr lang="en-US" dirty="0" smtClean="0"/>
              <a:t>=</a:t>
            </a:r>
            <a:r>
              <a:rPr lang="en-US" dirty="0" err="1" smtClean="0"/>
              <a:t>F,sep</a:t>
            </a:r>
            <a:r>
              <a:rPr lang="en-US" dirty="0" smtClean="0"/>
              <a:t>="\t")</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2A6FA035-6FEF-4881-87DA-713437D18F46}" type="slidenum">
              <a:rPr lang="en-US" smtClean="0"/>
              <a:t>70</a:t>
            </a:fld>
            <a:endParaRPr lang="en-US"/>
          </a:p>
        </p:txBody>
      </p:sp>
    </p:spTree>
    <p:extLst>
      <p:ext uri="{BB962C8B-B14F-4D97-AF65-F5344CB8AC3E}">
        <p14:creationId xmlns:p14="http://schemas.microsoft.com/office/powerpoint/2010/main" val="163217460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smtClean="0"/>
          </a:p>
          <a:p>
            <a:r>
              <a:rPr lang="en-US" dirty="0" smtClean="0"/>
              <a:t>x&lt;-y&lt;-c()</a:t>
            </a:r>
          </a:p>
          <a:p>
            <a:r>
              <a:rPr lang="en-US" dirty="0" smtClean="0"/>
              <a:t>z1&lt;-z2&lt;-z3&lt;-z4&lt;-z5&lt;-c()</a:t>
            </a:r>
          </a:p>
          <a:p>
            <a:r>
              <a:rPr lang="en-US" dirty="0" smtClean="0"/>
              <a:t>for(</a:t>
            </a:r>
            <a:r>
              <a:rPr lang="en-US" dirty="0" err="1" smtClean="0"/>
              <a:t>mhl</a:t>
            </a:r>
            <a:r>
              <a:rPr lang="en-US" dirty="0" smtClean="0"/>
              <a:t> in </a:t>
            </a:r>
            <a:r>
              <a:rPr lang="en-US" dirty="0" err="1" smtClean="0"/>
              <a:t>seq</a:t>
            </a:r>
            <a:r>
              <a:rPr lang="en-US" dirty="0" smtClean="0"/>
              <a:t>(0,0.3,by=0.01)){</a:t>
            </a:r>
          </a:p>
          <a:p>
            <a:r>
              <a:rPr lang="en-US" dirty="0" smtClean="0"/>
              <a:t>  for(ratio in </a:t>
            </a:r>
            <a:r>
              <a:rPr lang="en-US" dirty="0" err="1" smtClean="0"/>
              <a:t>seq</a:t>
            </a:r>
            <a:r>
              <a:rPr lang="en-US" dirty="0" smtClean="0"/>
              <a:t>(0,0.2,by=0.01)){</a:t>
            </a:r>
          </a:p>
          <a:p>
            <a:r>
              <a:rPr lang="en-US" dirty="0" smtClean="0"/>
              <a:t># assess the prediction performance to cancer </a:t>
            </a:r>
            <a:r>
              <a:rPr lang="en-US" dirty="0" err="1" smtClean="0"/>
              <a:t>orign</a:t>
            </a:r>
            <a:endParaRPr lang="en-US" dirty="0" smtClean="0"/>
          </a:p>
          <a:p>
            <a:r>
              <a:rPr lang="en-US" dirty="0" err="1" smtClean="0"/>
              <a:t>data.prediction.lung</a:t>
            </a:r>
            <a:r>
              <a:rPr lang="en-US" dirty="0" smtClean="0"/>
              <a:t>&lt;-file1[match(</a:t>
            </a:r>
            <a:r>
              <a:rPr lang="en-US" dirty="0" err="1" smtClean="0"/>
              <a:t>cor.lung,rownames</a:t>
            </a:r>
            <a:r>
              <a:rPr lang="en-US" dirty="0" smtClean="0"/>
              <a:t>(file1)),c(</a:t>
            </a:r>
            <a:r>
              <a:rPr lang="en-US" dirty="0" err="1" smtClean="0"/>
              <a:t>grep</a:t>
            </a:r>
            <a:r>
              <a:rPr lang="en-US" dirty="0" smtClean="0"/>
              <a:t>("7-P",colnames(file1)))]</a:t>
            </a:r>
          </a:p>
          <a:p>
            <a:r>
              <a:rPr lang="en-US" dirty="0" err="1" smtClean="0"/>
              <a:t>data.prediction.colon</a:t>
            </a:r>
            <a:r>
              <a:rPr lang="en-US" dirty="0" smtClean="0"/>
              <a:t>&lt;-file1[match(</a:t>
            </a:r>
            <a:r>
              <a:rPr lang="en-US" dirty="0" err="1" smtClean="0"/>
              <a:t>cor.colon,rownames</a:t>
            </a:r>
            <a:r>
              <a:rPr lang="en-US" dirty="0" smtClean="0"/>
              <a:t>(file1)),c(</a:t>
            </a:r>
            <a:r>
              <a:rPr lang="en-US" dirty="0" err="1" smtClean="0"/>
              <a:t>grep</a:t>
            </a:r>
            <a:r>
              <a:rPr lang="en-US" dirty="0" smtClean="0"/>
              <a:t>("6-P",colnames(file1)))]</a:t>
            </a:r>
          </a:p>
          <a:p>
            <a:r>
              <a:rPr lang="en-US" dirty="0" err="1" smtClean="0"/>
              <a:t>data.prediction.pancrease</a:t>
            </a:r>
            <a:r>
              <a:rPr lang="en-US" dirty="0" smtClean="0"/>
              <a:t>&lt;-file1[match(</a:t>
            </a:r>
            <a:r>
              <a:rPr lang="en-US" dirty="0" err="1" smtClean="0"/>
              <a:t>cor.pancrease,rownames</a:t>
            </a:r>
            <a:r>
              <a:rPr lang="en-US" dirty="0" smtClean="0"/>
              <a:t>(file1)),c(</a:t>
            </a:r>
            <a:r>
              <a:rPr lang="en-US" dirty="0" err="1" smtClean="0"/>
              <a:t>grep</a:t>
            </a:r>
            <a:r>
              <a:rPr lang="en-US" dirty="0" smtClean="0"/>
              <a:t>("PC-P",</a:t>
            </a:r>
            <a:r>
              <a:rPr lang="en-US" dirty="0" err="1" smtClean="0"/>
              <a:t>colnames</a:t>
            </a:r>
            <a:r>
              <a:rPr lang="en-US" dirty="0" smtClean="0"/>
              <a:t>(file1)))]</a:t>
            </a:r>
          </a:p>
          <a:p>
            <a:r>
              <a:rPr lang="en-US" dirty="0" smtClean="0"/>
              <a:t>x1&lt;-apply(data.prediction.lung,2,function(x) sum(x&gt;</a:t>
            </a:r>
            <a:r>
              <a:rPr lang="en-US" dirty="0" err="1" smtClean="0"/>
              <a:t>mhl</a:t>
            </a:r>
            <a:r>
              <a:rPr lang="en-US" dirty="0" smtClean="0"/>
              <a:t>)/length(x))</a:t>
            </a:r>
          </a:p>
          <a:p>
            <a:r>
              <a:rPr lang="en-US" dirty="0" smtClean="0"/>
              <a:t>x2&lt;-apply(data.prediction.colon,2,function(x) sum(x&gt;</a:t>
            </a:r>
            <a:r>
              <a:rPr lang="en-US" dirty="0" err="1" smtClean="0"/>
              <a:t>mhl</a:t>
            </a:r>
            <a:r>
              <a:rPr lang="en-US" dirty="0" smtClean="0"/>
              <a:t>)/length(x))</a:t>
            </a:r>
          </a:p>
          <a:p>
            <a:r>
              <a:rPr lang="en-US" dirty="0" smtClean="0"/>
              <a:t>x3&lt;-apply(data.prediction.pancrease,2,function(x) sum(x&gt;</a:t>
            </a:r>
            <a:r>
              <a:rPr lang="en-US" dirty="0" err="1" smtClean="0"/>
              <a:t>mhl</a:t>
            </a:r>
            <a:r>
              <a:rPr lang="en-US" dirty="0" smtClean="0"/>
              <a:t>)/length(x))</a:t>
            </a:r>
          </a:p>
          <a:p>
            <a:endParaRPr lang="en-US" dirty="0" smtClean="0"/>
          </a:p>
          <a:p>
            <a:r>
              <a:rPr lang="en-US" dirty="0" smtClean="0"/>
              <a:t># assess the prediction performance with Normal plasma as control</a:t>
            </a:r>
          </a:p>
          <a:p>
            <a:r>
              <a:rPr lang="en-US" dirty="0" err="1" smtClean="0"/>
              <a:t>data.prediction.lung</a:t>
            </a:r>
            <a:r>
              <a:rPr lang="en-US" dirty="0" smtClean="0"/>
              <a:t>&lt;-file1[match(</a:t>
            </a:r>
            <a:r>
              <a:rPr lang="en-US" dirty="0" err="1" smtClean="0"/>
              <a:t>cor.lung,rownames</a:t>
            </a:r>
            <a:r>
              <a:rPr lang="en-US" dirty="0" smtClean="0"/>
              <a:t>(file1)),</a:t>
            </a:r>
            <a:r>
              <a:rPr lang="en-US" dirty="0" err="1" smtClean="0"/>
              <a:t>grep</a:t>
            </a:r>
            <a:r>
              <a:rPr lang="en-US" dirty="0" smtClean="0"/>
              <a:t>("NC-P",</a:t>
            </a:r>
            <a:r>
              <a:rPr lang="en-US" dirty="0" err="1" smtClean="0"/>
              <a:t>colnames</a:t>
            </a:r>
            <a:r>
              <a:rPr lang="en-US" dirty="0" smtClean="0"/>
              <a:t>(file1))]</a:t>
            </a:r>
          </a:p>
          <a:p>
            <a:r>
              <a:rPr lang="en-US" dirty="0" err="1" smtClean="0"/>
              <a:t>data.prediction.colon</a:t>
            </a:r>
            <a:r>
              <a:rPr lang="en-US" dirty="0" smtClean="0"/>
              <a:t>&lt;-file1[match(</a:t>
            </a:r>
            <a:r>
              <a:rPr lang="en-US" dirty="0" err="1" smtClean="0"/>
              <a:t>cor.colon,rownames</a:t>
            </a:r>
            <a:r>
              <a:rPr lang="en-US" dirty="0" smtClean="0"/>
              <a:t>(file1)),</a:t>
            </a:r>
            <a:r>
              <a:rPr lang="en-US" dirty="0" err="1" smtClean="0"/>
              <a:t>grep</a:t>
            </a:r>
            <a:r>
              <a:rPr lang="en-US" dirty="0" smtClean="0"/>
              <a:t>("NC-P",</a:t>
            </a:r>
            <a:r>
              <a:rPr lang="en-US" dirty="0" err="1" smtClean="0"/>
              <a:t>colnames</a:t>
            </a:r>
            <a:r>
              <a:rPr lang="en-US" dirty="0" smtClean="0"/>
              <a:t>(file1))]</a:t>
            </a:r>
          </a:p>
          <a:p>
            <a:r>
              <a:rPr lang="en-US" dirty="0" err="1" smtClean="0"/>
              <a:t>data.prediction.pancrease</a:t>
            </a:r>
            <a:r>
              <a:rPr lang="en-US" dirty="0" smtClean="0"/>
              <a:t>&lt;-file1[match(</a:t>
            </a:r>
            <a:r>
              <a:rPr lang="en-US" dirty="0" err="1" smtClean="0"/>
              <a:t>cor.pancrease,rownames</a:t>
            </a:r>
            <a:r>
              <a:rPr lang="en-US" dirty="0" smtClean="0"/>
              <a:t>(file1)),</a:t>
            </a:r>
            <a:r>
              <a:rPr lang="en-US" dirty="0" err="1" smtClean="0"/>
              <a:t>grep</a:t>
            </a:r>
            <a:r>
              <a:rPr lang="en-US" dirty="0" smtClean="0"/>
              <a:t>("NC-P",</a:t>
            </a:r>
            <a:r>
              <a:rPr lang="en-US" dirty="0" err="1" smtClean="0"/>
              <a:t>colnames</a:t>
            </a:r>
            <a:r>
              <a:rPr lang="en-US" dirty="0" smtClean="0"/>
              <a:t>(file1))]</a:t>
            </a:r>
          </a:p>
          <a:p>
            <a:r>
              <a:rPr lang="en-US" dirty="0" smtClean="0"/>
              <a:t># calculate marker </a:t>
            </a:r>
            <a:r>
              <a:rPr lang="en-US" dirty="0" err="1" smtClean="0"/>
              <a:t>postive</a:t>
            </a:r>
            <a:r>
              <a:rPr lang="en-US" dirty="0" smtClean="0"/>
              <a:t> incidence</a:t>
            </a:r>
          </a:p>
          <a:p>
            <a:r>
              <a:rPr lang="en-US" dirty="0" smtClean="0"/>
              <a:t>y1&lt;-apply(data.prediction.lung,2,function(x) sum(x&gt;</a:t>
            </a:r>
            <a:r>
              <a:rPr lang="en-US" dirty="0" err="1" smtClean="0"/>
              <a:t>mhl</a:t>
            </a:r>
            <a:r>
              <a:rPr lang="en-US" dirty="0" smtClean="0"/>
              <a:t>)/length(x))</a:t>
            </a:r>
          </a:p>
          <a:p>
            <a:r>
              <a:rPr lang="en-US" dirty="0" smtClean="0"/>
              <a:t>y2&lt;-apply(data.prediction.colon,2,function(x) sum(x&gt;</a:t>
            </a:r>
            <a:r>
              <a:rPr lang="en-US" dirty="0" err="1" smtClean="0"/>
              <a:t>mhl</a:t>
            </a:r>
            <a:r>
              <a:rPr lang="en-US" dirty="0" smtClean="0"/>
              <a:t>)/length(x))</a:t>
            </a:r>
          </a:p>
          <a:p>
            <a:r>
              <a:rPr lang="en-US" dirty="0" smtClean="0"/>
              <a:t>y3&lt;-apply(data.prediction.pancrease,2,function(x) sum(x&gt;</a:t>
            </a:r>
            <a:r>
              <a:rPr lang="en-US" dirty="0" err="1" smtClean="0"/>
              <a:t>mhl</a:t>
            </a:r>
            <a:r>
              <a:rPr lang="en-US" dirty="0" smtClean="0"/>
              <a:t>)/length(x))</a:t>
            </a:r>
          </a:p>
          <a:p>
            <a:endParaRPr lang="en-US" dirty="0" smtClean="0"/>
          </a:p>
          <a:p>
            <a:r>
              <a:rPr lang="en-US" dirty="0" smtClean="0"/>
              <a:t>x&lt;-c(</a:t>
            </a:r>
            <a:r>
              <a:rPr lang="en-US" dirty="0" err="1" smtClean="0"/>
              <a:t>x,mhl</a:t>
            </a:r>
            <a:r>
              <a:rPr lang="en-US" dirty="0" smtClean="0"/>
              <a:t>)</a:t>
            </a:r>
          </a:p>
          <a:p>
            <a:r>
              <a:rPr lang="en-US" dirty="0" smtClean="0"/>
              <a:t>y&lt;-c(</a:t>
            </a:r>
            <a:r>
              <a:rPr lang="en-US" dirty="0" err="1" smtClean="0"/>
              <a:t>y,ratio</a:t>
            </a:r>
            <a:r>
              <a:rPr lang="en-US" dirty="0" smtClean="0"/>
              <a:t>)</a:t>
            </a:r>
          </a:p>
          <a:p>
            <a:r>
              <a:rPr lang="en-US" dirty="0" smtClean="0"/>
              <a:t>z1&lt;-c(z1,sum(x1&gt;ratio)/length(x1))</a:t>
            </a:r>
          </a:p>
          <a:p>
            <a:r>
              <a:rPr lang="en-US" dirty="0" smtClean="0"/>
              <a:t>z2&lt;-c(z2,sum(x2&gt;ratio)/length(x2))</a:t>
            </a:r>
          </a:p>
          <a:p>
            <a:r>
              <a:rPr lang="en-US" dirty="0" smtClean="0"/>
              <a:t>z3&lt;-c(z3,sum(x3&gt;ratio)/length(x3))</a:t>
            </a:r>
          </a:p>
          <a:p>
            <a:r>
              <a:rPr lang="en-US" dirty="0" smtClean="0"/>
              <a:t>z4&lt;-c(z4,(sum(y1&gt;ratio)+sum(y2&gt;ratio)+sum(y3&gt;ratio))/(3*length(y1)))</a:t>
            </a:r>
          </a:p>
          <a:p>
            <a:r>
              <a:rPr lang="en-US" dirty="0" smtClean="0"/>
              <a:t>z5&lt;-c(z5,z1+z2+z3-z4)</a:t>
            </a:r>
          </a:p>
          <a:p>
            <a:r>
              <a:rPr lang="en-US" dirty="0" smtClean="0"/>
              <a:t>  }</a:t>
            </a:r>
          </a:p>
          <a:p>
            <a:r>
              <a:rPr lang="en-US" dirty="0" smtClean="0"/>
              <a:t>}</a:t>
            </a:r>
          </a:p>
          <a:p>
            <a:endParaRPr lang="en-US" dirty="0" smtClean="0"/>
          </a:p>
          <a:p>
            <a:r>
              <a:rPr lang="en-US" dirty="0" smtClean="0"/>
              <a:t>rlt1&lt;-</a:t>
            </a:r>
            <a:r>
              <a:rPr lang="en-US" dirty="0" err="1" smtClean="0"/>
              <a:t>data.frame</a:t>
            </a:r>
            <a:r>
              <a:rPr lang="en-US" dirty="0" smtClean="0"/>
              <a:t>(x,y,z1,z2,z3,z4,z5)</a:t>
            </a:r>
          </a:p>
          <a:p>
            <a:endParaRPr lang="en-US" dirty="0" smtClean="0"/>
          </a:p>
          <a:p>
            <a:r>
              <a:rPr lang="en-US" dirty="0" err="1" smtClean="0"/>
              <a:t>write.table</a:t>
            </a:r>
            <a:r>
              <a:rPr lang="en-US" dirty="0" smtClean="0"/>
              <a:t>(rlt1,file="</a:t>
            </a:r>
            <a:r>
              <a:rPr lang="en-US" dirty="0" err="1" smtClean="0"/>
              <a:t>gsi.prediction.paramter.txt",quote</a:t>
            </a:r>
            <a:r>
              <a:rPr lang="en-US" dirty="0" smtClean="0"/>
              <a:t>=</a:t>
            </a:r>
            <a:r>
              <a:rPr lang="en-US" dirty="0" err="1" smtClean="0"/>
              <a:t>F,sep</a:t>
            </a:r>
            <a:r>
              <a:rPr lang="en-US" dirty="0" smtClean="0"/>
              <a:t>="\t")</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2A6FA035-6FEF-4881-87DA-713437D18F46}" type="slidenum">
              <a:rPr lang="en-US" smtClean="0"/>
              <a:t>71</a:t>
            </a:fld>
            <a:endParaRPr lang="en-US"/>
          </a:p>
        </p:txBody>
      </p:sp>
    </p:spTree>
    <p:extLst>
      <p:ext uri="{BB962C8B-B14F-4D97-AF65-F5344CB8AC3E}">
        <p14:creationId xmlns:p14="http://schemas.microsoft.com/office/powerpoint/2010/main" val="279288669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A6FA035-6FEF-4881-87DA-713437D18F46}" type="slidenum">
              <a:rPr lang="en-US" smtClean="0"/>
              <a:t>72</a:t>
            </a:fld>
            <a:endParaRPr lang="en-US"/>
          </a:p>
        </p:txBody>
      </p:sp>
    </p:spTree>
    <p:extLst>
      <p:ext uri="{BB962C8B-B14F-4D97-AF65-F5344CB8AC3E}">
        <p14:creationId xmlns:p14="http://schemas.microsoft.com/office/powerpoint/2010/main" val="19802621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831FCE3-8D38-4A41-819F-A39D3224C7A3}" type="slidenum">
              <a:rPr lang="en-US" smtClean="0"/>
              <a:t>10</a:t>
            </a:fld>
            <a:endParaRPr lang="en-US"/>
          </a:p>
        </p:txBody>
      </p:sp>
    </p:spTree>
    <p:extLst>
      <p:ext uri="{BB962C8B-B14F-4D97-AF65-F5344CB8AC3E}">
        <p14:creationId xmlns:p14="http://schemas.microsoft.com/office/powerpoint/2010/main" val="12809009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831FCE3-8D38-4A41-819F-A39D3224C7A3}" type="slidenum">
              <a:rPr lang="en-US" smtClean="0"/>
              <a:t>12</a:t>
            </a:fld>
            <a:endParaRPr lang="en-US"/>
          </a:p>
        </p:txBody>
      </p:sp>
    </p:spTree>
    <p:extLst>
      <p:ext uri="{BB962C8B-B14F-4D97-AF65-F5344CB8AC3E}">
        <p14:creationId xmlns:p14="http://schemas.microsoft.com/office/powerpoint/2010/main" val="19775449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number of the haplotype whose length is 3 is greatly more than haplotypes which length is 3, 4, 5 even more. </a:t>
            </a:r>
          </a:p>
          <a:p>
            <a:endParaRPr lang="en-US" dirty="0"/>
          </a:p>
        </p:txBody>
      </p:sp>
      <p:sp>
        <p:nvSpPr>
          <p:cNvPr id="4" name="Slide Number Placeholder 3"/>
          <p:cNvSpPr>
            <a:spLocks noGrp="1"/>
          </p:cNvSpPr>
          <p:nvPr>
            <p:ph type="sldNum" sz="quarter" idx="10"/>
          </p:nvPr>
        </p:nvSpPr>
        <p:spPr/>
        <p:txBody>
          <a:bodyPr/>
          <a:lstStyle/>
          <a:p>
            <a:fld id="{E831FCE3-8D38-4A41-819F-A39D3224C7A3}" type="slidenum">
              <a:rPr lang="en-US" smtClean="0"/>
              <a:t>17</a:t>
            </a:fld>
            <a:endParaRPr lang="en-US"/>
          </a:p>
        </p:txBody>
      </p:sp>
    </p:spTree>
    <p:extLst>
      <p:ext uri="{BB962C8B-B14F-4D97-AF65-F5344CB8AC3E}">
        <p14:creationId xmlns:p14="http://schemas.microsoft.com/office/powerpoint/2010/main" val="25385427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A6FA035-6FEF-4881-87DA-713437D18F46}" type="slidenum">
              <a:rPr lang="en-US" smtClean="0"/>
              <a:t>20</a:t>
            </a:fld>
            <a:endParaRPr lang="en-US"/>
          </a:p>
        </p:txBody>
      </p:sp>
    </p:spTree>
    <p:extLst>
      <p:ext uri="{BB962C8B-B14F-4D97-AF65-F5344CB8AC3E}">
        <p14:creationId xmlns:p14="http://schemas.microsoft.com/office/powerpoint/2010/main" val="35113267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don’t set constrain for the length of the haplotype. </a:t>
            </a:r>
          </a:p>
          <a:p>
            <a:endParaRPr lang="en-US" dirty="0"/>
          </a:p>
        </p:txBody>
      </p:sp>
      <p:sp>
        <p:nvSpPr>
          <p:cNvPr id="4" name="Slide Number Placeholder 3"/>
          <p:cNvSpPr>
            <a:spLocks noGrp="1"/>
          </p:cNvSpPr>
          <p:nvPr>
            <p:ph type="sldNum" sz="quarter" idx="10"/>
          </p:nvPr>
        </p:nvSpPr>
        <p:spPr/>
        <p:txBody>
          <a:bodyPr/>
          <a:lstStyle/>
          <a:p>
            <a:fld id="{E831FCE3-8D38-4A41-819F-A39D3224C7A3}" type="slidenum">
              <a:rPr lang="en-US" smtClean="0"/>
              <a:t>22</a:t>
            </a:fld>
            <a:endParaRPr lang="en-US"/>
          </a:p>
        </p:txBody>
      </p:sp>
    </p:spTree>
    <p:extLst>
      <p:ext uri="{BB962C8B-B14F-4D97-AF65-F5344CB8AC3E}">
        <p14:creationId xmlns:p14="http://schemas.microsoft.com/office/powerpoint/2010/main" val="20360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calculated the methylation haplotype load manually </a:t>
            </a:r>
          </a:p>
          <a:p>
            <a:endParaRPr lang="en-US" dirty="0"/>
          </a:p>
        </p:txBody>
      </p:sp>
      <p:sp>
        <p:nvSpPr>
          <p:cNvPr id="4" name="Slide Number Placeholder 3"/>
          <p:cNvSpPr>
            <a:spLocks noGrp="1"/>
          </p:cNvSpPr>
          <p:nvPr>
            <p:ph type="sldNum" sz="quarter" idx="10"/>
          </p:nvPr>
        </p:nvSpPr>
        <p:spPr/>
        <p:txBody>
          <a:bodyPr/>
          <a:lstStyle/>
          <a:p>
            <a:fld id="{E831FCE3-8D38-4A41-819F-A39D3224C7A3}" type="slidenum">
              <a:rPr lang="en-US" smtClean="0"/>
              <a:t>23</a:t>
            </a:fld>
            <a:endParaRPr lang="en-US"/>
          </a:p>
        </p:txBody>
      </p:sp>
    </p:spTree>
    <p:extLst>
      <p:ext uri="{BB962C8B-B14F-4D97-AF65-F5344CB8AC3E}">
        <p14:creationId xmlns:p14="http://schemas.microsoft.com/office/powerpoint/2010/main" val="42708585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1A178C13-FBC6-446C-BB96-678DD06E6DBD}" type="datetimeFigureOut">
              <a:rPr lang="en-US" smtClean="0"/>
              <a:t>1/4/2016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229F75F-C256-4F2B-9045-A28EF66F437E}" type="slidenum">
              <a:rPr lang="en-US" smtClean="0"/>
              <a:t>‹#›</a:t>
            </a:fld>
            <a:endParaRPr lang="en-US"/>
          </a:p>
        </p:txBody>
      </p:sp>
    </p:spTree>
    <p:extLst>
      <p:ext uri="{BB962C8B-B14F-4D97-AF65-F5344CB8AC3E}">
        <p14:creationId xmlns:p14="http://schemas.microsoft.com/office/powerpoint/2010/main" val="40637026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A178C13-FBC6-446C-BB96-678DD06E6DBD}" type="datetimeFigureOut">
              <a:rPr lang="en-US" smtClean="0"/>
              <a:t>1/4/2016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229F75F-C256-4F2B-9045-A28EF66F437E}" type="slidenum">
              <a:rPr lang="en-US" smtClean="0"/>
              <a:t>‹#›</a:t>
            </a:fld>
            <a:endParaRPr lang="en-US"/>
          </a:p>
        </p:txBody>
      </p:sp>
    </p:spTree>
    <p:extLst>
      <p:ext uri="{BB962C8B-B14F-4D97-AF65-F5344CB8AC3E}">
        <p14:creationId xmlns:p14="http://schemas.microsoft.com/office/powerpoint/2010/main" val="22835456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A178C13-FBC6-446C-BB96-678DD06E6DBD}" type="datetimeFigureOut">
              <a:rPr lang="en-US" smtClean="0"/>
              <a:t>1/4/2016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229F75F-C256-4F2B-9045-A28EF66F437E}" type="slidenum">
              <a:rPr lang="en-US" smtClean="0"/>
              <a:t>‹#›</a:t>
            </a:fld>
            <a:endParaRPr lang="en-US"/>
          </a:p>
        </p:txBody>
      </p:sp>
    </p:spTree>
    <p:extLst>
      <p:ext uri="{BB962C8B-B14F-4D97-AF65-F5344CB8AC3E}">
        <p14:creationId xmlns:p14="http://schemas.microsoft.com/office/powerpoint/2010/main" val="17464860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A178C13-FBC6-446C-BB96-678DD06E6DBD}" type="datetimeFigureOut">
              <a:rPr lang="en-US" smtClean="0"/>
              <a:t>1/4/2016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229F75F-C256-4F2B-9045-A28EF66F437E}" type="slidenum">
              <a:rPr lang="en-US" smtClean="0"/>
              <a:t>‹#›</a:t>
            </a:fld>
            <a:endParaRPr lang="en-US"/>
          </a:p>
        </p:txBody>
      </p:sp>
    </p:spTree>
    <p:extLst>
      <p:ext uri="{BB962C8B-B14F-4D97-AF65-F5344CB8AC3E}">
        <p14:creationId xmlns:p14="http://schemas.microsoft.com/office/powerpoint/2010/main" val="30034834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A178C13-FBC6-446C-BB96-678DD06E6DBD}" type="datetimeFigureOut">
              <a:rPr lang="en-US" smtClean="0"/>
              <a:t>1/4/2016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229F75F-C256-4F2B-9045-A28EF66F437E}" type="slidenum">
              <a:rPr lang="en-US" smtClean="0"/>
              <a:t>‹#›</a:t>
            </a:fld>
            <a:endParaRPr lang="en-US"/>
          </a:p>
        </p:txBody>
      </p:sp>
    </p:spTree>
    <p:extLst>
      <p:ext uri="{BB962C8B-B14F-4D97-AF65-F5344CB8AC3E}">
        <p14:creationId xmlns:p14="http://schemas.microsoft.com/office/powerpoint/2010/main" val="173104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1A178C13-FBC6-446C-BB96-678DD06E6DBD}" type="datetimeFigureOut">
              <a:rPr lang="en-US" smtClean="0"/>
              <a:t>1/4/2016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229F75F-C256-4F2B-9045-A28EF66F437E}" type="slidenum">
              <a:rPr lang="en-US" smtClean="0"/>
              <a:t>‹#›</a:t>
            </a:fld>
            <a:endParaRPr lang="en-US"/>
          </a:p>
        </p:txBody>
      </p:sp>
    </p:spTree>
    <p:extLst>
      <p:ext uri="{BB962C8B-B14F-4D97-AF65-F5344CB8AC3E}">
        <p14:creationId xmlns:p14="http://schemas.microsoft.com/office/powerpoint/2010/main" val="7646017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1A178C13-FBC6-446C-BB96-678DD06E6DBD}" type="datetimeFigureOut">
              <a:rPr lang="en-US" smtClean="0"/>
              <a:t>1/4/2016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229F75F-C256-4F2B-9045-A28EF66F437E}" type="slidenum">
              <a:rPr lang="en-US" smtClean="0"/>
              <a:t>‹#›</a:t>
            </a:fld>
            <a:endParaRPr lang="en-US"/>
          </a:p>
        </p:txBody>
      </p:sp>
    </p:spTree>
    <p:extLst>
      <p:ext uri="{BB962C8B-B14F-4D97-AF65-F5344CB8AC3E}">
        <p14:creationId xmlns:p14="http://schemas.microsoft.com/office/powerpoint/2010/main" val="14294086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1A178C13-FBC6-446C-BB96-678DD06E6DBD}" type="datetimeFigureOut">
              <a:rPr lang="en-US" smtClean="0"/>
              <a:t>1/4/2016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229F75F-C256-4F2B-9045-A28EF66F437E}" type="slidenum">
              <a:rPr lang="en-US" smtClean="0"/>
              <a:t>‹#›</a:t>
            </a:fld>
            <a:endParaRPr lang="en-US"/>
          </a:p>
        </p:txBody>
      </p:sp>
    </p:spTree>
    <p:extLst>
      <p:ext uri="{BB962C8B-B14F-4D97-AF65-F5344CB8AC3E}">
        <p14:creationId xmlns:p14="http://schemas.microsoft.com/office/powerpoint/2010/main" val="5788479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A178C13-FBC6-446C-BB96-678DD06E6DBD}" type="datetimeFigureOut">
              <a:rPr lang="en-US" smtClean="0"/>
              <a:t>1/4/2016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229F75F-C256-4F2B-9045-A28EF66F437E}" type="slidenum">
              <a:rPr lang="en-US" smtClean="0"/>
              <a:t>‹#›</a:t>
            </a:fld>
            <a:endParaRPr lang="en-US"/>
          </a:p>
        </p:txBody>
      </p:sp>
    </p:spTree>
    <p:extLst>
      <p:ext uri="{BB962C8B-B14F-4D97-AF65-F5344CB8AC3E}">
        <p14:creationId xmlns:p14="http://schemas.microsoft.com/office/powerpoint/2010/main" val="28132646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A178C13-FBC6-446C-BB96-678DD06E6DBD}" type="datetimeFigureOut">
              <a:rPr lang="en-US" smtClean="0"/>
              <a:t>1/4/2016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229F75F-C256-4F2B-9045-A28EF66F437E}" type="slidenum">
              <a:rPr lang="en-US" smtClean="0"/>
              <a:t>‹#›</a:t>
            </a:fld>
            <a:endParaRPr lang="en-US"/>
          </a:p>
        </p:txBody>
      </p:sp>
    </p:spTree>
    <p:extLst>
      <p:ext uri="{BB962C8B-B14F-4D97-AF65-F5344CB8AC3E}">
        <p14:creationId xmlns:p14="http://schemas.microsoft.com/office/powerpoint/2010/main" val="36194603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A178C13-FBC6-446C-BB96-678DD06E6DBD}" type="datetimeFigureOut">
              <a:rPr lang="en-US" smtClean="0"/>
              <a:t>1/4/2016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229F75F-C256-4F2B-9045-A28EF66F437E}" type="slidenum">
              <a:rPr lang="en-US" smtClean="0"/>
              <a:t>‹#›</a:t>
            </a:fld>
            <a:endParaRPr lang="en-US"/>
          </a:p>
        </p:txBody>
      </p:sp>
    </p:spTree>
    <p:extLst>
      <p:ext uri="{BB962C8B-B14F-4D97-AF65-F5344CB8AC3E}">
        <p14:creationId xmlns:p14="http://schemas.microsoft.com/office/powerpoint/2010/main" val="23881900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A178C13-FBC6-446C-BB96-678DD06E6DBD}" type="datetimeFigureOut">
              <a:rPr lang="en-US" smtClean="0"/>
              <a:t>1/4/2016</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229F75F-C256-4F2B-9045-A28EF66F437E}" type="slidenum">
              <a:rPr lang="en-US" smtClean="0"/>
              <a:t>‹#›</a:t>
            </a:fld>
            <a:endParaRPr lang="en-US"/>
          </a:p>
        </p:txBody>
      </p:sp>
    </p:spTree>
    <p:extLst>
      <p:ext uri="{BB962C8B-B14F-4D97-AF65-F5344CB8AC3E}">
        <p14:creationId xmlns:p14="http://schemas.microsoft.com/office/powerpoint/2010/main" val="112493744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microsoft.com/office/2007/relationships/hdphoto" Target="../media/hdphoto1.wdp"/></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chart" Target="../charts/chart2.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 Id="rId5" Type="http://schemas.openxmlformats.org/officeDocument/2006/relationships/image" Target="../media/image46.png"/><Relationship Id="rId4" Type="http://schemas.openxmlformats.org/officeDocument/2006/relationships/image" Target="../media/image45.png"/></Relationships>
</file>

<file path=ppt/slides/_rels/slide41.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310.png"/><Relationship Id="rId4" Type="http://schemas.openxmlformats.org/officeDocument/2006/relationships/image" Target="../media/image48.jpg"/></Relationships>
</file>

<file path=ppt/slides/_rels/slide4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410.png"/></Relationships>
</file>

<file path=ppt/slides/_rels/slide43.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4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57.emf"/><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60.png"/></Relationships>
</file>

<file path=ppt/slides/_rels/slide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61.png"/></Relationships>
</file>

<file path=ppt/slides/_rels/slide51.xml.rels><?xml version="1.0" encoding="UTF-8" standalone="yes"?>
<Relationships xmlns="http://schemas.openxmlformats.org/package/2006/relationships"><Relationship Id="rId3" Type="http://schemas.openxmlformats.org/officeDocument/2006/relationships/image" Target="../media/image62.emf"/><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63.emf"/></Relationships>
</file>

<file path=ppt/slides/_rels/slide52.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67.png"/><Relationship Id="rId5" Type="http://schemas.openxmlformats.org/officeDocument/2006/relationships/image" Target="../media/image66.jpg"/><Relationship Id="rId4" Type="http://schemas.openxmlformats.org/officeDocument/2006/relationships/image" Target="../media/image65.jpeg"/></Relationships>
</file>

<file path=ppt/slides/_rels/slide5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4" Type="http://schemas.openxmlformats.org/officeDocument/2006/relationships/image" Target="../media/image62.emf"/></Relationships>
</file>

<file path=ppt/slides/_rels/slide5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5.xml"/><Relationship Id="rId1" Type="http://schemas.openxmlformats.org/officeDocument/2006/relationships/slideLayout" Target="../slideLayouts/slideLayout7.xml"/><Relationship Id="rId5" Type="http://schemas.openxmlformats.org/officeDocument/2006/relationships/image" Target="../media/image68.emf"/><Relationship Id="rId4" Type="http://schemas.openxmlformats.org/officeDocument/2006/relationships/image" Target="../media/image190.png"/></Relationships>
</file>

<file path=ppt/slides/_rels/slide59.xml.rels><?xml version="1.0" encoding="UTF-8" standalone="yes"?>
<Relationships xmlns="http://schemas.openxmlformats.org/package/2006/relationships"><Relationship Id="rId2" Type="http://schemas.openxmlformats.org/officeDocument/2006/relationships/image" Target="../media/image69.jp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410.png"/><Relationship Id="rId2" Type="http://schemas.openxmlformats.org/officeDocument/2006/relationships/image" Target="../media/image4.emf"/><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72.emf"/><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8.jpg"/></Relationships>
</file>

<file path=ppt/slides/_rels/slide69.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image" Target="../media/image76.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8.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568299"/>
            <a:ext cx="9328195" cy="461665"/>
          </a:xfrm>
          <a:prstGeom prst="rect">
            <a:avLst/>
          </a:prstGeom>
        </p:spPr>
        <p:txBody>
          <a:bodyPr wrap="none">
            <a:spAutoFit/>
          </a:bodyPr>
          <a:lstStyle/>
          <a:p>
            <a:r>
              <a:rPr lang="en-US" sz="2400" dirty="0">
                <a:solidFill>
                  <a:srgbClr val="000000"/>
                </a:solidFill>
                <a:latin typeface="Arial" panose="020B0604020202020204" pitchFamily="34" charset="0"/>
              </a:rPr>
              <a:t>MONOD: </a:t>
            </a:r>
            <a:r>
              <a:rPr lang="en-US" sz="2400" dirty="0">
                <a:solidFill>
                  <a:srgbClr val="FF0000"/>
                </a:solidFill>
                <a:latin typeface="Arial" panose="020B0604020202020204" pitchFamily="34" charset="0"/>
              </a:rPr>
              <a:t>M</a:t>
            </a:r>
            <a:r>
              <a:rPr lang="en-US" sz="2400" dirty="0">
                <a:solidFill>
                  <a:srgbClr val="000000"/>
                </a:solidFill>
                <a:latin typeface="Arial" panose="020B0604020202020204" pitchFamily="34" charset="0"/>
              </a:rPr>
              <a:t>ethylation Hapl</a:t>
            </a:r>
            <a:r>
              <a:rPr lang="en-US" sz="2400" dirty="0">
                <a:solidFill>
                  <a:srgbClr val="FF0000"/>
                </a:solidFill>
                <a:latin typeface="Arial" panose="020B0604020202020204" pitchFamily="34" charset="0"/>
              </a:rPr>
              <a:t>o</a:t>
            </a:r>
            <a:r>
              <a:rPr lang="en-US" sz="2400" dirty="0">
                <a:solidFill>
                  <a:srgbClr val="000000"/>
                </a:solidFill>
                <a:latin typeface="Arial" panose="020B0604020202020204" pitchFamily="34" charset="0"/>
              </a:rPr>
              <a:t>type in </a:t>
            </a:r>
            <a:r>
              <a:rPr lang="en-US" sz="2400" dirty="0">
                <a:solidFill>
                  <a:srgbClr val="FF0000"/>
                </a:solidFill>
                <a:latin typeface="Arial" panose="020B0604020202020204" pitchFamily="34" charset="0"/>
              </a:rPr>
              <a:t>no</a:t>
            </a:r>
            <a:r>
              <a:rPr lang="en-US" sz="2400" dirty="0">
                <a:solidFill>
                  <a:srgbClr val="000000"/>
                </a:solidFill>
                <a:latin typeface="Arial" panose="020B0604020202020204" pitchFamily="34" charset="0"/>
              </a:rPr>
              <a:t>n-invasive Cancer </a:t>
            </a:r>
            <a:r>
              <a:rPr lang="en-US" sz="2400" dirty="0">
                <a:solidFill>
                  <a:srgbClr val="FF0000"/>
                </a:solidFill>
                <a:latin typeface="Arial" panose="020B0604020202020204" pitchFamily="34" charset="0"/>
              </a:rPr>
              <a:t>D</a:t>
            </a:r>
            <a:r>
              <a:rPr lang="en-US" sz="2400" dirty="0">
                <a:solidFill>
                  <a:srgbClr val="000000"/>
                </a:solidFill>
                <a:latin typeface="Arial" panose="020B0604020202020204" pitchFamily="34" charset="0"/>
              </a:rPr>
              <a:t>iagnosis </a:t>
            </a:r>
          </a:p>
        </p:txBody>
      </p:sp>
      <p:sp>
        <p:nvSpPr>
          <p:cNvPr id="2" name="TextBox 1"/>
          <p:cNvSpPr txBox="1"/>
          <p:nvPr/>
        </p:nvSpPr>
        <p:spPr>
          <a:xfrm>
            <a:off x="3120887" y="3343437"/>
            <a:ext cx="2739853" cy="646331"/>
          </a:xfrm>
          <a:prstGeom prst="rect">
            <a:avLst/>
          </a:prstGeom>
          <a:noFill/>
        </p:spPr>
        <p:txBody>
          <a:bodyPr wrap="none" rtlCol="0">
            <a:spAutoFit/>
          </a:bodyPr>
          <a:lstStyle/>
          <a:p>
            <a:r>
              <a:rPr lang="en-US" dirty="0" smtClean="0"/>
              <a:t>Shicheng Guo @ Zhang Lab</a:t>
            </a:r>
          </a:p>
          <a:p>
            <a:endParaRPr lang="en-US" dirty="0"/>
          </a:p>
        </p:txBody>
      </p:sp>
      <p:sp>
        <p:nvSpPr>
          <p:cNvPr id="4" name="Rectangle 3"/>
          <p:cNvSpPr/>
          <p:nvPr/>
        </p:nvSpPr>
        <p:spPr>
          <a:xfrm>
            <a:off x="3632268" y="3989768"/>
            <a:ext cx="1319592" cy="369332"/>
          </a:xfrm>
          <a:prstGeom prst="rect">
            <a:avLst/>
          </a:prstGeom>
        </p:spPr>
        <p:txBody>
          <a:bodyPr wrap="none">
            <a:spAutoFit/>
          </a:bodyPr>
          <a:lstStyle/>
          <a:p>
            <a:r>
              <a:rPr lang="en-US" dirty="0" smtClean="0"/>
              <a:t>Oct 12 2015</a:t>
            </a:r>
            <a:endParaRPr lang="en-US" dirty="0"/>
          </a:p>
        </p:txBody>
      </p:sp>
    </p:spTree>
    <p:extLst>
      <p:ext uri="{BB962C8B-B14F-4D97-AF65-F5344CB8AC3E}">
        <p14:creationId xmlns:p14="http://schemas.microsoft.com/office/powerpoint/2010/main" val="251596073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5935969" y="848160"/>
            <a:ext cx="2872371" cy="3446845"/>
          </a:xfrm>
          <a:prstGeom prst="rect">
            <a:avLst/>
          </a:prstGeom>
        </p:spPr>
      </p:pic>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2938" y="812419"/>
            <a:ext cx="2952054" cy="3518328"/>
          </a:xfrm>
          <a:prstGeom prst="rect">
            <a:avLst/>
          </a:prstGeom>
        </p:spPr>
      </p:pic>
      <p:sp>
        <p:nvSpPr>
          <p:cNvPr id="10" name="Rectangle 9"/>
          <p:cNvSpPr/>
          <p:nvPr/>
        </p:nvSpPr>
        <p:spPr>
          <a:xfrm>
            <a:off x="127321" y="44143"/>
            <a:ext cx="8889357" cy="646331"/>
          </a:xfrm>
          <a:prstGeom prst="rect">
            <a:avLst/>
          </a:prstGeom>
        </p:spPr>
        <p:txBody>
          <a:bodyPr wrap="square">
            <a:spAutoFit/>
          </a:bodyPr>
          <a:lstStyle/>
          <a:p>
            <a:pPr>
              <a:lnSpc>
                <a:spcPct val="200000"/>
              </a:lnSpc>
              <a:spcBef>
                <a:spcPts val="150"/>
              </a:spcBef>
            </a:pPr>
            <a:r>
              <a:rPr lang="en-US" b="1" i="1" dirty="0">
                <a:solidFill>
                  <a:srgbClr val="000000"/>
                </a:solidFill>
                <a:latin typeface="Arial" panose="020B0604020202020204" pitchFamily="34" charset="0"/>
                <a:ea typeface="宋体" panose="02010600030101010101" pitchFamily="2" charset="-122"/>
                <a:cs typeface="Times New Roman" panose="02020603050405020304" pitchFamily="18" charset="0"/>
              </a:rPr>
              <a:t>Tissue specific hyper-methylation haplotype regions to predict cancer origin</a:t>
            </a:r>
            <a:endParaRPr lang="en-US" sz="1600" b="1" i="1" dirty="0">
              <a:solidFill>
                <a:srgbClr val="365F91"/>
              </a:solidFill>
              <a:latin typeface="Cambria" panose="02040503050406030204" pitchFamily="18" charset="0"/>
              <a:ea typeface="宋体" panose="02010600030101010101" pitchFamily="2" charset="-122"/>
              <a:cs typeface="Times New Roman" panose="02020603050405020304" pitchFamily="18" charset="0"/>
            </a:endParaRPr>
          </a:p>
        </p:txBody>
      </p:sp>
      <p:sp>
        <p:nvSpPr>
          <p:cNvPr id="14" name="Rectangle 13"/>
          <p:cNvSpPr/>
          <p:nvPr/>
        </p:nvSpPr>
        <p:spPr>
          <a:xfrm>
            <a:off x="3896221" y="927649"/>
            <a:ext cx="1940688" cy="560410"/>
          </a:xfrm>
          <a:prstGeom prst="rect">
            <a:avLst/>
          </a:prstGeom>
        </p:spPr>
        <p:txBody>
          <a:bodyPr wrap="square">
            <a:spAutoFit/>
          </a:bodyPr>
          <a:lstStyle/>
          <a:p>
            <a:pPr>
              <a:lnSpc>
                <a:spcPct val="200000"/>
              </a:lnSpc>
              <a:spcBef>
                <a:spcPts val="150"/>
              </a:spcBef>
            </a:pPr>
            <a:r>
              <a:rPr lang="en-US" b="1" i="1" dirty="0" smtClean="0">
                <a:solidFill>
                  <a:srgbClr val="000000"/>
                </a:solidFill>
                <a:latin typeface="Arial" panose="020B0604020202020204" pitchFamily="34" charset="0"/>
                <a:ea typeface="宋体" panose="02010600030101010101" pitchFamily="2" charset="-122"/>
                <a:cs typeface="Times New Roman" panose="02020603050405020304" pitchFamily="18" charset="0"/>
              </a:rPr>
              <a:t>AMS</a:t>
            </a:r>
            <a:endParaRPr lang="en-US" sz="1600" b="1" i="1" dirty="0">
              <a:solidFill>
                <a:srgbClr val="365F91"/>
              </a:solidFill>
              <a:latin typeface="Cambria" panose="02040503050406030204" pitchFamily="18" charset="0"/>
              <a:ea typeface="宋体" panose="02010600030101010101" pitchFamily="2" charset="-122"/>
              <a:cs typeface="Times New Roman" panose="02020603050405020304" pitchFamily="18" charset="0"/>
            </a:endParaRPr>
          </a:p>
        </p:txBody>
      </p:sp>
      <p:sp>
        <p:nvSpPr>
          <p:cNvPr id="15" name="Rectangle 14"/>
          <p:cNvSpPr/>
          <p:nvPr/>
        </p:nvSpPr>
        <p:spPr>
          <a:xfrm>
            <a:off x="6898035" y="933468"/>
            <a:ext cx="1940688" cy="560410"/>
          </a:xfrm>
          <a:prstGeom prst="rect">
            <a:avLst/>
          </a:prstGeom>
        </p:spPr>
        <p:txBody>
          <a:bodyPr wrap="square">
            <a:spAutoFit/>
          </a:bodyPr>
          <a:lstStyle/>
          <a:p>
            <a:pPr>
              <a:lnSpc>
                <a:spcPct val="200000"/>
              </a:lnSpc>
              <a:spcBef>
                <a:spcPts val="150"/>
              </a:spcBef>
            </a:pPr>
            <a:r>
              <a:rPr lang="en-US" altLang="zh-CN" b="1" i="1" dirty="0" smtClean="0">
                <a:solidFill>
                  <a:srgbClr val="000000"/>
                </a:solidFill>
                <a:latin typeface="Arial" panose="020B0604020202020204" pitchFamily="34" charset="0"/>
                <a:ea typeface="宋体" panose="02010600030101010101" pitchFamily="2" charset="-122"/>
                <a:cs typeface="Times New Roman" panose="02020603050405020304" pitchFamily="18" charset="0"/>
              </a:rPr>
              <a:t>AMF</a:t>
            </a:r>
            <a:endParaRPr lang="en-US" sz="1600" b="1" i="1" dirty="0">
              <a:solidFill>
                <a:srgbClr val="365F91"/>
              </a:solidFill>
              <a:latin typeface="Cambria" panose="02040503050406030204" pitchFamily="18" charset="0"/>
              <a:ea typeface="宋体" panose="02010600030101010101" pitchFamily="2" charset="-122"/>
              <a:cs typeface="Times New Roman" panose="02020603050405020304" pitchFamily="18" charset="0"/>
            </a:endParaRPr>
          </a:p>
        </p:txBody>
      </p:sp>
      <p:sp>
        <p:nvSpPr>
          <p:cNvPr id="19" name="Rectangle 18"/>
          <p:cNvSpPr/>
          <p:nvPr/>
        </p:nvSpPr>
        <p:spPr>
          <a:xfrm>
            <a:off x="0" y="4699129"/>
            <a:ext cx="9287094" cy="458202"/>
          </a:xfrm>
          <a:prstGeom prst="rect">
            <a:avLst/>
          </a:prstGeom>
        </p:spPr>
        <p:txBody>
          <a:bodyPr wrap="none">
            <a:spAutoFit/>
          </a:bodyPr>
          <a:lstStyle/>
          <a:p>
            <a:pPr>
              <a:lnSpc>
                <a:spcPct val="200000"/>
              </a:lnSpc>
              <a:spcBef>
                <a:spcPts val="150"/>
              </a:spcBef>
            </a:pPr>
            <a:r>
              <a:rPr lang="en-US" sz="1400" dirty="0" smtClean="0">
                <a:latin typeface="Microsoft YaHei" panose="020B0503020204020204" pitchFamily="34" charset="-122"/>
                <a:ea typeface="Microsoft YaHei" panose="020B0503020204020204" pitchFamily="34" charset="-122"/>
              </a:rPr>
              <a:t>Conclusion: </a:t>
            </a:r>
            <a:r>
              <a:rPr lang="en-US" sz="1400" b="1" dirty="0" smtClean="0">
                <a:latin typeface="Microsoft YaHei" panose="020B0503020204020204" pitchFamily="34" charset="-122"/>
                <a:ea typeface="Microsoft YaHei" panose="020B0503020204020204" pitchFamily="34" charset="-122"/>
              </a:rPr>
              <a:t>MHL </a:t>
            </a:r>
            <a:r>
              <a:rPr lang="en-US" altLang="zh-CN" sz="1400" b="1" dirty="0">
                <a:latin typeface="Microsoft YaHei" panose="020B0503020204020204" pitchFamily="34" charset="-122"/>
                <a:ea typeface="Microsoft YaHei" panose="020B0503020204020204" pitchFamily="34" charset="-122"/>
              </a:rPr>
              <a:t>was </a:t>
            </a:r>
            <a:r>
              <a:rPr lang="en-US" altLang="zh-CN" sz="1400" b="1" dirty="0" smtClean="0">
                <a:latin typeface="Microsoft YaHei" panose="020B0503020204020204" pitchFamily="34" charset="-122"/>
                <a:ea typeface="Microsoft YaHei" panose="020B0503020204020204" pitchFamily="34" charset="-122"/>
              </a:rPr>
              <a:t>a stronger characteristic which can be applied for plasma DNA tissue mapping  </a:t>
            </a:r>
            <a:endParaRPr lang="en-US" sz="1400" b="1" dirty="0">
              <a:latin typeface="Microsoft YaHei" panose="020B0503020204020204" pitchFamily="34" charset="-122"/>
              <a:ea typeface="Microsoft YaHei" panose="020B0503020204020204" pitchFamily="34" charset="-122"/>
            </a:endParaRPr>
          </a:p>
        </p:txBody>
      </p:sp>
      <p:sp>
        <p:nvSpPr>
          <p:cNvPr id="23" name="Right Arrow 22"/>
          <p:cNvSpPr/>
          <p:nvPr/>
        </p:nvSpPr>
        <p:spPr>
          <a:xfrm>
            <a:off x="3218934" y="2421233"/>
            <a:ext cx="148076" cy="77550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p:cNvSpPr txBox="1"/>
          <p:nvPr/>
        </p:nvSpPr>
        <p:spPr>
          <a:xfrm>
            <a:off x="3259153" y="1814736"/>
            <a:ext cx="652743" cy="369332"/>
          </a:xfrm>
          <a:prstGeom prst="rect">
            <a:avLst/>
          </a:prstGeom>
          <a:noFill/>
        </p:spPr>
        <p:txBody>
          <a:bodyPr wrap="none" rtlCol="0">
            <a:spAutoFit/>
          </a:bodyPr>
          <a:lstStyle/>
          <a:p>
            <a:r>
              <a:rPr lang="en-US" altLang="zh-CN" dirty="0" smtClean="0"/>
              <a:t>7647</a:t>
            </a:r>
            <a:endParaRPr lang="en-US" dirty="0"/>
          </a:p>
        </p:txBody>
      </p:sp>
      <p:sp>
        <p:nvSpPr>
          <p:cNvPr id="22" name="TextBox 21"/>
          <p:cNvSpPr txBox="1"/>
          <p:nvPr/>
        </p:nvSpPr>
        <p:spPr>
          <a:xfrm>
            <a:off x="3849269" y="2638306"/>
            <a:ext cx="1606915" cy="369332"/>
          </a:xfrm>
          <a:prstGeom prst="rect">
            <a:avLst/>
          </a:prstGeom>
          <a:noFill/>
        </p:spPr>
        <p:txBody>
          <a:bodyPr wrap="none" rtlCol="0">
            <a:spAutoFit/>
          </a:bodyPr>
          <a:lstStyle/>
          <a:p>
            <a:r>
              <a:rPr lang="en-US" altLang="zh-CN" dirty="0" smtClean="0"/>
              <a:t>Data extracting</a:t>
            </a:r>
            <a:endParaRPr lang="en-US" dirty="0"/>
          </a:p>
        </p:txBody>
      </p:sp>
      <p:pic>
        <p:nvPicPr>
          <p:cNvPr id="3" name="Pictur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987954" y="807524"/>
            <a:ext cx="2955994" cy="3412537"/>
          </a:xfrm>
          <a:prstGeom prst="rect">
            <a:avLst/>
          </a:prstGeom>
        </p:spPr>
      </p:pic>
      <p:sp>
        <p:nvSpPr>
          <p:cNvPr id="25" name="TextBox 24"/>
          <p:cNvSpPr txBox="1"/>
          <p:nvPr/>
        </p:nvSpPr>
        <p:spPr>
          <a:xfrm>
            <a:off x="3498543" y="1156199"/>
            <a:ext cx="652743" cy="369332"/>
          </a:xfrm>
          <a:prstGeom prst="rect">
            <a:avLst/>
          </a:prstGeom>
          <a:noFill/>
        </p:spPr>
        <p:txBody>
          <a:bodyPr wrap="none" rtlCol="0">
            <a:spAutoFit/>
          </a:bodyPr>
          <a:lstStyle/>
          <a:p>
            <a:r>
              <a:rPr lang="en-US" altLang="zh-CN" dirty="0" smtClean="0"/>
              <a:t>1360</a:t>
            </a:r>
            <a:endParaRPr lang="en-US" dirty="0"/>
          </a:p>
        </p:txBody>
      </p:sp>
      <p:sp>
        <p:nvSpPr>
          <p:cNvPr id="27" name="Rectangle 26"/>
          <p:cNvSpPr/>
          <p:nvPr/>
        </p:nvSpPr>
        <p:spPr>
          <a:xfrm>
            <a:off x="1080812" y="965121"/>
            <a:ext cx="1940688" cy="560410"/>
          </a:xfrm>
          <a:prstGeom prst="rect">
            <a:avLst/>
          </a:prstGeom>
        </p:spPr>
        <p:txBody>
          <a:bodyPr wrap="square">
            <a:spAutoFit/>
          </a:bodyPr>
          <a:lstStyle/>
          <a:p>
            <a:pPr>
              <a:lnSpc>
                <a:spcPct val="200000"/>
              </a:lnSpc>
              <a:spcBef>
                <a:spcPts val="150"/>
              </a:spcBef>
            </a:pPr>
            <a:r>
              <a:rPr lang="en-US" altLang="zh-CN" b="1" i="1" dirty="0" smtClean="0">
                <a:solidFill>
                  <a:srgbClr val="000000"/>
                </a:solidFill>
                <a:latin typeface="Arial" panose="020B0604020202020204" pitchFamily="34" charset="0"/>
                <a:ea typeface="宋体" panose="02010600030101010101" pitchFamily="2" charset="-122"/>
                <a:cs typeface="Times New Roman" panose="02020603050405020304" pitchFamily="18" charset="0"/>
              </a:rPr>
              <a:t>MHL</a:t>
            </a:r>
            <a:endParaRPr lang="en-US" sz="1600" b="1" i="1" dirty="0">
              <a:solidFill>
                <a:srgbClr val="365F91"/>
              </a:solidFill>
              <a:latin typeface="Cambria" panose="02040503050406030204" pitchFamily="18" charset="0"/>
              <a:ea typeface="宋体" panose="02010600030101010101" pitchFamily="2" charset="-122"/>
              <a:cs typeface="Times New Roman" panose="02020603050405020304" pitchFamily="18" charset="0"/>
            </a:endParaRPr>
          </a:p>
        </p:txBody>
      </p:sp>
      <p:sp>
        <p:nvSpPr>
          <p:cNvPr id="28" name="Rectangle 27"/>
          <p:cNvSpPr/>
          <p:nvPr/>
        </p:nvSpPr>
        <p:spPr>
          <a:xfrm>
            <a:off x="4146951" y="890177"/>
            <a:ext cx="1940688" cy="560410"/>
          </a:xfrm>
          <a:prstGeom prst="rect">
            <a:avLst/>
          </a:prstGeom>
        </p:spPr>
        <p:txBody>
          <a:bodyPr wrap="square">
            <a:spAutoFit/>
          </a:bodyPr>
          <a:lstStyle/>
          <a:p>
            <a:pPr>
              <a:lnSpc>
                <a:spcPct val="200000"/>
              </a:lnSpc>
              <a:spcBef>
                <a:spcPts val="150"/>
              </a:spcBef>
            </a:pPr>
            <a:r>
              <a:rPr lang="en-US" altLang="zh-CN" b="1" i="1" dirty="0" smtClean="0">
                <a:solidFill>
                  <a:srgbClr val="000000"/>
                </a:solidFill>
                <a:latin typeface="Arial" panose="020B0604020202020204" pitchFamily="34" charset="0"/>
                <a:ea typeface="宋体" panose="02010600030101010101" pitchFamily="2" charset="-122"/>
                <a:cs typeface="Times New Roman" panose="02020603050405020304" pitchFamily="18" charset="0"/>
              </a:rPr>
              <a:t>MFs</a:t>
            </a:r>
            <a:endParaRPr lang="en-US" sz="1600" b="1" i="1" dirty="0">
              <a:solidFill>
                <a:srgbClr val="365F91"/>
              </a:solidFill>
              <a:latin typeface="Cambria" panose="02040503050406030204" pitchFamily="18" charset="0"/>
              <a:ea typeface="宋体" panose="02010600030101010101" pitchFamily="2" charset="-122"/>
              <a:cs typeface="Times New Roman" panose="02020603050405020304" pitchFamily="18" charset="0"/>
            </a:endParaRPr>
          </a:p>
        </p:txBody>
      </p:sp>
      <p:sp>
        <p:nvSpPr>
          <p:cNvPr id="4" name="Rectangle 3"/>
          <p:cNvSpPr/>
          <p:nvPr/>
        </p:nvSpPr>
        <p:spPr>
          <a:xfrm>
            <a:off x="497602" y="4330747"/>
            <a:ext cx="2490352" cy="512961"/>
          </a:xfrm>
          <a:prstGeom prst="rect">
            <a:avLst/>
          </a:prstGeom>
        </p:spPr>
        <p:txBody>
          <a:bodyPr wrap="square">
            <a:spAutoFit/>
          </a:bodyPr>
          <a:lstStyle/>
          <a:p>
            <a:pPr>
              <a:spcBef>
                <a:spcPts val="150"/>
              </a:spcBef>
            </a:pPr>
            <a:r>
              <a:rPr lang="en-US" sz="800" dirty="0" smtClean="0">
                <a:latin typeface="Microsoft YaHei" panose="020B0503020204020204" pitchFamily="34" charset="-122"/>
                <a:ea typeface="Microsoft YaHei" panose="020B0503020204020204" pitchFamily="34" charset="-122"/>
              </a:rPr>
              <a:t>Tissue specific value: 0.89 (95%CI: 0.84-0.93)</a:t>
            </a:r>
          </a:p>
          <a:p>
            <a:pPr>
              <a:spcBef>
                <a:spcPts val="150"/>
              </a:spcBef>
            </a:pPr>
            <a:r>
              <a:rPr lang="en-US" sz="800" dirty="0" smtClean="0">
                <a:latin typeface="Microsoft YaHei" panose="020B0503020204020204" pitchFamily="34" charset="-122"/>
                <a:ea typeface="Microsoft YaHei" panose="020B0503020204020204" pitchFamily="34" charset="-122"/>
              </a:rPr>
              <a:t>Background value:  0.29 </a:t>
            </a:r>
            <a:r>
              <a:rPr lang="en-US" sz="800" dirty="0">
                <a:latin typeface="Microsoft YaHei" panose="020B0503020204020204" pitchFamily="34" charset="-122"/>
                <a:ea typeface="Microsoft YaHei" panose="020B0503020204020204" pitchFamily="34" charset="-122"/>
              </a:rPr>
              <a:t>(95%CI: </a:t>
            </a:r>
            <a:r>
              <a:rPr lang="en-US" sz="800" dirty="0" smtClean="0">
                <a:latin typeface="Microsoft YaHei" panose="020B0503020204020204" pitchFamily="34" charset="-122"/>
                <a:ea typeface="Microsoft YaHei" panose="020B0503020204020204" pitchFamily="34" charset="-122"/>
              </a:rPr>
              <a:t>0.23-0.35)</a:t>
            </a:r>
            <a:endParaRPr lang="en-US" sz="800" dirty="0">
              <a:latin typeface="Microsoft YaHei" panose="020B0503020204020204" pitchFamily="34" charset="-122"/>
              <a:ea typeface="Microsoft YaHei" panose="020B0503020204020204" pitchFamily="34" charset="-122"/>
            </a:endParaRPr>
          </a:p>
          <a:p>
            <a:pPr>
              <a:spcBef>
                <a:spcPts val="150"/>
              </a:spcBef>
            </a:pPr>
            <a:r>
              <a:rPr lang="en-US" sz="800" b="1" dirty="0" smtClean="0">
                <a:latin typeface="Microsoft YaHei" panose="020B0503020204020204" pitchFamily="34" charset="-122"/>
                <a:ea typeface="Microsoft YaHei" panose="020B0503020204020204" pitchFamily="34" charset="-122"/>
              </a:rPr>
              <a:t>Contrast:  0.60</a:t>
            </a:r>
            <a:endParaRPr lang="en-US" sz="800" b="1" dirty="0">
              <a:latin typeface="Microsoft YaHei" panose="020B0503020204020204" pitchFamily="34" charset="-122"/>
              <a:ea typeface="Microsoft YaHei" panose="020B0503020204020204" pitchFamily="34" charset="-122"/>
            </a:endParaRPr>
          </a:p>
        </p:txBody>
      </p:sp>
      <p:sp>
        <p:nvSpPr>
          <p:cNvPr id="21" name="Rectangle 20"/>
          <p:cNvSpPr/>
          <p:nvPr/>
        </p:nvSpPr>
        <p:spPr>
          <a:xfrm>
            <a:off x="3367010" y="4266510"/>
            <a:ext cx="2490352" cy="661720"/>
          </a:xfrm>
          <a:prstGeom prst="rect">
            <a:avLst/>
          </a:prstGeom>
        </p:spPr>
        <p:txBody>
          <a:bodyPr wrap="square">
            <a:spAutoFit/>
          </a:bodyPr>
          <a:lstStyle/>
          <a:p>
            <a:pPr>
              <a:spcBef>
                <a:spcPts val="150"/>
              </a:spcBef>
            </a:pPr>
            <a:r>
              <a:rPr lang="en-US" sz="800" dirty="0" smtClean="0">
                <a:latin typeface="Microsoft YaHei" panose="020B0503020204020204" pitchFamily="34" charset="-122"/>
                <a:ea typeface="Microsoft YaHei" panose="020B0503020204020204" pitchFamily="34" charset="-122"/>
              </a:rPr>
              <a:t>Tissue specific value: 0.91(</a:t>
            </a:r>
            <a:r>
              <a:rPr lang="en-US" sz="800" dirty="0">
                <a:latin typeface="Microsoft YaHei" panose="020B0503020204020204" pitchFamily="34" charset="-122"/>
                <a:ea typeface="Microsoft YaHei" panose="020B0503020204020204" pitchFamily="34" charset="-122"/>
              </a:rPr>
              <a:t>95%CI: </a:t>
            </a:r>
            <a:r>
              <a:rPr lang="en-US" sz="800" dirty="0" smtClean="0">
                <a:latin typeface="Microsoft YaHei" panose="020B0503020204020204" pitchFamily="34" charset="-122"/>
                <a:ea typeface="Microsoft YaHei" panose="020B0503020204020204" pitchFamily="34" charset="-122"/>
              </a:rPr>
              <a:t>0.85-0.97)</a:t>
            </a:r>
          </a:p>
          <a:p>
            <a:pPr>
              <a:spcBef>
                <a:spcPts val="150"/>
              </a:spcBef>
            </a:pPr>
            <a:r>
              <a:rPr lang="en-US" sz="800" dirty="0" smtClean="0">
                <a:latin typeface="Microsoft YaHei" panose="020B0503020204020204" pitchFamily="34" charset="-122"/>
                <a:ea typeface="Microsoft YaHei" panose="020B0503020204020204" pitchFamily="34" charset="-122"/>
              </a:rPr>
              <a:t>Background value: 0.40 (95%CI: 0.32-0.48)</a:t>
            </a:r>
          </a:p>
          <a:p>
            <a:pPr>
              <a:spcBef>
                <a:spcPts val="150"/>
              </a:spcBef>
            </a:pPr>
            <a:r>
              <a:rPr lang="en-US" sz="800" b="1" dirty="0">
                <a:latin typeface="Microsoft YaHei" panose="020B0503020204020204" pitchFamily="34" charset="-122"/>
                <a:ea typeface="Microsoft YaHei" panose="020B0503020204020204" pitchFamily="34" charset="-122"/>
              </a:rPr>
              <a:t>Contrast:  </a:t>
            </a:r>
            <a:r>
              <a:rPr lang="en-US" sz="800" b="1" dirty="0" smtClean="0">
                <a:latin typeface="Microsoft YaHei" panose="020B0503020204020204" pitchFamily="34" charset="-122"/>
                <a:ea typeface="Microsoft YaHei" panose="020B0503020204020204" pitchFamily="34" charset="-122"/>
              </a:rPr>
              <a:t>0.51</a:t>
            </a:r>
            <a:endParaRPr lang="en-US" sz="800" b="1" dirty="0">
              <a:latin typeface="Microsoft YaHei" panose="020B0503020204020204" pitchFamily="34" charset="-122"/>
              <a:ea typeface="Microsoft YaHei" panose="020B0503020204020204" pitchFamily="34" charset="-122"/>
            </a:endParaRPr>
          </a:p>
          <a:p>
            <a:pPr>
              <a:spcBef>
                <a:spcPts val="150"/>
              </a:spcBef>
            </a:pPr>
            <a:r>
              <a:rPr lang="en-US" sz="800" dirty="0" smtClean="0">
                <a:latin typeface="Microsoft YaHei" panose="020B0503020204020204" pitchFamily="34" charset="-122"/>
                <a:ea typeface="Microsoft YaHei" panose="020B0503020204020204" pitchFamily="34" charset="-122"/>
              </a:rPr>
              <a:t> </a:t>
            </a:r>
            <a:endParaRPr lang="en-US" sz="800" dirty="0">
              <a:latin typeface="Microsoft YaHei" panose="020B0503020204020204" pitchFamily="34" charset="-122"/>
              <a:ea typeface="Microsoft YaHei" panose="020B0503020204020204" pitchFamily="34" charset="-122"/>
            </a:endParaRPr>
          </a:p>
        </p:txBody>
      </p:sp>
      <p:sp>
        <p:nvSpPr>
          <p:cNvPr id="26" name="Rectangle 25"/>
          <p:cNvSpPr/>
          <p:nvPr/>
        </p:nvSpPr>
        <p:spPr>
          <a:xfrm>
            <a:off x="6186529" y="4295005"/>
            <a:ext cx="2490352" cy="661720"/>
          </a:xfrm>
          <a:prstGeom prst="rect">
            <a:avLst/>
          </a:prstGeom>
        </p:spPr>
        <p:txBody>
          <a:bodyPr wrap="square">
            <a:spAutoFit/>
          </a:bodyPr>
          <a:lstStyle/>
          <a:p>
            <a:pPr>
              <a:spcBef>
                <a:spcPts val="150"/>
              </a:spcBef>
            </a:pPr>
            <a:r>
              <a:rPr lang="en-US" sz="800" dirty="0" smtClean="0">
                <a:latin typeface="Microsoft YaHei" panose="020B0503020204020204" pitchFamily="34" charset="-122"/>
                <a:ea typeface="Microsoft YaHei" panose="020B0503020204020204" pitchFamily="34" charset="-122"/>
              </a:rPr>
              <a:t>Tissue specific value: 0.64 (95</a:t>
            </a:r>
            <a:r>
              <a:rPr lang="en-US" altLang="zh-CN" sz="800" dirty="0" smtClean="0">
                <a:latin typeface="Microsoft YaHei" panose="020B0503020204020204" pitchFamily="34" charset="-122"/>
                <a:ea typeface="Microsoft YaHei" panose="020B0503020204020204" pitchFamily="34" charset="-122"/>
              </a:rPr>
              <a:t>%</a:t>
            </a:r>
            <a:r>
              <a:rPr lang="en-US" sz="800" dirty="0" smtClean="0">
                <a:latin typeface="Microsoft YaHei" panose="020B0503020204020204" pitchFamily="34" charset="-122"/>
                <a:ea typeface="Microsoft YaHei" panose="020B0503020204020204" pitchFamily="34" charset="-122"/>
              </a:rPr>
              <a:t>CI</a:t>
            </a:r>
            <a:r>
              <a:rPr lang="zh-CN" altLang="en-US" sz="800" dirty="0" smtClean="0">
                <a:latin typeface="Microsoft YaHei" panose="020B0503020204020204" pitchFamily="34" charset="-122"/>
                <a:ea typeface="Microsoft YaHei" panose="020B0503020204020204" pitchFamily="34" charset="-122"/>
              </a:rPr>
              <a:t>：</a:t>
            </a:r>
            <a:r>
              <a:rPr lang="en-US" sz="800" dirty="0" smtClean="0">
                <a:latin typeface="Microsoft YaHei" panose="020B0503020204020204" pitchFamily="34" charset="-122"/>
                <a:ea typeface="Microsoft YaHei" panose="020B0503020204020204" pitchFamily="34" charset="-122"/>
              </a:rPr>
              <a:t>0.55-0.73)</a:t>
            </a:r>
          </a:p>
          <a:p>
            <a:pPr>
              <a:spcBef>
                <a:spcPts val="150"/>
              </a:spcBef>
            </a:pPr>
            <a:r>
              <a:rPr lang="en-US" sz="800" dirty="0" smtClean="0">
                <a:latin typeface="Microsoft YaHei" panose="020B0503020204020204" pitchFamily="34" charset="-122"/>
                <a:ea typeface="Microsoft YaHei" panose="020B0503020204020204" pitchFamily="34" charset="-122"/>
              </a:rPr>
              <a:t>Background value:  0.32(95</a:t>
            </a:r>
            <a:r>
              <a:rPr lang="en-US" altLang="zh-CN" sz="800" dirty="0" smtClean="0">
                <a:latin typeface="Microsoft YaHei" panose="020B0503020204020204" pitchFamily="34" charset="-122"/>
                <a:ea typeface="Microsoft YaHei" panose="020B0503020204020204" pitchFamily="34" charset="-122"/>
              </a:rPr>
              <a:t>%CI: 0.29-0.35</a:t>
            </a:r>
            <a:r>
              <a:rPr lang="en-US" sz="800" dirty="0" smtClean="0">
                <a:latin typeface="Microsoft YaHei" panose="020B0503020204020204" pitchFamily="34" charset="-122"/>
                <a:ea typeface="Microsoft YaHei" panose="020B0503020204020204" pitchFamily="34" charset="-122"/>
              </a:rPr>
              <a:t>)</a:t>
            </a:r>
          </a:p>
          <a:p>
            <a:pPr>
              <a:spcBef>
                <a:spcPts val="150"/>
              </a:spcBef>
            </a:pPr>
            <a:r>
              <a:rPr lang="en-US" sz="800" b="1" dirty="0">
                <a:latin typeface="Microsoft YaHei" panose="020B0503020204020204" pitchFamily="34" charset="-122"/>
                <a:ea typeface="Microsoft YaHei" panose="020B0503020204020204" pitchFamily="34" charset="-122"/>
              </a:rPr>
              <a:t>Contrast:  </a:t>
            </a:r>
            <a:r>
              <a:rPr lang="en-US" sz="800" b="1" dirty="0" smtClean="0">
                <a:latin typeface="Microsoft YaHei" panose="020B0503020204020204" pitchFamily="34" charset="-122"/>
                <a:ea typeface="Microsoft YaHei" panose="020B0503020204020204" pitchFamily="34" charset="-122"/>
              </a:rPr>
              <a:t>0.32</a:t>
            </a:r>
            <a:endParaRPr lang="en-US" sz="800" b="1" dirty="0">
              <a:latin typeface="Microsoft YaHei" panose="020B0503020204020204" pitchFamily="34" charset="-122"/>
              <a:ea typeface="Microsoft YaHei" panose="020B0503020204020204" pitchFamily="34" charset="-122"/>
            </a:endParaRPr>
          </a:p>
          <a:p>
            <a:pPr>
              <a:spcBef>
                <a:spcPts val="150"/>
              </a:spcBef>
            </a:pPr>
            <a:endParaRPr lang="en-US" sz="800" dirty="0">
              <a:latin typeface="Microsoft YaHei" panose="020B0503020204020204" pitchFamily="34" charset="-122"/>
              <a:ea typeface="Microsoft YaHei" panose="020B0503020204020204" pitchFamily="34" charset="-122"/>
            </a:endParaRPr>
          </a:p>
        </p:txBody>
      </p:sp>
      <p:sp>
        <p:nvSpPr>
          <p:cNvPr id="29" name="TextBox 28"/>
          <p:cNvSpPr txBox="1"/>
          <p:nvPr/>
        </p:nvSpPr>
        <p:spPr>
          <a:xfrm>
            <a:off x="6245292" y="1193671"/>
            <a:ext cx="652743" cy="369332"/>
          </a:xfrm>
          <a:prstGeom prst="rect">
            <a:avLst/>
          </a:prstGeom>
          <a:noFill/>
        </p:spPr>
        <p:txBody>
          <a:bodyPr wrap="none" rtlCol="0">
            <a:spAutoFit/>
          </a:bodyPr>
          <a:lstStyle/>
          <a:p>
            <a:r>
              <a:rPr lang="en-US" altLang="zh-CN" dirty="0" smtClean="0"/>
              <a:t>7539</a:t>
            </a:r>
            <a:endParaRPr lang="en-US" dirty="0"/>
          </a:p>
        </p:txBody>
      </p:sp>
    </p:spTree>
    <p:extLst>
      <p:ext uri="{BB962C8B-B14F-4D97-AF65-F5344CB8AC3E}">
        <p14:creationId xmlns:p14="http://schemas.microsoft.com/office/powerpoint/2010/main" val="161204010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36606" y="118532"/>
            <a:ext cx="8049832" cy="430887"/>
          </a:xfrm>
          <a:prstGeom prst="rect">
            <a:avLst/>
          </a:prstGeom>
          <a:noFill/>
        </p:spPr>
        <p:txBody>
          <a:bodyPr wrap="none" rtlCol="0">
            <a:spAutoFit/>
          </a:bodyPr>
          <a:lstStyle/>
          <a:p>
            <a:r>
              <a:rPr lang="en-US" sz="2200" dirty="0" smtClean="0"/>
              <a:t>Methylation haplotype load distinguish the layer of the development</a:t>
            </a:r>
            <a:endParaRPr lang="en-US" sz="2200" dirty="0"/>
          </a:p>
        </p:txBody>
      </p:sp>
      <p:grpSp>
        <p:nvGrpSpPr>
          <p:cNvPr id="19" name="Group 18"/>
          <p:cNvGrpSpPr/>
          <p:nvPr/>
        </p:nvGrpSpPr>
        <p:grpSpPr>
          <a:xfrm>
            <a:off x="1269182" y="849929"/>
            <a:ext cx="5569767" cy="5423296"/>
            <a:chOff x="0" y="748903"/>
            <a:chExt cx="5693262" cy="6109097"/>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48903"/>
              <a:ext cx="5693262" cy="6109097"/>
            </a:xfrm>
            <a:prstGeom prst="rect">
              <a:avLst/>
            </a:prstGeom>
          </p:spPr>
        </p:pic>
        <p:cxnSp>
          <p:nvCxnSpPr>
            <p:cNvPr id="10" name="Straight Connector 9"/>
            <p:cNvCxnSpPr/>
            <p:nvPr/>
          </p:nvCxnSpPr>
          <p:spPr>
            <a:xfrm>
              <a:off x="1261533" y="6366933"/>
              <a:ext cx="143934" cy="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3361267" y="6366933"/>
              <a:ext cx="218440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1405467" y="6366933"/>
              <a:ext cx="1955800"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grpSp>
      <p:sp>
        <p:nvSpPr>
          <p:cNvPr id="18" name="Rectangle 17"/>
          <p:cNvSpPr/>
          <p:nvPr/>
        </p:nvSpPr>
        <p:spPr>
          <a:xfrm>
            <a:off x="436606" y="6273225"/>
            <a:ext cx="7827656" cy="584775"/>
          </a:xfrm>
          <a:prstGeom prst="rect">
            <a:avLst/>
          </a:prstGeom>
        </p:spPr>
        <p:txBody>
          <a:bodyPr wrap="none">
            <a:spAutoFit/>
          </a:bodyPr>
          <a:lstStyle/>
          <a:p>
            <a:pPr algn="ctr"/>
            <a:r>
              <a:rPr lang="en-US" altLang="zh-CN" sz="1600" dirty="0" smtClean="0"/>
              <a:t>The development layers would be separated by layer specific methylation haplotype regions</a:t>
            </a:r>
          </a:p>
          <a:p>
            <a:pPr algn="ctr"/>
            <a:r>
              <a:rPr lang="en-US" altLang="zh-CN" sz="1600" dirty="0" smtClean="0"/>
              <a:t>Especially, </a:t>
            </a:r>
            <a:r>
              <a:rPr lang="en-US" altLang="zh-CN" sz="1600" dirty="0"/>
              <a:t>e</a:t>
            </a:r>
            <a:r>
              <a:rPr lang="en-US" altLang="zh-CN" sz="1600" dirty="0" smtClean="0"/>
              <a:t>ctoderm have completely different MHL regions compared with endoderm</a:t>
            </a:r>
            <a:endParaRPr lang="en-US" sz="1600" dirty="0" smtClean="0"/>
          </a:p>
        </p:txBody>
      </p:sp>
    </p:spTree>
    <p:extLst>
      <p:ext uri="{BB962C8B-B14F-4D97-AF65-F5344CB8AC3E}">
        <p14:creationId xmlns:p14="http://schemas.microsoft.com/office/powerpoint/2010/main" val="9743670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3">
            <a:extLst>
              <a:ext uri="{28A0092B-C50C-407E-A947-70E740481C1C}">
                <a14:useLocalDpi xmlns:a14="http://schemas.microsoft.com/office/drawing/2010/main" val="0"/>
              </a:ext>
            </a:extLst>
          </a:blip>
          <a:srcRect t="18165"/>
          <a:stretch/>
        </p:blipFill>
        <p:spPr>
          <a:xfrm>
            <a:off x="363234" y="4116317"/>
            <a:ext cx="3765293" cy="2243667"/>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3234" y="1093238"/>
            <a:ext cx="3765293" cy="3023079"/>
          </a:xfrm>
          <a:prstGeom prst="rect">
            <a:avLst/>
          </a:prstGeom>
        </p:spPr>
      </p:pic>
      <p:sp>
        <p:nvSpPr>
          <p:cNvPr id="6" name="Rectangle 5"/>
          <p:cNvSpPr/>
          <p:nvPr/>
        </p:nvSpPr>
        <p:spPr>
          <a:xfrm>
            <a:off x="1159934" y="1684866"/>
            <a:ext cx="1684865" cy="207433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1159932" y="46378"/>
            <a:ext cx="6409270" cy="646331"/>
          </a:xfrm>
          <a:prstGeom prst="rect">
            <a:avLst/>
          </a:prstGeom>
        </p:spPr>
        <p:txBody>
          <a:bodyPr wrap="square">
            <a:spAutoFit/>
          </a:bodyPr>
          <a:lstStyle/>
          <a:p>
            <a:pPr>
              <a:lnSpc>
                <a:spcPct val="200000"/>
              </a:lnSpc>
              <a:spcBef>
                <a:spcPts val="150"/>
              </a:spcBef>
            </a:pPr>
            <a:r>
              <a:rPr lang="en-US" b="1" i="1" dirty="0" smtClean="0">
                <a:solidFill>
                  <a:srgbClr val="000000"/>
                </a:solidFill>
                <a:latin typeface="Arial" panose="020B0604020202020204" pitchFamily="34" charset="0"/>
                <a:ea typeface="宋体" panose="02010600030101010101" pitchFamily="2" charset="-122"/>
                <a:cs typeface="Times New Roman" panose="02020603050405020304" pitchFamily="18" charset="0"/>
              </a:rPr>
              <a:t>Tissue specific signatures in the plasma (Deconvolution)</a:t>
            </a:r>
            <a:endParaRPr lang="en-US" sz="1600" b="1" i="1" dirty="0">
              <a:solidFill>
                <a:srgbClr val="365F91"/>
              </a:solidFill>
              <a:latin typeface="Cambria" panose="02040503050406030204" pitchFamily="18" charset="0"/>
              <a:ea typeface="宋体" panose="02010600030101010101" pitchFamily="2" charset="-122"/>
              <a:cs typeface="Times New Roman" panose="02020603050405020304" pitchFamily="18" charset="0"/>
            </a:endParaRPr>
          </a:p>
        </p:txBody>
      </p:sp>
      <p:sp>
        <p:nvSpPr>
          <p:cNvPr id="8" name="Rectangle 7"/>
          <p:cNvSpPr/>
          <p:nvPr/>
        </p:nvSpPr>
        <p:spPr>
          <a:xfrm>
            <a:off x="2056984" y="1230044"/>
            <a:ext cx="2151366" cy="584775"/>
          </a:xfrm>
          <a:prstGeom prst="rect">
            <a:avLst/>
          </a:prstGeom>
        </p:spPr>
        <p:txBody>
          <a:bodyPr wrap="square">
            <a:spAutoFit/>
          </a:bodyPr>
          <a:lstStyle/>
          <a:p>
            <a:pPr>
              <a:lnSpc>
                <a:spcPct val="200000"/>
              </a:lnSpc>
              <a:spcBef>
                <a:spcPts val="150"/>
              </a:spcBef>
            </a:pPr>
            <a:r>
              <a:rPr lang="en-US" sz="1600" b="1" i="1" dirty="0" smtClean="0">
                <a:solidFill>
                  <a:srgbClr val="000000"/>
                </a:solidFill>
                <a:latin typeface="Arial" panose="020B0604020202020204" pitchFamily="34" charset="0"/>
                <a:ea typeface="宋体" panose="02010600030101010101" pitchFamily="2" charset="-122"/>
                <a:cs typeface="Times New Roman" panose="02020603050405020304" pitchFamily="18" charset="0"/>
              </a:rPr>
              <a:t>Colon</a:t>
            </a:r>
            <a:endParaRPr lang="en-US" sz="1400" b="1" i="1" dirty="0">
              <a:solidFill>
                <a:srgbClr val="365F91"/>
              </a:solidFill>
              <a:latin typeface="Cambria" panose="02040503050406030204" pitchFamily="18" charset="0"/>
              <a:ea typeface="宋体" panose="02010600030101010101" pitchFamily="2" charset="-122"/>
              <a:cs typeface="Times New Roman" panose="02020603050405020304" pitchFamily="18" charset="0"/>
            </a:endParaRPr>
          </a:p>
        </p:txBody>
      </p:sp>
      <p:sp>
        <p:nvSpPr>
          <p:cNvPr id="11" name="Rectangle 10"/>
          <p:cNvSpPr/>
          <p:nvPr/>
        </p:nvSpPr>
        <p:spPr>
          <a:xfrm>
            <a:off x="1202265" y="4163805"/>
            <a:ext cx="1778001" cy="191526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2245880" y="6147112"/>
            <a:ext cx="2151366" cy="508344"/>
          </a:xfrm>
          <a:prstGeom prst="rect">
            <a:avLst/>
          </a:prstGeom>
        </p:spPr>
        <p:txBody>
          <a:bodyPr wrap="square">
            <a:spAutoFit/>
          </a:bodyPr>
          <a:lstStyle/>
          <a:p>
            <a:pPr>
              <a:lnSpc>
                <a:spcPct val="200000"/>
              </a:lnSpc>
              <a:spcBef>
                <a:spcPts val="150"/>
              </a:spcBef>
            </a:pPr>
            <a:r>
              <a:rPr lang="en-US" sz="1600" b="1" i="1" dirty="0" smtClean="0">
                <a:solidFill>
                  <a:srgbClr val="000000"/>
                </a:solidFill>
                <a:latin typeface="Arial" panose="020B0604020202020204" pitchFamily="34" charset="0"/>
                <a:ea typeface="宋体" panose="02010600030101010101" pitchFamily="2" charset="-122"/>
                <a:cs typeface="Times New Roman" panose="02020603050405020304" pitchFamily="18" charset="0"/>
              </a:rPr>
              <a:t>Lung</a:t>
            </a:r>
            <a:endParaRPr lang="en-US" sz="1400" b="1" i="1" dirty="0">
              <a:solidFill>
                <a:srgbClr val="365F91"/>
              </a:solidFill>
              <a:latin typeface="Cambria" panose="02040503050406030204" pitchFamily="18" charset="0"/>
              <a:ea typeface="宋体" panose="02010600030101010101" pitchFamily="2" charset="-122"/>
              <a:cs typeface="Times New Roman" panose="02020603050405020304" pitchFamily="18" charset="0"/>
            </a:endParaRPr>
          </a:p>
        </p:txBody>
      </p:sp>
      <p:sp>
        <p:nvSpPr>
          <p:cNvPr id="16" name="Rectangle 15"/>
          <p:cNvSpPr/>
          <p:nvPr/>
        </p:nvSpPr>
        <p:spPr>
          <a:xfrm>
            <a:off x="2675467" y="4157617"/>
            <a:ext cx="297844" cy="191526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p:cNvGrpSpPr/>
          <p:nvPr/>
        </p:nvGrpSpPr>
        <p:grpSpPr>
          <a:xfrm>
            <a:off x="4397246" y="1352321"/>
            <a:ext cx="4407483" cy="4328812"/>
            <a:chOff x="4397246" y="1352321"/>
            <a:chExt cx="3420948" cy="3669248"/>
          </a:xfrm>
        </p:grpSpPr>
        <p:pic>
          <p:nvPicPr>
            <p:cNvPr id="13" name="Picture 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397246" y="1352321"/>
              <a:ext cx="3395131" cy="3669248"/>
            </a:xfrm>
            <a:prstGeom prst="rect">
              <a:avLst/>
            </a:prstGeom>
          </p:spPr>
        </p:pic>
        <p:sp>
          <p:nvSpPr>
            <p:cNvPr id="14" name="Rectangle 13"/>
            <p:cNvSpPr/>
            <p:nvPr/>
          </p:nvSpPr>
          <p:spPr>
            <a:xfrm>
              <a:off x="5121149" y="2088312"/>
              <a:ext cx="1621362" cy="259375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6471578" y="2085595"/>
              <a:ext cx="270933" cy="259375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5666828" y="1690615"/>
              <a:ext cx="2151366" cy="508344"/>
            </a:xfrm>
            <a:prstGeom prst="rect">
              <a:avLst/>
            </a:prstGeom>
          </p:spPr>
          <p:txBody>
            <a:bodyPr wrap="square">
              <a:spAutoFit/>
            </a:bodyPr>
            <a:lstStyle/>
            <a:p>
              <a:pPr>
                <a:lnSpc>
                  <a:spcPct val="200000"/>
                </a:lnSpc>
                <a:spcBef>
                  <a:spcPts val="150"/>
                </a:spcBef>
              </a:pPr>
              <a:r>
                <a:rPr lang="en-US" sz="1600" b="1" i="1" dirty="0" smtClean="0">
                  <a:solidFill>
                    <a:srgbClr val="000000"/>
                  </a:solidFill>
                  <a:latin typeface="Arial" panose="020B0604020202020204" pitchFamily="34" charset="0"/>
                  <a:ea typeface="宋体" panose="02010600030101010101" pitchFamily="2" charset="-122"/>
                  <a:cs typeface="Times New Roman" panose="02020603050405020304" pitchFamily="18" charset="0"/>
                </a:rPr>
                <a:t>Pancreas</a:t>
              </a:r>
              <a:endParaRPr lang="en-US" sz="1400" b="1" i="1" dirty="0">
                <a:solidFill>
                  <a:srgbClr val="365F91"/>
                </a:solidFill>
                <a:latin typeface="Cambria" panose="02040503050406030204" pitchFamily="18" charset="0"/>
                <a:ea typeface="宋体" panose="02010600030101010101" pitchFamily="2" charset="-122"/>
                <a:cs typeface="Times New Roman" panose="02020603050405020304" pitchFamily="18" charset="0"/>
              </a:endParaRPr>
            </a:p>
          </p:txBody>
        </p:sp>
      </p:grpSp>
      <p:sp>
        <p:nvSpPr>
          <p:cNvPr id="20" name="Rectangle 19"/>
          <p:cNvSpPr/>
          <p:nvPr/>
        </p:nvSpPr>
        <p:spPr>
          <a:xfrm>
            <a:off x="2844798" y="1686614"/>
            <a:ext cx="263781" cy="207433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2056984" y="1688009"/>
            <a:ext cx="785784" cy="207433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2174033" y="4157617"/>
            <a:ext cx="501434" cy="191526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6494106" y="2217404"/>
            <a:ext cx="575669" cy="3066406"/>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271506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54643" y="122066"/>
            <a:ext cx="8889357" cy="646331"/>
          </a:xfrm>
          <a:prstGeom prst="rect">
            <a:avLst/>
          </a:prstGeom>
        </p:spPr>
        <p:txBody>
          <a:bodyPr wrap="square">
            <a:spAutoFit/>
          </a:bodyPr>
          <a:lstStyle/>
          <a:p>
            <a:pPr>
              <a:lnSpc>
                <a:spcPct val="200000"/>
              </a:lnSpc>
              <a:spcBef>
                <a:spcPts val="150"/>
              </a:spcBef>
            </a:pPr>
            <a:r>
              <a:rPr lang="en-US" b="1" i="1" dirty="0">
                <a:solidFill>
                  <a:srgbClr val="000000"/>
                </a:solidFill>
                <a:latin typeface="Arial" panose="020B0604020202020204" pitchFamily="34" charset="0"/>
                <a:ea typeface="宋体" panose="02010600030101010101" pitchFamily="2" charset="-122"/>
                <a:cs typeface="Times New Roman" panose="02020603050405020304" pitchFamily="18" charset="0"/>
              </a:rPr>
              <a:t>Tissue specific hyper-methylation haplotype regions to predict cancer origin</a:t>
            </a:r>
            <a:endParaRPr lang="en-US" sz="1600" b="1" i="1" dirty="0">
              <a:solidFill>
                <a:srgbClr val="365F91"/>
              </a:solidFill>
              <a:latin typeface="Cambria" panose="02040503050406030204" pitchFamily="18" charset="0"/>
              <a:ea typeface="宋体" panose="02010600030101010101" pitchFamily="2" charset="-122"/>
              <a:cs typeface="Times New Roman" panose="02020603050405020304" pitchFamily="18" charset="0"/>
            </a:endParaRPr>
          </a:p>
        </p:txBody>
      </p:sp>
      <p:graphicFrame>
        <p:nvGraphicFramePr>
          <p:cNvPr id="5" name="Table 4"/>
          <p:cNvGraphicFramePr>
            <a:graphicFrameLocks noGrp="1"/>
          </p:cNvGraphicFramePr>
          <p:nvPr>
            <p:extLst>
              <p:ext uri="{D42A27DB-BD31-4B8C-83A1-F6EECF244321}">
                <p14:modId xmlns:p14="http://schemas.microsoft.com/office/powerpoint/2010/main" val="42408552"/>
              </p:ext>
            </p:extLst>
          </p:nvPr>
        </p:nvGraphicFramePr>
        <p:xfrm>
          <a:off x="1767498" y="1880824"/>
          <a:ext cx="4640913" cy="1414050"/>
        </p:xfrm>
        <a:graphic>
          <a:graphicData uri="http://schemas.openxmlformats.org/drawingml/2006/table">
            <a:tbl>
              <a:tblPr>
                <a:tableStyleId>{284E427A-3D55-4303-BF80-6455036E1DE7}</a:tableStyleId>
              </a:tblPr>
              <a:tblGrid>
                <a:gridCol w="1340924"/>
                <a:gridCol w="577017"/>
                <a:gridCol w="446952"/>
                <a:gridCol w="898779"/>
                <a:gridCol w="1377241"/>
              </a:tblGrid>
              <a:tr h="408210">
                <a:tc>
                  <a:txBody>
                    <a:bodyPr/>
                    <a:lstStyle/>
                    <a:p>
                      <a:pPr algn="ctr" fontAlgn="b"/>
                      <a:endParaRPr lang="en-US"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US" sz="1600" u="none" strike="noStrike" dirty="0">
                          <a:effectLst/>
                        </a:rPr>
                        <a:t>Colon</a:t>
                      </a:r>
                      <a:endParaRPr lang="en-US"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US" sz="1600" u="none" strike="noStrike">
                          <a:effectLst/>
                        </a:rPr>
                        <a:t>Lung</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600" u="none" strike="noStrike">
                          <a:effectLst/>
                        </a:rPr>
                        <a:t>Pancrease</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600" u="none" strike="noStrike" dirty="0">
                          <a:effectLst/>
                        </a:rPr>
                        <a:t>Normal Plasma</a:t>
                      </a:r>
                      <a:endParaRPr lang="en-US" sz="1600" b="0" i="0" u="none" strike="noStrike" dirty="0">
                        <a:solidFill>
                          <a:srgbClr val="000000"/>
                        </a:solidFill>
                        <a:effectLst/>
                        <a:latin typeface="Calibri" panose="020F0502020204030204" pitchFamily="34" charset="0"/>
                      </a:endParaRPr>
                    </a:p>
                  </a:txBody>
                  <a:tcPr marL="7620" marR="7620" marT="7620" marB="0" anchor="b"/>
                </a:tc>
              </a:tr>
              <a:tr h="207245">
                <a:tc>
                  <a:txBody>
                    <a:bodyPr/>
                    <a:lstStyle/>
                    <a:p>
                      <a:pPr algn="ctr" fontAlgn="b"/>
                      <a:r>
                        <a:rPr lang="en-US" sz="1600" u="none" strike="noStrike">
                          <a:effectLst/>
                        </a:rPr>
                        <a:t>Colon</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600" u="none" strike="noStrike" dirty="0">
                          <a:solidFill>
                            <a:srgbClr val="FF0000"/>
                          </a:solidFill>
                          <a:effectLst/>
                        </a:rPr>
                        <a:t>7</a:t>
                      </a:r>
                      <a:endParaRPr lang="en-US" sz="1600" b="1" i="0" u="none" strike="noStrike" dirty="0">
                        <a:solidFill>
                          <a:srgbClr val="FF0000"/>
                        </a:solidFill>
                        <a:effectLst/>
                        <a:latin typeface="Calibri" panose="020F0502020204030204" pitchFamily="34" charset="0"/>
                      </a:endParaRPr>
                    </a:p>
                  </a:txBody>
                  <a:tcPr marL="7620" marR="7620" marT="7620" marB="0" anchor="b"/>
                </a:tc>
                <a:tc>
                  <a:txBody>
                    <a:bodyPr/>
                    <a:lstStyle/>
                    <a:p>
                      <a:pPr algn="ctr" fontAlgn="b"/>
                      <a:r>
                        <a:rPr lang="en-US" sz="1600" u="none" strike="noStrike" dirty="0" smtClean="0">
                          <a:effectLst/>
                        </a:rPr>
                        <a:t>1</a:t>
                      </a:r>
                      <a:endParaRPr lang="en-US"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US" sz="1600" u="none" strike="noStrike" dirty="0" smtClean="0">
                          <a:effectLst/>
                        </a:rPr>
                        <a:t>2</a:t>
                      </a:r>
                      <a:endParaRPr lang="en-US"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US" altLang="zh-CN" sz="1600" b="0" i="0" u="none" strike="noStrike" dirty="0" smtClean="0">
                          <a:solidFill>
                            <a:srgbClr val="000000"/>
                          </a:solidFill>
                          <a:effectLst/>
                          <a:latin typeface="Calibri" panose="020F0502020204030204" pitchFamily="34" charset="0"/>
                        </a:rPr>
                        <a:t>-</a:t>
                      </a:r>
                      <a:endParaRPr lang="en-US" sz="1600" b="0" i="0" u="none" strike="noStrike" dirty="0">
                        <a:solidFill>
                          <a:srgbClr val="000000"/>
                        </a:solidFill>
                        <a:effectLst/>
                        <a:latin typeface="Calibri" panose="020F0502020204030204" pitchFamily="34" charset="0"/>
                      </a:endParaRPr>
                    </a:p>
                  </a:txBody>
                  <a:tcPr marL="7620" marR="7620" marT="7620" marB="0" anchor="b"/>
                </a:tc>
              </a:tr>
              <a:tr h="207245">
                <a:tc>
                  <a:txBody>
                    <a:bodyPr/>
                    <a:lstStyle/>
                    <a:p>
                      <a:pPr algn="ctr" fontAlgn="b"/>
                      <a:r>
                        <a:rPr lang="en-US" sz="1600" u="none" strike="noStrike">
                          <a:effectLst/>
                        </a:rPr>
                        <a:t>Lung</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600" u="none" strike="noStrike" dirty="0">
                          <a:effectLst/>
                        </a:rPr>
                        <a:t>1</a:t>
                      </a:r>
                      <a:endParaRPr lang="en-US"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US" sz="1600" u="none" strike="noStrike" dirty="0">
                          <a:solidFill>
                            <a:srgbClr val="FF0000"/>
                          </a:solidFill>
                          <a:effectLst/>
                        </a:rPr>
                        <a:t>8</a:t>
                      </a:r>
                      <a:endParaRPr lang="en-US" sz="1600" b="0" i="0" u="none" strike="noStrike" dirty="0">
                        <a:solidFill>
                          <a:srgbClr val="FF0000"/>
                        </a:solidFill>
                        <a:effectLst/>
                        <a:latin typeface="Calibri" panose="020F0502020204030204" pitchFamily="34" charset="0"/>
                      </a:endParaRPr>
                    </a:p>
                  </a:txBody>
                  <a:tcPr marL="7620" marR="7620" marT="7620" marB="0" anchor="b"/>
                </a:tc>
                <a:tc>
                  <a:txBody>
                    <a:bodyPr/>
                    <a:lstStyle/>
                    <a:p>
                      <a:pPr algn="ctr" fontAlgn="b"/>
                      <a:r>
                        <a:rPr lang="en-US" sz="1600" u="none" strike="noStrike" dirty="0" smtClean="0">
                          <a:effectLst/>
                        </a:rPr>
                        <a:t>1</a:t>
                      </a:r>
                      <a:endParaRPr lang="en-US"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US" altLang="zh-CN" sz="1600" b="0" i="0" u="none" strike="noStrike" dirty="0" smtClean="0">
                          <a:solidFill>
                            <a:srgbClr val="000000"/>
                          </a:solidFill>
                          <a:effectLst/>
                          <a:latin typeface="Calibri" panose="020F0502020204030204" pitchFamily="34" charset="0"/>
                        </a:rPr>
                        <a:t>-</a:t>
                      </a:r>
                      <a:endParaRPr lang="en-US" sz="1600" b="0" i="0" u="none" strike="noStrike" dirty="0">
                        <a:solidFill>
                          <a:srgbClr val="000000"/>
                        </a:solidFill>
                        <a:effectLst/>
                        <a:latin typeface="Calibri" panose="020F0502020204030204" pitchFamily="34" charset="0"/>
                      </a:endParaRPr>
                    </a:p>
                  </a:txBody>
                  <a:tcPr marL="7620" marR="7620" marT="7620" marB="0" anchor="b"/>
                </a:tc>
              </a:tr>
              <a:tr h="207245">
                <a:tc>
                  <a:txBody>
                    <a:bodyPr/>
                    <a:lstStyle/>
                    <a:p>
                      <a:pPr algn="ctr" fontAlgn="b"/>
                      <a:r>
                        <a:rPr lang="en-US" sz="1600" u="none" strike="noStrike">
                          <a:effectLst/>
                        </a:rPr>
                        <a:t>Pancrease</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600" u="none" strike="noStrike" dirty="0" smtClean="0">
                          <a:effectLst/>
                        </a:rPr>
                        <a:t>2</a:t>
                      </a:r>
                      <a:endParaRPr lang="en-US"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US" sz="1600" u="none" strike="noStrike" dirty="0" smtClean="0">
                          <a:effectLst/>
                        </a:rPr>
                        <a:t>1</a:t>
                      </a:r>
                      <a:endParaRPr lang="en-US"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US" sz="1600" u="none" strike="noStrike" dirty="0" smtClean="0">
                          <a:solidFill>
                            <a:srgbClr val="FF0000"/>
                          </a:solidFill>
                          <a:effectLst/>
                        </a:rPr>
                        <a:t>7</a:t>
                      </a:r>
                      <a:endParaRPr lang="en-US" sz="1600" b="0" i="0" u="none" strike="noStrike" dirty="0">
                        <a:solidFill>
                          <a:srgbClr val="FF0000"/>
                        </a:solidFill>
                        <a:effectLst/>
                        <a:latin typeface="Calibri" panose="020F0502020204030204" pitchFamily="34" charset="0"/>
                      </a:endParaRPr>
                    </a:p>
                  </a:txBody>
                  <a:tcPr marL="7620" marR="7620" marT="7620" marB="0" anchor="b"/>
                </a:tc>
                <a:tc>
                  <a:txBody>
                    <a:bodyPr/>
                    <a:lstStyle/>
                    <a:p>
                      <a:pPr algn="ctr" fontAlgn="b"/>
                      <a:r>
                        <a:rPr lang="en-US" altLang="zh-CN" sz="1600" b="0" i="0" u="none" strike="noStrike" dirty="0" smtClean="0">
                          <a:solidFill>
                            <a:srgbClr val="000000"/>
                          </a:solidFill>
                          <a:effectLst/>
                          <a:latin typeface="Calibri" panose="020F0502020204030204" pitchFamily="34" charset="0"/>
                        </a:rPr>
                        <a:t>-</a:t>
                      </a:r>
                      <a:endParaRPr lang="en-US" sz="1600" b="0" i="0" u="none" strike="noStrike" dirty="0">
                        <a:solidFill>
                          <a:srgbClr val="000000"/>
                        </a:solidFill>
                        <a:effectLst/>
                        <a:latin typeface="Calibri" panose="020F0502020204030204" pitchFamily="34" charset="0"/>
                      </a:endParaRPr>
                    </a:p>
                  </a:txBody>
                  <a:tcPr marL="7620" marR="7620" marT="7620" marB="0" anchor="b"/>
                </a:tc>
              </a:tr>
              <a:tr h="194542">
                <a:tc>
                  <a:txBody>
                    <a:bodyPr/>
                    <a:lstStyle/>
                    <a:p>
                      <a:pPr algn="ctr" fontAlgn="b"/>
                      <a:r>
                        <a:rPr lang="en-US" sz="1600" u="none" strike="noStrike" dirty="0">
                          <a:effectLst/>
                        </a:rPr>
                        <a:t>Normal Plasma</a:t>
                      </a:r>
                      <a:endParaRPr lang="en-US"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US" altLang="zh-CN" sz="1600" b="0" i="0" u="none" strike="noStrike" dirty="0" smtClean="0">
                          <a:solidFill>
                            <a:srgbClr val="000000"/>
                          </a:solidFill>
                          <a:effectLst/>
                          <a:latin typeface="Calibri" panose="020F0502020204030204" pitchFamily="34" charset="0"/>
                        </a:rPr>
                        <a:t>1</a:t>
                      </a:r>
                      <a:endParaRPr lang="en-US"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US" sz="1600" u="none" strike="noStrike" dirty="0">
                          <a:effectLst/>
                        </a:rPr>
                        <a:t>0</a:t>
                      </a:r>
                      <a:endParaRPr lang="en-US"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US" sz="1600" u="none" strike="noStrike" dirty="0">
                          <a:effectLst/>
                        </a:rPr>
                        <a:t>0</a:t>
                      </a:r>
                      <a:endParaRPr lang="en-US"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US" altLang="zh-CN" sz="1600" b="0" i="0" u="none" strike="noStrike" dirty="0" smtClean="0">
                          <a:solidFill>
                            <a:srgbClr val="FF0000"/>
                          </a:solidFill>
                          <a:effectLst/>
                          <a:latin typeface="Calibri" panose="020F0502020204030204" pitchFamily="34" charset="0"/>
                        </a:rPr>
                        <a:t>8</a:t>
                      </a:r>
                      <a:endParaRPr lang="en-US" sz="1600" b="0" i="0" u="none" strike="noStrike" dirty="0">
                        <a:solidFill>
                          <a:srgbClr val="FF0000"/>
                        </a:solidFill>
                        <a:effectLst/>
                        <a:latin typeface="Calibri" panose="020F0502020204030204" pitchFamily="34" charset="0"/>
                      </a:endParaRPr>
                    </a:p>
                  </a:txBody>
                  <a:tcPr marL="7620" marR="7620" marT="7620" marB="0" anchor="b"/>
                </a:tc>
              </a:tr>
            </a:tbl>
          </a:graphicData>
        </a:graphic>
      </p:graphicFrame>
      <p:sp>
        <p:nvSpPr>
          <p:cNvPr id="6" name="TextBox 5"/>
          <p:cNvSpPr txBox="1"/>
          <p:nvPr/>
        </p:nvSpPr>
        <p:spPr>
          <a:xfrm>
            <a:off x="1659870" y="1511492"/>
            <a:ext cx="5704382" cy="369332"/>
          </a:xfrm>
          <a:prstGeom prst="rect">
            <a:avLst/>
          </a:prstGeom>
          <a:noFill/>
        </p:spPr>
        <p:txBody>
          <a:bodyPr wrap="none" rtlCol="0">
            <a:spAutoFit/>
          </a:bodyPr>
          <a:lstStyle/>
          <a:p>
            <a:r>
              <a:rPr lang="en-US" altLang="zh-CN" dirty="0" smtClean="0"/>
              <a:t>RRBS dataset: 49 regions overlapped with high GSI regions </a:t>
            </a:r>
            <a:endParaRPr lang="en-US" dirty="0"/>
          </a:p>
        </p:txBody>
      </p:sp>
      <p:sp>
        <p:nvSpPr>
          <p:cNvPr id="7" name="TextBox 6"/>
          <p:cNvSpPr txBox="1"/>
          <p:nvPr/>
        </p:nvSpPr>
        <p:spPr>
          <a:xfrm>
            <a:off x="1659870" y="3294874"/>
            <a:ext cx="3428439" cy="276999"/>
          </a:xfrm>
          <a:prstGeom prst="rect">
            <a:avLst/>
          </a:prstGeom>
          <a:noFill/>
        </p:spPr>
        <p:txBody>
          <a:bodyPr wrap="none" rtlCol="0">
            <a:spAutoFit/>
          </a:bodyPr>
          <a:lstStyle/>
          <a:p>
            <a:r>
              <a:rPr lang="en-US" altLang="zh-CN" sz="1200" dirty="0" smtClean="0"/>
              <a:t>Random Forest</a:t>
            </a:r>
            <a:r>
              <a:rPr lang="zh-CN" altLang="en-US" sz="1200" dirty="0" smtClean="0"/>
              <a:t>： </a:t>
            </a:r>
            <a:r>
              <a:rPr lang="en-US" altLang="zh-CN" sz="1200" dirty="0" smtClean="0"/>
              <a:t>500 tree, 447 </a:t>
            </a:r>
            <a:r>
              <a:rPr lang="en-US" altLang="zh-CN" sz="1200" dirty="0"/>
              <a:t>predictors, diagonal</a:t>
            </a:r>
            <a:endParaRPr lang="en-US" sz="1200" dirty="0"/>
          </a:p>
        </p:txBody>
      </p:sp>
      <p:sp>
        <p:nvSpPr>
          <p:cNvPr id="13" name="TextBox 12"/>
          <p:cNvSpPr txBox="1"/>
          <p:nvPr/>
        </p:nvSpPr>
        <p:spPr>
          <a:xfrm>
            <a:off x="6516039" y="2287767"/>
            <a:ext cx="1148071" cy="830997"/>
          </a:xfrm>
          <a:prstGeom prst="rect">
            <a:avLst/>
          </a:prstGeom>
          <a:noFill/>
        </p:spPr>
        <p:txBody>
          <a:bodyPr wrap="none" rtlCol="0">
            <a:spAutoFit/>
          </a:bodyPr>
          <a:lstStyle/>
          <a:p>
            <a:r>
              <a:rPr lang="en-US" sz="1600" dirty="0" smtClean="0"/>
              <a:t>Sen: 70.0% </a:t>
            </a:r>
          </a:p>
          <a:p>
            <a:r>
              <a:rPr lang="en-US" sz="1600" dirty="0" smtClean="0"/>
              <a:t>Sen: 80.0%</a:t>
            </a:r>
          </a:p>
          <a:p>
            <a:r>
              <a:rPr lang="en-US" sz="1600" dirty="0" smtClean="0"/>
              <a:t>Sen: 70.0%</a:t>
            </a:r>
            <a:endParaRPr lang="en-US" sz="1600" dirty="0"/>
          </a:p>
        </p:txBody>
      </p:sp>
      <p:sp>
        <p:nvSpPr>
          <p:cNvPr id="15" name="Rectangle 14"/>
          <p:cNvSpPr/>
          <p:nvPr/>
        </p:nvSpPr>
        <p:spPr>
          <a:xfrm>
            <a:off x="407042" y="3571873"/>
            <a:ext cx="8889357" cy="568745"/>
          </a:xfrm>
          <a:prstGeom prst="rect">
            <a:avLst/>
          </a:prstGeom>
        </p:spPr>
        <p:txBody>
          <a:bodyPr wrap="square">
            <a:spAutoFit/>
          </a:bodyPr>
          <a:lstStyle/>
          <a:p>
            <a:pPr algn="ctr">
              <a:lnSpc>
                <a:spcPct val="200000"/>
              </a:lnSpc>
              <a:spcBef>
                <a:spcPts val="150"/>
              </a:spcBef>
            </a:pPr>
            <a:r>
              <a:rPr lang="en-US" dirty="0"/>
              <a:t>Result: </a:t>
            </a:r>
            <a:r>
              <a:rPr lang="en-US" dirty="0" smtClean="0"/>
              <a:t> methylation haplotype load could be used for the mapping of the plasma </a:t>
            </a:r>
            <a:r>
              <a:rPr lang="en-US" altLang="zh-CN" dirty="0" smtClean="0"/>
              <a:t>DNA</a:t>
            </a:r>
            <a:endParaRPr lang="en-US" dirty="0"/>
          </a:p>
        </p:txBody>
      </p:sp>
    </p:spTree>
    <p:extLst>
      <p:ext uri="{BB962C8B-B14F-4D97-AF65-F5344CB8AC3E}">
        <p14:creationId xmlns:p14="http://schemas.microsoft.com/office/powerpoint/2010/main" val="207628974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137616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47991" y="202977"/>
            <a:ext cx="7961667" cy="461665"/>
          </a:xfrm>
          <a:prstGeom prst="rect">
            <a:avLst/>
          </a:prstGeom>
        </p:spPr>
        <p:txBody>
          <a:bodyPr wrap="none">
            <a:spAutoFit/>
          </a:bodyPr>
          <a:lstStyle/>
          <a:p>
            <a:r>
              <a:rPr lang="en-US" sz="2400" dirty="0" smtClean="0">
                <a:latin typeface="Calibri" panose="020F0502020204030204" pitchFamily="34" charset="0"/>
              </a:rPr>
              <a:t>Uniform tumor signatures identified by methylation haplotype</a:t>
            </a:r>
            <a:endParaRPr lang="en-US" sz="2400" dirty="0"/>
          </a:p>
        </p:txBody>
      </p:sp>
      <p:sp>
        <p:nvSpPr>
          <p:cNvPr id="4" name="Rectangle 3"/>
          <p:cNvSpPr/>
          <p:nvPr/>
        </p:nvSpPr>
        <p:spPr>
          <a:xfrm>
            <a:off x="2884660" y="1506955"/>
            <a:ext cx="1497526" cy="400110"/>
          </a:xfrm>
          <a:prstGeom prst="rect">
            <a:avLst/>
          </a:prstGeom>
        </p:spPr>
        <p:txBody>
          <a:bodyPr wrap="none">
            <a:spAutoFit/>
          </a:bodyPr>
          <a:lstStyle/>
          <a:p>
            <a:r>
              <a:rPr lang="en-US" sz="2000" dirty="0">
                <a:latin typeface="Calibri" panose="020F0502020204030204" pitchFamily="34" charset="0"/>
              </a:rPr>
              <a:t>RRBS: 74266</a:t>
            </a:r>
            <a:endParaRPr lang="en-US" sz="2000" dirty="0"/>
          </a:p>
        </p:txBody>
      </p:sp>
      <p:sp>
        <p:nvSpPr>
          <p:cNvPr id="5" name="Oval 4"/>
          <p:cNvSpPr/>
          <p:nvPr/>
        </p:nvSpPr>
        <p:spPr>
          <a:xfrm>
            <a:off x="813550" y="902236"/>
            <a:ext cx="1683657" cy="158702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Oval 6"/>
          <p:cNvSpPr/>
          <p:nvPr/>
        </p:nvSpPr>
        <p:spPr>
          <a:xfrm>
            <a:off x="1541331" y="1056130"/>
            <a:ext cx="1415142" cy="1288537"/>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Rectangle 2"/>
          <p:cNvSpPr/>
          <p:nvPr/>
        </p:nvSpPr>
        <p:spPr>
          <a:xfrm>
            <a:off x="117693" y="1502802"/>
            <a:ext cx="1466042" cy="369332"/>
          </a:xfrm>
          <a:prstGeom prst="rect">
            <a:avLst/>
          </a:prstGeom>
        </p:spPr>
        <p:txBody>
          <a:bodyPr wrap="none">
            <a:spAutoFit/>
          </a:bodyPr>
          <a:lstStyle/>
          <a:p>
            <a:r>
              <a:rPr lang="en-US" dirty="0">
                <a:latin typeface="Calibri" panose="020F0502020204030204" pitchFamily="34" charset="0"/>
              </a:rPr>
              <a:t>GWBS: 82347</a:t>
            </a:r>
            <a:endParaRPr lang="en-US" dirty="0"/>
          </a:p>
        </p:txBody>
      </p:sp>
      <p:sp>
        <p:nvSpPr>
          <p:cNvPr id="8" name="Down Arrow 7"/>
          <p:cNvSpPr/>
          <p:nvPr/>
        </p:nvSpPr>
        <p:spPr>
          <a:xfrm>
            <a:off x="1289510" y="2663728"/>
            <a:ext cx="1207697" cy="275771"/>
          </a:xfrm>
          <a:prstGeom prst="downArrow">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Rectangle 8"/>
          <p:cNvSpPr/>
          <p:nvPr/>
        </p:nvSpPr>
        <p:spPr>
          <a:xfrm>
            <a:off x="554671" y="3002702"/>
            <a:ext cx="3058401" cy="400110"/>
          </a:xfrm>
          <a:prstGeom prst="rect">
            <a:avLst/>
          </a:prstGeom>
        </p:spPr>
        <p:txBody>
          <a:bodyPr wrap="none">
            <a:spAutoFit/>
          </a:bodyPr>
          <a:lstStyle/>
          <a:p>
            <a:r>
              <a:rPr lang="en-US" sz="2000" dirty="0" smtClean="0">
                <a:latin typeface="Calibri" panose="020F0502020204030204" pitchFamily="34" charset="0"/>
              </a:rPr>
              <a:t>Dataset</a:t>
            </a:r>
            <a:r>
              <a:rPr lang="en-US" sz="2000" dirty="0">
                <a:latin typeface="Calibri" panose="020F0502020204030204" pitchFamily="34" charset="0"/>
              </a:rPr>
              <a:t>: </a:t>
            </a:r>
            <a:r>
              <a:rPr lang="en-US" sz="2000" dirty="0" smtClean="0">
                <a:latin typeface="Calibri" panose="020F0502020204030204" pitchFamily="34" charset="0"/>
              </a:rPr>
              <a:t>74254*70 samples</a:t>
            </a:r>
            <a:endParaRPr lang="en-US" sz="2000" dirty="0"/>
          </a:p>
        </p:txBody>
      </p:sp>
      <p:sp>
        <p:nvSpPr>
          <p:cNvPr id="11" name="Left Brace 10"/>
          <p:cNvSpPr/>
          <p:nvPr/>
        </p:nvSpPr>
        <p:spPr>
          <a:xfrm>
            <a:off x="1378219" y="5295603"/>
            <a:ext cx="270011" cy="83677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00"/>
          </a:p>
        </p:txBody>
      </p:sp>
      <p:sp>
        <p:nvSpPr>
          <p:cNvPr id="12" name="Rectangle 11"/>
          <p:cNvSpPr/>
          <p:nvPr/>
        </p:nvSpPr>
        <p:spPr>
          <a:xfrm>
            <a:off x="429409" y="5560102"/>
            <a:ext cx="933269" cy="307777"/>
          </a:xfrm>
          <a:prstGeom prst="rect">
            <a:avLst/>
          </a:prstGeom>
        </p:spPr>
        <p:txBody>
          <a:bodyPr wrap="none">
            <a:spAutoFit/>
          </a:bodyPr>
          <a:lstStyle/>
          <a:p>
            <a:r>
              <a:rPr lang="en-US" sz="1400" dirty="0" smtClean="0">
                <a:latin typeface="Calibri" panose="020F0502020204030204" pitchFamily="34" charset="0"/>
              </a:rPr>
              <a:t>66 sample</a:t>
            </a:r>
            <a:endParaRPr lang="en-US" sz="1400" dirty="0"/>
          </a:p>
        </p:txBody>
      </p:sp>
      <p:sp>
        <p:nvSpPr>
          <p:cNvPr id="13" name="Rectangle 12"/>
          <p:cNvSpPr/>
          <p:nvPr/>
        </p:nvSpPr>
        <p:spPr>
          <a:xfrm>
            <a:off x="1634408" y="5255487"/>
            <a:ext cx="1568058" cy="338554"/>
          </a:xfrm>
          <a:prstGeom prst="rect">
            <a:avLst/>
          </a:prstGeom>
        </p:spPr>
        <p:txBody>
          <a:bodyPr wrap="none">
            <a:spAutoFit/>
          </a:bodyPr>
          <a:lstStyle/>
          <a:p>
            <a:r>
              <a:rPr lang="en-US" sz="1600" dirty="0" smtClean="0">
                <a:latin typeface="Calibri" panose="020F0502020204030204" pitchFamily="34" charset="0"/>
              </a:rPr>
              <a:t>35 normal tissue</a:t>
            </a:r>
            <a:endParaRPr lang="en-US" sz="1600" dirty="0"/>
          </a:p>
        </p:txBody>
      </p:sp>
      <p:sp>
        <p:nvSpPr>
          <p:cNvPr id="15" name="Rectangle 14"/>
          <p:cNvSpPr/>
          <p:nvPr/>
        </p:nvSpPr>
        <p:spPr>
          <a:xfrm>
            <a:off x="1618378" y="5824521"/>
            <a:ext cx="1600118" cy="338554"/>
          </a:xfrm>
          <a:prstGeom prst="rect">
            <a:avLst/>
          </a:prstGeom>
        </p:spPr>
        <p:txBody>
          <a:bodyPr wrap="none">
            <a:spAutoFit/>
          </a:bodyPr>
          <a:lstStyle/>
          <a:p>
            <a:r>
              <a:rPr lang="en-US" sz="1600" dirty="0" smtClean="0">
                <a:solidFill>
                  <a:srgbClr val="FF0000"/>
                </a:solidFill>
                <a:latin typeface="Calibri" panose="020F0502020204030204" pitchFamily="34" charset="0"/>
              </a:rPr>
              <a:t>31 tumor plasma</a:t>
            </a:r>
            <a:endParaRPr lang="en-US" sz="1600" dirty="0">
              <a:solidFill>
                <a:srgbClr val="FF0000"/>
              </a:solidFill>
            </a:endParaRPr>
          </a:p>
        </p:txBody>
      </p:sp>
      <p:sp>
        <p:nvSpPr>
          <p:cNvPr id="18" name="Rectangle 17"/>
          <p:cNvSpPr/>
          <p:nvPr/>
        </p:nvSpPr>
        <p:spPr>
          <a:xfrm>
            <a:off x="613893" y="4122577"/>
            <a:ext cx="2928559" cy="400110"/>
          </a:xfrm>
          <a:prstGeom prst="rect">
            <a:avLst/>
          </a:prstGeom>
        </p:spPr>
        <p:txBody>
          <a:bodyPr wrap="none">
            <a:spAutoFit/>
          </a:bodyPr>
          <a:lstStyle/>
          <a:p>
            <a:r>
              <a:rPr lang="en-US" sz="2000" dirty="0" smtClean="0">
                <a:latin typeface="Calibri" panose="020F0502020204030204" pitchFamily="34" charset="0"/>
              </a:rPr>
              <a:t>Dataset</a:t>
            </a:r>
            <a:r>
              <a:rPr lang="en-US" sz="2000" dirty="0">
                <a:latin typeface="Calibri" panose="020F0502020204030204" pitchFamily="34" charset="0"/>
              </a:rPr>
              <a:t>: </a:t>
            </a:r>
            <a:r>
              <a:rPr lang="en-US" sz="2000" dirty="0" smtClean="0">
                <a:latin typeface="Calibri" panose="020F0502020204030204" pitchFamily="34" charset="0"/>
              </a:rPr>
              <a:t>2682*66 samples</a:t>
            </a:r>
            <a:endParaRPr lang="en-US" sz="2000" dirty="0"/>
          </a:p>
        </p:txBody>
      </p:sp>
      <p:sp>
        <p:nvSpPr>
          <p:cNvPr id="26" name="Down Arrow 25"/>
          <p:cNvSpPr/>
          <p:nvPr/>
        </p:nvSpPr>
        <p:spPr>
          <a:xfrm>
            <a:off x="1754877" y="4720092"/>
            <a:ext cx="491030" cy="239548"/>
          </a:xfrm>
          <a:prstGeom prst="downArrow">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00112" y="904452"/>
            <a:ext cx="4328303" cy="4647297"/>
          </a:xfrm>
          <a:prstGeom prst="rect">
            <a:avLst/>
          </a:prstGeom>
        </p:spPr>
      </p:pic>
      <p:sp>
        <p:nvSpPr>
          <p:cNvPr id="30" name="Down Arrow 29"/>
          <p:cNvSpPr/>
          <p:nvPr/>
        </p:nvSpPr>
        <p:spPr>
          <a:xfrm>
            <a:off x="1754877" y="3668108"/>
            <a:ext cx="491030" cy="239548"/>
          </a:xfrm>
          <a:prstGeom prst="downArrow">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2245907" y="3659755"/>
            <a:ext cx="1435008" cy="261610"/>
          </a:xfrm>
          <a:prstGeom prst="rect">
            <a:avLst/>
          </a:prstGeom>
        </p:spPr>
        <p:txBody>
          <a:bodyPr wrap="none">
            <a:spAutoFit/>
          </a:bodyPr>
          <a:lstStyle/>
          <a:p>
            <a:r>
              <a:rPr lang="en-US" sz="1100" dirty="0" smtClean="0"/>
              <a:t>Missing value filtering</a:t>
            </a:r>
            <a:endParaRPr lang="en-US" sz="1100" dirty="0"/>
          </a:p>
        </p:txBody>
      </p:sp>
      <p:sp>
        <p:nvSpPr>
          <p:cNvPr id="32" name="Rectangle 31"/>
          <p:cNvSpPr/>
          <p:nvPr/>
        </p:nvSpPr>
        <p:spPr>
          <a:xfrm>
            <a:off x="3895890" y="5666899"/>
            <a:ext cx="1673535" cy="369332"/>
          </a:xfrm>
          <a:prstGeom prst="rect">
            <a:avLst/>
          </a:prstGeom>
        </p:spPr>
        <p:txBody>
          <a:bodyPr wrap="none">
            <a:spAutoFit/>
          </a:bodyPr>
          <a:lstStyle/>
          <a:p>
            <a:r>
              <a:rPr lang="en-US" dirty="0" smtClean="0"/>
              <a:t>429  Signatures </a:t>
            </a:r>
            <a:endParaRPr lang="en-US" dirty="0"/>
          </a:p>
        </p:txBody>
      </p:sp>
      <p:sp>
        <p:nvSpPr>
          <p:cNvPr id="33" name="Right Arrow 32"/>
          <p:cNvSpPr/>
          <p:nvPr/>
        </p:nvSpPr>
        <p:spPr>
          <a:xfrm>
            <a:off x="3528590" y="5327735"/>
            <a:ext cx="267155" cy="8046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Left Brace 36"/>
          <p:cNvSpPr/>
          <p:nvPr/>
        </p:nvSpPr>
        <p:spPr>
          <a:xfrm>
            <a:off x="5528029" y="5782771"/>
            <a:ext cx="141541" cy="506919"/>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00"/>
          </a:p>
        </p:txBody>
      </p:sp>
      <p:sp>
        <p:nvSpPr>
          <p:cNvPr id="38" name="Rectangle 37"/>
          <p:cNvSpPr/>
          <p:nvPr/>
        </p:nvSpPr>
        <p:spPr>
          <a:xfrm>
            <a:off x="5669570" y="5655244"/>
            <a:ext cx="3474430" cy="830997"/>
          </a:xfrm>
          <a:prstGeom prst="rect">
            <a:avLst/>
          </a:prstGeom>
        </p:spPr>
        <p:txBody>
          <a:bodyPr wrap="square">
            <a:spAutoFit/>
          </a:bodyPr>
          <a:lstStyle/>
          <a:p>
            <a:r>
              <a:rPr lang="en-US" sz="1600" dirty="0">
                <a:latin typeface="Calibri" panose="020F0502020204030204" pitchFamily="34" charset="0"/>
              </a:rPr>
              <a:t>327 Cancer </a:t>
            </a:r>
            <a:r>
              <a:rPr lang="en-US" sz="1600" dirty="0" smtClean="0">
                <a:latin typeface="Calibri" panose="020F0502020204030204" pitchFamily="34" charset="0"/>
              </a:rPr>
              <a:t>plasma hyper-methylated</a:t>
            </a:r>
          </a:p>
          <a:p>
            <a:r>
              <a:rPr lang="en-US" sz="1600" dirty="0" smtClean="0">
                <a:latin typeface="Calibri" panose="020F0502020204030204" pitchFamily="34" charset="0"/>
              </a:rPr>
              <a:t>102 </a:t>
            </a:r>
            <a:r>
              <a:rPr lang="en-US" sz="1600" dirty="0">
                <a:latin typeface="Calibri" panose="020F0502020204030204" pitchFamily="34" charset="0"/>
              </a:rPr>
              <a:t>Cancer plasma </a:t>
            </a:r>
            <a:r>
              <a:rPr lang="en-US" sz="1600" dirty="0" smtClean="0">
                <a:latin typeface="Calibri" panose="020F0502020204030204" pitchFamily="34" charset="0"/>
              </a:rPr>
              <a:t>hypo-methylated</a:t>
            </a:r>
            <a:endParaRPr lang="en-US" sz="1600" dirty="0"/>
          </a:p>
          <a:p>
            <a:endParaRPr lang="en-US" sz="1600" dirty="0"/>
          </a:p>
        </p:txBody>
      </p:sp>
      <p:sp>
        <p:nvSpPr>
          <p:cNvPr id="40" name="Rectangle 39"/>
          <p:cNvSpPr/>
          <p:nvPr/>
        </p:nvSpPr>
        <p:spPr>
          <a:xfrm>
            <a:off x="813550" y="6449276"/>
            <a:ext cx="6413231" cy="369332"/>
          </a:xfrm>
          <a:prstGeom prst="rect">
            <a:avLst/>
          </a:prstGeom>
        </p:spPr>
        <p:txBody>
          <a:bodyPr wrap="none">
            <a:spAutoFit/>
          </a:bodyPr>
          <a:lstStyle/>
          <a:p>
            <a:r>
              <a:rPr lang="en-US" dirty="0" smtClean="0">
                <a:solidFill>
                  <a:srgbClr val="FF0000"/>
                </a:solidFill>
              </a:rPr>
              <a:t>Result: Abundant cancer plasma signatures were identified by MHL</a:t>
            </a:r>
            <a:endParaRPr lang="en-US" dirty="0">
              <a:solidFill>
                <a:srgbClr val="FF0000"/>
              </a:solidFill>
            </a:endParaRPr>
          </a:p>
        </p:txBody>
      </p:sp>
    </p:spTree>
    <p:extLst>
      <p:ext uri="{BB962C8B-B14F-4D97-AF65-F5344CB8AC3E}">
        <p14:creationId xmlns:p14="http://schemas.microsoft.com/office/powerpoint/2010/main" val="358487582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47682" y="35511"/>
            <a:ext cx="8701315" cy="5909310"/>
          </a:xfrm>
          <a:prstGeom prst="rect">
            <a:avLst/>
          </a:prstGeom>
        </p:spPr>
        <p:txBody>
          <a:bodyPr wrap="square">
            <a:spAutoFit/>
          </a:bodyPr>
          <a:lstStyle/>
          <a:p>
            <a:r>
              <a:rPr lang="en-US" dirty="0">
                <a:solidFill>
                  <a:srgbClr val="FF0000"/>
                </a:solidFill>
              </a:rPr>
              <a:t>1, in the line 169 of /home/k4zhang/bin/mergedBam2hapInfo_WGBS_25Jun15.pl </a:t>
            </a:r>
          </a:p>
          <a:p>
            <a:endParaRPr lang="en-US" dirty="0"/>
          </a:p>
          <a:p>
            <a:r>
              <a:rPr lang="en-US" dirty="0" smtClean="0"/>
              <a:t>in </a:t>
            </a:r>
            <a:r>
              <a:rPr lang="en-US" dirty="0"/>
              <a:t>TSCC</a:t>
            </a:r>
          </a:p>
          <a:p>
            <a:r>
              <a:rPr lang="en-US" dirty="0"/>
              <a:t>the methylation haplotype were not output. therefore, even we remove the mentioned constraint, the methylation haplotype would be longer than 3</a:t>
            </a:r>
            <a:r>
              <a:rPr lang="en-US" dirty="0" smtClean="0"/>
              <a:t>.</a:t>
            </a:r>
          </a:p>
          <a:p>
            <a:endParaRPr lang="en-US" dirty="0"/>
          </a:p>
          <a:p>
            <a:endParaRPr lang="en-US" dirty="0" smtClean="0"/>
          </a:p>
          <a:p>
            <a:endParaRPr lang="en-US" dirty="0"/>
          </a:p>
          <a:p>
            <a:endParaRPr lang="en-US" dirty="0" smtClean="0"/>
          </a:p>
          <a:p>
            <a:endParaRPr lang="en-US" dirty="0"/>
          </a:p>
          <a:p>
            <a:endParaRPr lang="en-US" dirty="0" smtClean="0"/>
          </a:p>
          <a:p>
            <a:endParaRPr lang="en-US" dirty="0" smtClean="0"/>
          </a:p>
          <a:p>
            <a:r>
              <a:rPr lang="en-US" dirty="0" smtClean="0">
                <a:solidFill>
                  <a:srgbClr val="FF0000"/>
                </a:solidFill>
              </a:rPr>
              <a:t>2</a:t>
            </a:r>
            <a:r>
              <a:rPr lang="en-US" dirty="0">
                <a:solidFill>
                  <a:srgbClr val="FF0000"/>
                </a:solidFill>
              </a:rPr>
              <a:t>, In the line 26 and 27 of /home/k4zhang/bin/mergedBam2hapInfo_WGBS_25Jun15.pl</a:t>
            </a:r>
          </a:p>
          <a:p>
            <a:r>
              <a:rPr lang="en-US" dirty="0"/>
              <a:t>my @</a:t>
            </a:r>
            <a:r>
              <a:rPr lang="en-US" dirty="0" err="1"/>
              <a:t>unmethylated_haps</a:t>
            </a:r>
            <a:r>
              <a:rPr lang="en-US" dirty="0"/>
              <a:t>= ("T", "TT", "TTT", "TTTT", "TTTTT");</a:t>
            </a:r>
          </a:p>
          <a:p>
            <a:r>
              <a:rPr lang="en-US" dirty="0"/>
              <a:t>my @</a:t>
            </a:r>
            <a:r>
              <a:rPr lang="en-US" dirty="0" err="1"/>
              <a:t>methylated_haps</a:t>
            </a:r>
            <a:r>
              <a:rPr lang="en-US" dirty="0"/>
              <a:t>= ("C", "CC", "CCC", "CCCC", "CCCCC</a:t>
            </a:r>
            <a:r>
              <a:rPr lang="en-US" dirty="0" smtClean="0"/>
              <a:t>");</a:t>
            </a:r>
          </a:p>
          <a:p>
            <a:endParaRPr lang="en-US" dirty="0"/>
          </a:p>
          <a:p>
            <a:r>
              <a:rPr lang="en-US" dirty="0"/>
              <a:t>my @</a:t>
            </a:r>
            <a:r>
              <a:rPr lang="en-US" dirty="0" err="1"/>
              <a:t>unmethylated_haps</a:t>
            </a:r>
            <a:r>
              <a:rPr lang="en-US" dirty="0"/>
              <a:t>= ("T", "TT", "TTT", "TTTT", "TTTTT","TTTTTT","TTTTTTT");</a:t>
            </a:r>
          </a:p>
          <a:p>
            <a:r>
              <a:rPr lang="en-US" dirty="0"/>
              <a:t>my @</a:t>
            </a:r>
            <a:r>
              <a:rPr lang="en-US" dirty="0" err="1"/>
              <a:t>methylated_haps</a:t>
            </a:r>
            <a:r>
              <a:rPr lang="en-US" dirty="0"/>
              <a:t>= ("C", "CC", "CCC", "CCCC", "CCCCC","CCCCCC","CCCCCCC");</a:t>
            </a:r>
          </a:p>
          <a:p>
            <a:endParaRPr lang="en-US" dirty="0"/>
          </a:p>
          <a:p>
            <a:r>
              <a:rPr lang="en-US" dirty="0"/>
              <a:t>it means the haplotype whose length is longer than 5 would be ignore.</a:t>
            </a:r>
          </a:p>
          <a:p>
            <a:r>
              <a:rPr lang="en-US" dirty="0"/>
              <a:t>Therefore, actually, we only consider the haplotype whose length is 4 and 5.</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4469" y="1581765"/>
            <a:ext cx="8587740" cy="1732042"/>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4469" y="5889393"/>
            <a:ext cx="4548578" cy="968607"/>
          </a:xfrm>
          <a:prstGeom prst="rect">
            <a:avLst/>
          </a:prstGeom>
        </p:spPr>
      </p:pic>
      <p:sp>
        <p:nvSpPr>
          <p:cNvPr id="2" name="TextBox 1"/>
          <p:cNvSpPr txBox="1"/>
          <p:nvPr/>
        </p:nvSpPr>
        <p:spPr>
          <a:xfrm>
            <a:off x="3142343" y="2620834"/>
            <a:ext cx="301686" cy="369332"/>
          </a:xfrm>
          <a:prstGeom prst="rect">
            <a:avLst/>
          </a:prstGeom>
          <a:noFill/>
        </p:spPr>
        <p:txBody>
          <a:bodyPr wrap="none" rtlCol="0">
            <a:spAutoFit/>
          </a:bodyPr>
          <a:lstStyle/>
          <a:p>
            <a:r>
              <a:rPr lang="en-US" dirty="0" smtClean="0">
                <a:solidFill>
                  <a:schemeClr val="bg1"/>
                </a:solidFill>
              </a:rPr>
              <a:t>1</a:t>
            </a:r>
            <a:endParaRPr lang="en-US" dirty="0">
              <a:solidFill>
                <a:schemeClr val="bg1"/>
              </a:solidFill>
            </a:endParaRPr>
          </a:p>
        </p:txBody>
      </p:sp>
    </p:spTree>
    <p:extLst>
      <p:ext uri="{BB962C8B-B14F-4D97-AF65-F5344CB8AC3E}">
        <p14:creationId xmlns:p14="http://schemas.microsoft.com/office/powerpoint/2010/main" val="147036226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Chart 2"/>
          <p:cNvGraphicFramePr>
            <a:graphicFrameLocks/>
          </p:cNvGraphicFramePr>
          <p:nvPr>
            <p:extLst>
              <p:ext uri="{D42A27DB-BD31-4B8C-83A1-F6EECF244321}">
                <p14:modId xmlns:p14="http://schemas.microsoft.com/office/powerpoint/2010/main" val="1482996060"/>
              </p:ext>
            </p:extLst>
          </p:nvPr>
        </p:nvGraphicFramePr>
        <p:xfrm>
          <a:off x="30845" y="304800"/>
          <a:ext cx="6355443" cy="3294743"/>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4" name="Chart 3"/>
          <p:cNvGraphicFramePr>
            <a:graphicFrameLocks/>
          </p:cNvGraphicFramePr>
          <p:nvPr>
            <p:extLst>
              <p:ext uri="{D42A27DB-BD31-4B8C-83A1-F6EECF244321}">
                <p14:modId xmlns:p14="http://schemas.microsoft.com/office/powerpoint/2010/main" val="1731450696"/>
              </p:ext>
            </p:extLst>
          </p:nvPr>
        </p:nvGraphicFramePr>
        <p:xfrm>
          <a:off x="0" y="3686629"/>
          <a:ext cx="5737675" cy="2962388"/>
        </p:xfrm>
        <a:graphic>
          <a:graphicData uri="http://schemas.openxmlformats.org/drawingml/2006/chart">
            <c:chart xmlns:c="http://schemas.openxmlformats.org/drawingml/2006/chart" xmlns:r="http://schemas.openxmlformats.org/officeDocument/2006/relationships" r:id="rId4"/>
          </a:graphicData>
        </a:graphic>
      </p:graphicFrame>
      <p:sp>
        <p:nvSpPr>
          <p:cNvPr id="7" name="Rectangle 6"/>
          <p:cNvSpPr/>
          <p:nvPr/>
        </p:nvSpPr>
        <p:spPr>
          <a:xfrm>
            <a:off x="6235979" y="2344355"/>
            <a:ext cx="2908021" cy="923330"/>
          </a:xfrm>
          <a:prstGeom prst="rect">
            <a:avLst/>
          </a:prstGeom>
        </p:spPr>
        <p:txBody>
          <a:bodyPr wrap="square">
            <a:spAutoFit/>
          </a:bodyPr>
          <a:lstStyle/>
          <a:p>
            <a:r>
              <a:rPr lang="en-US" dirty="0"/>
              <a:t>Haplotype length &gt; =3</a:t>
            </a:r>
          </a:p>
          <a:p>
            <a:r>
              <a:rPr lang="en-US" dirty="0"/>
              <a:t>Whole MB: 63.81%</a:t>
            </a:r>
          </a:p>
          <a:p>
            <a:r>
              <a:rPr lang="en-US" dirty="0" smtClean="0"/>
              <a:t>25584</a:t>
            </a:r>
            <a:r>
              <a:rPr lang="en-US" dirty="0"/>
              <a:t>: miss value &lt; 15.7%</a:t>
            </a:r>
          </a:p>
        </p:txBody>
      </p:sp>
      <p:sp>
        <p:nvSpPr>
          <p:cNvPr id="9" name="Rectangle 8"/>
          <p:cNvSpPr/>
          <p:nvPr/>
        </p:nvSpPr>
        <p:spPr>
          <a:xfrm>
            <a:off x="6235979" y="1415534"/>
            <a:ext cx="2087174" cy="646331"/>
          </a:xfrm>
          <a:prstGeom prst="rect">
            <a:avLst/>
          </a:prstGeom>
        </p:spPr>
        <p:txBody>
          <a:bodyPr wrap="none">
            <a:spAutoFit/>
          </a:bodyPr>
          <a:lstStyle/>
          <a:p>
            <a:r>
              <a:rPr lang="en-US" dirty="0"/>
              <a:t>Haplotype length </a:t>
            </a:r>
            <a:r>
              <a:rPr lang="en-US" dirty="0" smtClean="0"/>
              <a:t>&gt;4</a:t>
            </a:r>
          </a:p>
          <a:p>
            <a:r>
              <a:rPr lang="en-US" dirty="0" smtClean="0"/>
              <a:t>Whole MB: 90%</a:t>
            </a:r>
            <a:endParaRPr lang="en-US" dirty="0"/>
          </a:p>
        </p:txBody>
      </p:sp>
    </p:spTree>
    <p:extLst>
      <p:ext uri="{BB962C8B-B14F-4D97-AF65-F5344CB8AC3E}">
        <p14:creationId xmlns:p14="http://schemas.microsoft.com/office/powerpoint/2010/main" val="420868783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p:cNvGrpSpPr/>
          <p:nvPr/>
        </p:nvGrpSpPr>
        <p:grpSpPr>
          <a:xfrm>
            <a:off x="1182560" y="1536580"/>
            <a:ext cx="3622236" cy="4159370"/>
            <a:chOff x="2109632" y="1108974"/>
            <a:chExt cx="4829648" cy="5545826"/>
          </a:xfrm>
        </p:grpSpPr>
        <p:grpSp>
          <p:nvGrpSpPr>
            <p:cNvPr id="21" name="Group 20"/>
            <p:cNvGrpSpPr/>
            <p:nvPr/>
          </p:nvGrpSpPr>
          <p:grpSpPr>
            <a:xfrm>
              <a:off x="2109632" y="1108974"/>
              <a:ext cx="4829648" cy="5545826"/>
              <a:chOff x="321472" y="1139454"/>
              <a:chExt cx="4829648" cy="5545826"/>
            </a:xfrm>
          </p:grpSpPr>
          <p:grpSp>
            <p:nvGrpSpPr>
              <p:cNvPr id="12" name="Group 11"/>
              <p:cNvGrpSpPr/>
              <p:nvPr/>
            </p:nvGrpSpPr>
            <p:grpSpPr>
              <a:xfrm>
                <a:off x="321472" y="1257413"/>
                <a:ext cx="2496293" cy="5393259"/>
                <a:chOff x="461615" y="71120"/>
                <a:chExt cx="3026564" cy="6538913"/>
              </a:xfrm>
            </p:grpSpPr>
            <p:pic>
              <p:nvPicPr>
                <p:cNvPr id="2" name="Picture 1"/>
                <p:cNvPicPr>
                  <a:picLocks noChangeAspect="1"/>
                </p:cNvPicPr>
                <p:nvPr/>
              </p:nvPicPr>
              <p:blipFill rotWithShape="1">
                <a:blip r:embed="rId2"/>
                <a:srcRect l="4626" t="4883" r="9444"/>
                <a:stretch/>
              </p:blipFill>
              <p:spPr>
                <a:xfrm>
                  <a:off x="461615" y="71120"/>
                  <a:ext cx="3026564" cy="6538913"/>
                </a:xfrm>
                <a:prstGeom prst="rect">
                  <a:avLst/>
                </a:prstGeom>
              </p:spPr>
            </p:pic>
            <p:cxnSp>
              <p:nvCxnSpPr>
                <p:cNvPr id="5" name="Straight Connector 4"/>
                <p:cNvCxnSpPr/>
                <p:nvPr/>
              </p:nvCxnSpPr>
              <p:spPr>
                <a:xfrm>
                  <a:off x="1704721" y="373856"/>
                  <a:ext cx="20281" cy="5417344"/>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1727048" y="5791200"/>
                  <a:ext cx="0" cy="20113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20" name="Group 19"/>
              <p:cNvGrpSpPr/>
              <p:nvPr/>
            </p:nvGrpSpPr>
            <p:grpSpPr>
              <a:xfrm>
                <a:off x="2773680" y="1139454"/>
                <a:ext cx="2377440" cy="5545826"/>
                <a:chOff x="3421354" y="-89621"/>
                <a:chExt cx="2904332" cy="6774901"/>
              </a:xfrm>
            </p:grpSpPr>
            <p:pic>
              <p:nvPicPr>
                <p:cNvPr id="14" name="Picture 13"/>
                <p:cNvPicPr>
                  <a:picLocks noChangeAspect="1"/>
                </p:cNvPicPr>
                <p:nvPr/>
              </p:nvPicPr>
              <p:blipFill rotWithShape="1">
                <a:blip r:embed="rId3"/>
                <a:srcRect l="3260" b="2719"/>
                <a:stretch/>
              </p:blipFill>
              <p:spPr>
                <a:xfrm>
                  <a:off x="3421354" y="-89621"/>
                  <a:ext cx="2904332" cy="6774901"/>
                </a:xfrm>
                <a:prstGeom prst="rect">
                  <a:avLst/>
                </a:prstGeom>
              </p:spPr>
            </p:pic>
            <p:grpSp>
              <p:nvGrpSpPr>
                <p:cNvPr id="19" name="Group 18"/>
                <p:cNvGrpSpPr/>
                <p:nvPr/>
              </p:nvGrpSpPr>
              <p:grpSpPr>
                <a:xfrm>
                  <a:off x="4257040" y="414495"/>
                  <a:ext cx="15071" cy="5606124"/>
                  <a:chOff x="4297680" y="505936"/>
                  <a:chExt cx="15071" cy="5606124"/>
                </a:xfrm>
              </p:grpSpPr>
              <p:cxnSp>
                <p:nvCxnSpPr>
                  <p:cNvPr id="15" name="Straight Connector 14"/>
                  <p:cNvCxnSpPr/>
                  <p:nvPr/>
                </p:nvCxnSpPr>
                <p:spPr>
                  <a:xfrm>
                    <a:off x="4297680" y="505936"/>
                    <a:ext cx="15071" cy="4025424"/>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4307840" y="4541520"/>
                    <a:ext cx="0" cy="157054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grpSp>
          </p:grpSp>
        </p:grpSp>
        <p:sp>
          <p:nvSpPr>
            <p:cNvPr id="22" name="TextBox 21"/>
            <p:cNvSpPr txBox="1"/>
            <p:nvPr/>
          </p:nvSpPr>
          <p:spPr>
            <a:xfrm>
              <a:off x="3518235" y="1240521"/>
              <a:ext cx="701475" cy="338555"/>
            </a:xfrm>
            <a:prstGeom prst="rect">
              <a:avLst/>
            </a:prstGeom>
            <a:noFill/>
          </p:spPr>
          <p:txBody>
            <a:bodyPr wrap="none" rtlCol="0">
              <a:spAutoFit/>
            </a:bodyPr>
            <a:lstStyle/>
            <a:p>
              <a:r>
                <a:rPr lang="en-US" altLang="zh-CN" sz="1050" dirty="0">
                  <a:solidFill>
                    <a:schemeClr val="accent4">
                      <a:lumMod val="75000"/>
                    </a:schemeClr>
                  </a:solidFill>
                </a:rPr>
                <a:t>WGBS</a:t>
              </a:r>
              <a:endParaRPr lang="en-US" sz="1050" dirty="0">
                <a:solidFill>
                  <a:schemeClr val="accent4">
                    <a:lumMod val="75000"/>
                  </a:schemeClr>
                </a:solidFill>
              </a:endParaRPr>
            </a:p>
          </p:txBody>
        </p:sp>
        <p:sp>
          <p:nvSpPr>
            <p:cNvPr id="23" name="TextBox 22"/>
            <p:cNvSpPr txBox="1"/>
            <p:nvPr/>
          </p:nvSpPr>
          <p:spPr>
            <a:xfrm>
              <a:off x="5750560" y="1296861"/>
              <a:ext cx="624531" cy="338555"/>
            </a:xfrm>
            <a:prstGeom prst="rect">
              <a:avLst/>
            </a:prstGeom>
            <a:noFill/>
          </p:spPr>
          <p:txBody>
            <a:bodyPr wrap="none" rtlCol="0">
              <a:spAutoFit/>
            </a:bodyPr>
            <a:lstStyle/>
            <a:p>
              <a:r>
                <a:rPr lang="en-US" altLang="zh-CN" sz="1050" dirty="0">
                  <a:solidFill>
                    <a:schemeClr val="accent4">
                      <a:lumMod val="75000"/>
                    </a:schemeClr>
                  </a:solidFill>
                </a:rPr>
                <a:t>RRBS</a:t>
              </a:r>
              <a:endParaRPr lang="en-US" sz="1050" dirty="0">
                <a:solidFill>
                  <a:schemeClr val="accent4">
                    <a:lumMod val="75000"/>
                  </a:schemeClr>
                </a:solidFill>
              </a:endParaRPr>
            </a:p>
          </p:txBody>
        </p:sp>
      </p:grpSp>
      <p:sp>
        <p:nvSpPr>
          <p:cNvPr id="24" name="TextBox 23"/>
          <p:cNvSpPr txBox="1"/>
          <p:nvPr/>
        </p:nvSpPr>
        <p:spPr>
          <a:xfrm>
            <a:off x="1438609" y="1049925"/>
            <a:ext cx="6576159" cy="346249"/>
          </a:xfrm>
          <a:prstGeom prst="rect">
            <a:avLst/>
          </a:prstGeom>
          <a:noFill/>
        </p:spPr>
        <p:txBody>
          <a:bodyPr wrap="none" rtlCol="0">
            <a:spAutoFit/>
          </a:bodyPr>
          <a:lstStyle/>
          <a:p>
            <a:r>
              <a:rPr lang="en-US" altLang="zh-CN" sz="1650" b="1" dirty="0"/>
              <a:t>Significant Increasing of the methylation haplotype load in cancer tissues</a:t>
            </a:r>
            <a:endParaRPr lang="en-US" sz="1650" b="1" dirty="0"/>
          </a:p>
        </p:txBody>
      </p:sp>
      <p:sp>
        <p:nvSpPr>
          <p:cNvPr id="26" name="TextBox 25"/>
          <p:cNvSpPr txBox="1"/>
          <p:nvPr/>
        </p:nvSpPr>
        <p:spPr>
          <a:xfrm>
            <a:off x="1902521" y="5674512"/>
            <a:ext cx="1319592" cy="213585"/>
          </a:xfrm>
          <a:prstGeom prst="rect">
            <a:avLst/>
          </a:prstGeom>
          <a:noFill/>
        </p:spPr>
        <p:txBody>
          <a:bodyPr wrap="none" rtlCol="0">
            <a:spAutoFit/>
          </a:bodyPr>
          <a:lstStyle/>
          <a:p>
            <a:r>
              <a:rPr lang="en-US" sz="788" dirty="0"/>
              <a:t>Methylation haplotype load</a:t>
            </a:r>
          </a:p>
        </p:txBody>
      </p:sp>
      <p:sp>
        <p:nvSpPr>
          <p:cNvPr id="27" name="TextBox 26"/>
          <p:cNvSpPr txBox="1"/>
          <p:nvPr/>
        </p:nvSpPr>
        <p:spPr>
          <a:xfrm>
            <a:off x="3467713" y="5688800"/>
            <a:ext cx="1319592" cy="213585"/>
          </a:xfrm>
          <a:prstGeom prst="rect">
            <a:avLst/>
          </a:prstGeom>
          <a:noFill/>
        </p:spPr>
        <p:txBody>
          <a:bodyPr wrap="none" rtlCol="0">
            <a:spAutoFit/>
          </a:bodyPr>
          <a:lstStyle/>
          <a:p>
            <a:r>
              <a:rPr lang="en-US" sz="788" dirty="0"/>
              <a:t>Methylation haplotype load</a:t>
            </a:r>
          </a:p>
        </p:txBody>
      </p:sp>
      <p:sp>
        <p:nvSpPr>
          <p:cNvPr id="45" name="TextBox 44"/>
          <p:cNvSpPr txBox="1"/>
          <p:nvPr/>
        </p:nvSpPr>
        <p:spPr>
          <a:xfrm>
            <a:off x="4752345" y="1834337"/>
            <a:ext cx="3159817" cy="577081"/>
          </a:xfrm>
          <a:prstGeom prst="rect">
            <a:avLst/>
          </a:prstGeom>
          <a:noFill/>
        </p:spPr>
        <p:txBody>
          <a:bodyPr wrap="square" rtlCol="0">
            <a:spAutoFit/>
          </a:bodyPr>
          <a:lstStyle/>
          <a:p>
            <a:pPr marL="128588" indent="-128588">
              <a:buFont typeface="Wingdings" panose="05000000000000000000" pitchFamily="2" charset="2"/>
              <a:buChar char="v"/>
            </a:pPr>
            <a:r>
              <a:rPr lang="en-US" sz="1050" dirty="0"/>
              <a:t>Methylation haplotype load showed significant large number of hyper-methylation regions in cancer tissues both in GWBS and RRBS dataset.  </a:t>
            </a:r>
          </a:p>
        </p:txBody>
      </p:sp>
      <p:sp>
        <p:nvSpPr>
          <p:cNvPr id="28" name="TextBox 27"/>
          <p:cNvSpPr txBox="1"/>
          <p:nvPr/>
        </p:nvSpPr>
        <p:spPr>
          <a:xfrm>
            <a:off x="4778571" y="5377315"/>
            <a:ext cx="3159817" cy="577081"/>
          </a:xfrm>
          <a:prstGeom prst="rect">
            <a:avLst/>
          </a:prstGeom>
          <a:noFill/>
        </p:spPr>
        <p:txBody>
          <a:bodyPr wrap="square" rtlCol="0">
            <a:spAutoFit/>
          </a:bodyPr>
          <a:lstStyle/>
          <a:p>
            <a:pPr marL="128588" indent="-128588">
              <a:buFont typeface="Wingdings" panose="05000000000000000000" pitchFamily="2" charset="2"/>
              <a:buChar char="v"/>
            </a:pPr>
            <a:r>
              <a:rPr lang="en-US" altLang="zh-CN" sz="1050" dirty="0"/>
              <a:t>Extract the regions of GWBS overlapped with RRBS and the distribution do not have dramatically change. </a:t>
            </a:r>
            <a:endParaRPr lang="en-US" sz="1050" dirty="0"/>
          </a:p>
        </p:txBody>
      </p:sp>
      <p:cxnSp>
        <p:nvCxnSpPr>
          <p:cNvPr id="29" name="Straight Connector 28"/>
          <p:cNvCxnSpPr/>
          <p:nvPr/>
        </p:nvCxnSpPr>
        <p:spPr>
          <a:xfrm flipV="1">
            <a:off x="2432857" y="2101552"/>
            <a:ext cx="120089" cy="917"/>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flipV="1">
            <a:off x="2432857" y="2222915"/>
            <a:ext cx="120089" cy="917"/>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2528458" y="1998547"/>
            <a:ext cx="506870" cy="230832"/>
          </a:xfrm>
          <a:prstGeom prst="rect">
            <a:avLst/>
          </a:prstGeom>
          <a:noFill/>
        </p:spPr>
        <p:txBody>
          <a:bodyPr wrap="none" rtlCol="0">
            <a:spAutoFit/>
          </a:bodyPr>
          <a:lstStyle/>
          <a:p>
            <a:r>
              <a:rPr lang="en-US" sz="900" dirty="0"/>
              <a:t>Cancer</a:t>
            </a:r>
          </a:p>
        </p:txBody>
      </p:sp>
      <p:sp>
        <p:nvSpPr>
          <p:cNvPr id="32" name="TextBox 31"/>
          <p:cNvSpPr txBox="1"/>
          <p:nvPr/>
        </p:nvSpPr>
        <p:spPr>
          <a:xfrm>
            <a:off x="2526147" y="2113563"/>
            <a:ext cx="534121" cy="230832"/>
          </a:xfrm>
          <a:prstGeom prst="rect">
            <a:avLst/>
          </a:prstGeom>
          <a:noFill/>
        </p:spPr>
        <p:txBody>
          <a:bodyPr wrap="none" rtlCol="0">
            <a:spAutoFit/>
          </a:bodyPr>
          <a:lstStyle/>
          <a:p>
            <a:r>
              <a:rPr lang="en-US" sz="900" dirty="0"/>
              <a:t>Normal</a:t>
            </a:r>
          </a:p>
        </p:txBody>
      </p:sp>
      <p:cxnSp>
        <p:nvCxnSpPr>
          <p:cNvPr id="33" name="Straight Connector 32"/>
          <p:cNvCxnSpPr/>
          <p:nvPr/>
        </p:nvCxnSpPr>
        <p:spPr>
          <a:xfrm flipV="1">
            <a:off x="4040408" y="2037989"/>
            <a:ext cx="120089" cy="917"/>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flipV="1">
            <a:off x="4040408" y="2159353"/>
            <a:ext cx="120089" cy="917"/>
          </a:xfrm>
          <a:prstGeom prst="line">
            <a:avLst/>
          </a:prstGeom>
          <a:ln w="57150">
            <a:solidFill>
              <a:srgbClr val="7030A0"/>
            </a:solidFill>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4114579" y="1920697"/>
            <a:ext cx="518091" cy="230832"/>
          </a:xfrm>
          <a:prstGeom prst="rect">
            <a:avLst/>
          </a:prstGeom>
          <a:noFill/>
        </p:spPr>
        <p:txBody>
          <a:bodyPr wrap="none" rtlCol="0">
            <a:spAutoFit/>
          </a:bodyPr>
          <a:lstStyle/>
          <a:p>
            <a:r>
              <a:rPr lang="en-US" sz="900" dirty="0"/>
              <a:t>Plasma</a:t>
            </a:r>
          </a:p>
        </p:txBody>
      </p:sp>
      <p:sp>
        <p:nvSpPr>
          <p:cNvPr id="36" name="TextBox 35"/>
          <p:cNvSpPr txBox="1"/>
          <p:nvPr/>
        </p:nvSpPr>
        <p:spPr>
          <a:xfrm>
            <a:off x="4126555" y="2042857"/>
            <a:ext cx="413896" cy="230832"/>
          </a:xfrm>
          <a:prstGeom prst="rect">
            <a:avLst/>
          </a:prstGeom>
          <a:noFill/>
        </p:spPr>
        <p:txBody>
          <a:bodyPr wrap="none" rtlCol="0">
            <a:spAutoFit/>
          </a:bodyPr>
          <a:lstStyle/>
          <a:p>
            <a:r>
              <a:rPr lang="en-US" sz="900" dirty="0"/>
              <a:t>Solid</a:t>
            </a:r>
          </a:p>
        </p:txBody>
      </p:sp>
    </p:spTree>
    <p:extLst>
      <p:ext uri="{BB962C8B-B14F-4D97-AF65-F5344CB8AC3E}">
        <p14:creationId xmlns:p14="http://schemas.microsoft.com/office/powerpoint/2010/main" val="380868802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7558" y="573342"/>
            <a:ext cx="7139185" cy="6284658"/>
          </a:xfrm>
          <a:prstGeom prst="rect">
            <a:avLst/>
          </a:prstGeom>
        </p:spPr>
      </p:pic>
    </p:spTree>
    <p:extLst>
      <p:ext uri="{BB962C8B-B14F-4D97-AF65-F5344CB8AC3E}">
        <p14:creationId xmlns:p14="http://schemas.microsoft.com/office/powerpoint/2010/main" val="68376753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20551" y="1574620"/>
            <a:ext cx="8020504" cy="2031325"/>
          </a:xfrm>
          <a:prstGeom prst="rect">
            <a:avLst/>
          </a:prstGeom>
        </p:spPr>
        <p:txBody>
          <a:bodyPr wrap="square">
            <a:spAutoFit/>
          </a:bodyPr>
          <a:lstStyle/>
          <a:p>
            <a:pPr marL="285750" indent="-285750">
              <a:buFont typeface="Wingdings" panose="05000000000000000000" pitchFamily="2" charset="2"/>
              <a:buChar char="Ø"/>
            </a:pPr>
            <a:r>
              <a:rPr lang="en-US" altLang="zh-CN" b="1" dirty="0" smtClean="0">
                <a:solidFill>
                  <a:srgbClr val="FF0000"/>
                </a:solidFill>
              </a:rPr>
              <a:t>Aim</a:t>
            </a:r>
            <a:r>
              <a:rPr lang="en-US" altLang="zh-CN" dirty="0" smtClean="0">
                <a:solidFill>
                  <a:srgbClr val="FF0000"/>
                </a:solidFill>
              </a:rPr>
              <a:t>: </a:t>
            </a:r>
            <a:r>
              <a:rPr lang="en-US" altLang="zh-CN" dirty="0" smtClean="0"/>
              <a:t>Methylation </a:t>
            </a:r>
            <a:r>
              <a:rPr lang="en-US" altLang="zh-CN" dirty="0"/>
              <a:t>Biomarkers for non-invasive cancer diagnosis or </a:t>
            </a:r>
            <a:r>
              <a:rPr lang="en-US" altLang="zh-CN" dirty="0" smtClean="0"/>
              <a:t>tracking</a:t>
            </a:r>
          </a:p>
          <a:p>
            <a:pPr marL="285750" indent="-285750">
              <a:buFont typeface="Wingdings" panose="05000000000000000000" pitchFamily="2" charset="2"/>
              <a:buChar char="Ø"/>
            </a:pPr>
            <a:endParaRPr lang="en-US" altLang="zh-CN" dirty="0"/>
          </a:p>
          <a:p>
            <a:pPr marL="285750" indent="-285750">
              <a:buFont typeface="Wingdings" panose="05000000000000000000" pitchFamily="2" charset="2"/>
              <a:buChar char="Ø"/>
            </a:pPr>
            <a:r>
              <a:rPr lang="en-US" altLang="zh-CN" b="1" dirty="0">
                <a:solidFill>
                  <a:srgbClr val="FF0000"/>
                </a:solidFill>
              </a:rPr>
              <a:t>Methylation block </a:t>
            </a:r>
            <a:r>
              <a:rPr lang="en-US" altLang="zh-CN" dirty="0"/>
              <a:t>is genomic region in which the methylation correlation between adjacent </a:t>
            </a:r>
            <a:r>
              <a:rPr lang="en-US" altLang="zh-CN" dirty="0" err="1"/>
              <a:t>CpG</a:t>
            </a:r>
            <a:r>
              <a:rPr lang="en-US" altLang="zh-CN" dirty="0"/>
              <a:t> loci were relatively higher compared with the expectation</a:t>
            </a:r>
            <a:r>
              <a:rPr lang="en-US" altLang="zh-CN" dirty="0" smtClean="0"/>
              <a:t>.</a:t>
            </a:r>
          </a:p>
          <a:p>
            <a:pPr marL="285750" indent="-285750">
              <a:buFont typeface="Wingdings" panose="05000000000000000000" pitchFamily="2" charset="2"/>
              <a:buChar char="Ø"/>
            </a:pPr>
            <a:endParaRPr lang="en-US" altLang="zh-CN" dirty="0" smtClean="0"/>
          </a:p>
          <a:p>
            <a:pPr marL="285750" indent="-285750">
              <a:buFont typeface="Wingdings" panose="05000000000000000000" pitchFamily="2" charset="2"/>
              <a:buChar char="Ø"/>
            </a:pPr>
            <a:r>
              <a:rPr lang="en-US" altLang="zh-CN" dirty="0" smtClean="0"/>
              <a:t>Methylation block is a </a:t>
            </a:r>
            <a:r>
              <a:rPr lang="en-US" altLang="zh-CN" b="1" dirty="0" smtClean="0">
                <a:solidFill>
                  <a:srgbClr val="FF0000"/>
                </a:solidFill>
              </a:rPr>
              <a:t>conservative phenomena </a:t>
            </a:r>
            <a:r>
              <a:rPr lang="en-US" altLang="zh-CN" dirty="0" smtClean="0"/>
              <a:t>in different platform and tissues</a:t>
            </a:r>
          </a:p>
          <a:p>
            <a:pPr marL="285750" indent="-285750">
              <a:buFont typeface="Wingdings" panose="05000000000000000000" pitchFamily="2" charset="2"/>
              <a:buChar char="Ø"/>
            </a:pPr>
            <a:endParaRPr lang="en-US" altLang="zh-CN" dirty="0"/>
          </a:p>
        </p:txBody>
      </p:sp>
      <p:sp>
        <p:nvSpPr>
          <p:cNvPr id="4" name="Rectangle 3"/>
          <p:cNvSpPr/>
          <p:nvPr/>
        </p:nvSpPr>
        <p:spPr>
          <a:xfrm>
            <a:off x="256721" y="205520"/>
            <a:ext cx="7112000" cy="461665"/>
          </a:xfrm>
          <a:prstGeom prst="rect">
            <a:avLst/>
          </a:prstGeom>
        </p:spPr>
        <p:txBody>
          <a:bodyPr wrap="square">
            <a:spAutoFit/>
          </a:bodyPr>
          <a:lstStyle/>
          <a:p>
            <a:r>
              <a:rPr lang="en-US" altLang="zh-CN" sz="2400" dirty="0">
                <a:solidFill>
                  <a:srgbClr val="000000"/>
                </a:solidFill>
                <a:latin typeface="Arial" panose="020B0604020202020204" pitchFamily="34" charset="0"/>
              </a:rPr>
              <a:t>Previous review </a:t>
            </a:r>
          </a:p>
        </p:txBody>
      </p:sp>
      <p:sp>
        <p:nvSpPr>
          <p:cNvPr id="7" name="Rectangle 6"/>
          <p:cNvSpPr/>
          <p:nvPr/>
        </p:nvSpPr>
        <p:spPr>
          <a:xfrm>
            <a:off x="1267749" y="3975854"/>
            <a:ext cx="1136273" cy="369332"/>
          </a:xfrm>
          <a:prstGeom prst="rect">
            <a:avLst/>
          </a:prstGeom>
        </p:spPr>
        <p:txBody>
          <a:bodyPr wrap="none">
            <a:spAutoFit/>
          </a:bodyPr>
          <a:lstStyle/>
          <a:p>
            <a:r>
              <a:rPr lang="en-US" altLang="zh-CN" dirty="0" smtClean="0"/>
              <a:t>Platforms </a:t>
            </a:r>
            <a:endParaRPr lang="en-US" dirty="0"/>
          </a:p>
        </p:txBody>
      </p:sp>
      <p:sp>
        <p:nvSpPr>
          <p:cNvPr id="8" name="Left Brace 7"/>
          <p:cNvSpPr/>
          <p:nvPr/>
        </p:nvSpPr>
        <p:spPr>
          <a:xfrm>
            <a:off x="2317460" y="3844349"/>
            <a:ext cx="84745" cy="632341"/>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Rectangle 8"/>
          <p:cNvSpPr/>
          <p:nvPr/>
        </p:nvSpPr>
        <p:spPr>
          <a:xfrm>
            <a:off x="2402205" y="3708231"/>
            <a:ext cx="765531" cy="923330"/>
          </a:xfrm>
          <a:prstGeom prst="rect">
            <a:avLst/>
          </a:prstGeom>
        </p:spPr>
        <p:txBody>
          <a:bodyPr wrap="none">
            <a:spAutoFit/>
          </a:bodyPr>
          <a:lstStyle/>
          <a:p>
            <a:r>
              <a:rPr lang="en-US" altLang="zh-CN" dirty="0" smtClean="0"/>
              <a:t>GWBS</a:t>
            </a:r>
          </a:p>
          <a:p>
            <a:r>
              <a:rPr lang="en-US" dirty="0" smtClean="0"/>
              <a:t>RRBS</a:t>
            </a:r>
          </a:p>
          <a:p>
            <a:r>
              <a:rPr lang="en-US" dirty="0" smtClean="0"/>
              <a:t>Array</a:t>
            </a:r>
            <a:endParaRPr lang="en-US" dirty="0"/>
          </a:p>
        </p:txBody>
      </p:sp>
      <p:sp>
        <p:nvSpPr>
          <p:cNvPr id="10" name="Rectangle 9"/>
          <p:cNvSpPr/>
          <p:nvPr/>
        </p:nvSpPr>
        <p:spPr>
          <a:xfrm>
            <a:off x="1267749" y="5030689"/>
            <a:ext cx="856325" cy="369332"/>
          </a:xfrm>
          <a:prstGeom prst="rect">
            <a:avLst/>
          </a:prstGeom>
        </p:spPr>
        <p:txBody>
          <a:bodyPr wrap="none">
            <a:spAutoFit/>
          </a:bodyPr>
          <a:lstStyle/>
          <a:p>
            <a:r>
              <a:rPr lang="en-US" altLang="zh-CN" dirty="0" smtClean="0"/>
              <a:t>Tissues</a:t>
            </a:r>
            <a:endParaRPr lang="en-US" dirty="0"/>
          </a:p>
        </p:txBody>
      </p:sp>
      <p:sp>
        <p:nvSpPr>
          <p:cNvPr id="11" name="Left Brace 10"/>
          <p:cNvSpPr/>
          <p:nvPr/>
        </p:nvSpPr>
        <p:spPr>
          <a:xfrm>
            <a:off x="2317460" y="4899184"/>
            <a:ext cx="84745" cy="632341"/>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Rectangle 11"/>
          <p:cNvSpPr/>
          <p:nvPr/>
        </p:nvSpPr>
        <p:spPr>
          <a:xfrm>
            <a:off x="2359832" y="4733847"/>
            <a:ext cx="1239442" cy="923330"/>
          </a:xfrm>
          <a:prstGeom prst="rect">
            <a:avLst/>
          </a:prstGeom>
        </p:spPr>
        <p:txBody>
          <a:bodyPr wrap="none">
            <a:spAutoFit/>
          </a:bodyPr>
          <a:lstStyle/>
          <a:p>
            <a:r>
              <a:rPr lang="en-US" altLang="zh-CN" dirty="0" smtClean="0"/>
              <a:t>Solid tissue</a:t>
            </a:r>
          </a:p>
          <a:p>
            <a:endParaRPr lang="en-US" altLang="zh-CN" dirty="0" smtClean="0"/>
          </a:p>
          <a:p>
            <a:r>
              <a:rPr lang="en-US" altLang="zh-CN" dirty="0" smtClean="0"/>
              <a:t>PBMC</a:t>
            </a:r>
            <a:endParaRPr lang="en-US" dirty="0"/>
          </a:p>
        </p:txBody>
      </p:sp>
    </p:spTree>
    <p:extLst>
      <p:ext uri="{BB962C8B-B14F-4D97-AF65-F5344CB8AC3E}">
        <p14:creationId xmlns:p14="http://schemas.microsoft.com/office/powerpoint/2010/main" val="405894504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extBox 43"/>
          <p:cNvSpPr txBox="1"/>
          <p:nvPr/>
        </p:nvSpPr>
        <p:spPr>
          <a:xfrm>
            <a:off x="1152289" y="435468"/>
            <a:ext cx="6721007" cy="346249"/>
          </a:xfrm>
          <a:prstGeom prst="rect">
            <a:avLst/>
          </a:prstGeom>
          <a:noFill/>
        </p:spPr>
        <p:txBody>
          <a:bodyPr wrap="none" rtlCol="0">
            <a:spAutoFit/>
          </a:bodyPr>
          <a:lstStyle/>
          <a:p>
            <a:r>
              <a:rPr lang="en-US" sz="1650" b="1" dirty="0"/>
              <a:t>Methylation haplotype load in differential samples: Somatic, Stem, Plasma</a:t>
            </a:r>
          </a:p>
        </p:txBody>
      </p:sp>
      <p:grpSp>
        <p:nvGrpSpPr>
          <p:cNvPr id="33" name="Group 32"/>
          <p:cNvGrpSpPr/>
          <p:nvPr/>
        </p:nvGrpSpPr>
        <p:grpSpPr>
          <a:xfrm>
            <a:off x="1428346" y="1367120"/>
            <a:ext cx="1953287" cy="4334773"/>
            <a:chOff x="447106" y="-166667"/>
            <a:chExt cx="2604382" cy="5779697"/>
          </a:xfrm>
        </p:grpSpPr>
        <p:grpSp>
          <p:nvGrpSpPr>
            <p:cNvPr id="24" name="Group 23"/>
            <p:cNvGrpSpPr/>
            <p:nvPr/>
          </p:nvGrpSpPr>
          <p:grpSpPr>
            <a:xfrm>
              <a:off x="447106" y="-166667"/>
              <a:ext cx="2093320" cy="5779697"/>
              <a:chOff x="4889710" y="-382328"/>
              <a:chExt cx="2093320" cy="5779697"/>
            </a:xfrm>
          </p:grpSpPr>
          <p:pic>
            <p:nvPicPr>
              <p:cNvPr id="10" name="Picture 9"/>
              <p:cNvPicPr>
                <a:picLocks noChangeAspect="1"/>
              </p:cNvPicPr>
              <p:nvPr/>
            </p:nvPicPr>
            <p:blipFill rotWithShape="1">
              <a:blip r:embed="rId3"/>
              <a:srcRect l="6715" r="5067" b="24948"/>
              <a:stretch/>
            </p:blipFill>
            <p:spPr>
              <a:xfrm rot="5400000">
                <a:off x="3046521" y="1460861"/>
                <a:ext cx="5779697" cy="2093320"/>
              </a:xfrm>
              <a:prstGeom prst="rect">
                <a:avLst/>
              </a:prstGeom>
            </p:spPr>
          </p:pic>
          <p:cxnSp>
            <p:nvCxnSpPr>
              <p:cNvPr id="8" name="Straight Connector 7"/>
              <p:cNvCxnSpPr/>
              <p:nvPr/>
            </p:nvCxnSpPr>
            <p:spPr>
              <a:xfrm>
                <a:off x="5884643" y="5182319"/>
                <a:ext cx="0" cy="19841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5884633" y="774221"/>
                <a:ext cx="0" cy="4408098"/>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5884633" y="74045"/>
                <a:ext cx="0" cy="707366"/>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grpSp>
        <p:cxnSp>
          <p:nvCxnSpPr>
            <p:cNvPr id="25" name="Straight Connector 24"/>
            <p:cNvCxnSpPr/>
            <p:nvPr/>
          </p:nvCxnSpPr>
          <p:spPr>
            <a:xfrm flipH="1" flipV="1">
              <a:off x="1898154" y="289705"/>
              <a:ext cx="276066" cy="2874"/>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flipH="1" flipV="1">
              <a:off x="1898154" y="442105"/>
              <a:ext cx="276066" cy="2874"/>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flipH="1" flipV="1">
              <a:off x="1898154" y="594505"/>
              <a:ext cx="276066" cy="287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2129852" y="163244"/>
              <a:ext cx="767732" cy="292388"/>
            </a:xfrm>
            <a:prstGeom prst="rect">
              <a:avLst/>
            </a:prstGeom>
            <a:noFill/>
          </p:spPr>
          <p:txBody>
            <a:bodyPr wrap="none" rtlCol="0">
              <a:spAutoFit/>
            </a:bodyPr>
            <a:lstStyle/>
            <a:p>
              <a:r>
                <a:rPr lang="en-US" altLang="zh-CN" sz="825" dirty="0"/>
                <a:t>Stem cell</a:t>
              </a:r>
              <a:endParaRPr lang="en-US" sz="825" dirty="0"/>
            </a:p>
          </p:txBody>
        </p:sp>
        <p:sp>
          <p:nvSpPr>
            <p:cNvPr id="31" name="TextBox 30"/>
            <p:cNvSpPr txBox="1"/>
            <p:nvPr/>
          </p:nvSpPr>
          <p:spPr>
            <a:xfrm>
              <a:off x="2119182" y="315644"/>
              <a:ext cx="932306" cy="292388"/>
            </a:xfrm>
            <a:prstGeom prst="rect">
              <a:avLst/>
            </a:prstGeom>
            <a:noFill/>
          </p:spPr>
          <p:txBody>
            <a:bodyPr wrap="none" rtlCol="0">
              <a:spAutoFit/>
            </a:bodyPr>
            <a:lstStyle/>
            <a:p>
              <a:r>
                <a:rPr lang="en-US" altLang="zh-CN" sz="825" dirty="0"/>
                <a:t>S</a:t>
              </a:r>
              <a:r>
                <a:rPr lang="en-US" sz="825" dirty="0"/>
                <a:t>omatic cell</a:t>
              </a:r>
            </a:p>
          </p:txBody>
        </p:sp>
        <p:sp>
          <p:nvSpPr>
            <p:cNvPr id="32" name="TextBox 31"/>
            <p:cNvSpPr txBox="1"/>
            <p:nvPr/>
          </p:nvSpPr>
          <p:spPr>
            <a:xfrm>
              <a:off x="2116267" y="485236"/>
              <a:ext cx="870324" cy="292388"/>
            </a:xfrm>
            <a:prstGeom prst="rect">
              <a:avLst/>
            </a:prstGeom>
            <a:noFill/>
          </p:spPr>
          <p:txBody>
            <a:bodyPr wrap="none" rtlCol="0">
              <a:spAutoFit/>
            </a:bodyPr>
            <a:lstStyle/>
            <a:p>
              <a:r>
                <a:rPr lang="en-US" altLang="zh-CN" sz="825" dirty="0"/>
                <a:t>Cancer cell</a:t>
              </a:r>
              <a:endParaRPr lang="en-US" sz="825" dirty="0"/>
            </a:p>
          </p:txBody>
        </p:sp>
      </p:grpSp>
      <p:pic>
        <p:nvPicPr>
          <p:cNvPr id="35" name="Picture 34"/>
          <p:cNvPicPr>
            <a:picLocks noChangeAspect="1"/>
          </p:cNvPicPr>
          <p:nvPr/>
        </p:nvPicPr>
        <p:blipFill rotWithShape="1">
          <a:blip r:embed="rId4"/>
          <a:srcRect l="6132" t="5251" r="4742" b="17607"/>
          <a:stretch/>
        </p:blipFill>
        <p:spPr>
          <a:xfrm rot="5400000">
            <a:off x="1808530" y="2957147"/>
            <a:ext cx="4375418" cy="1195363"/>
          </a:xfrm>
          <a:prstGeom prst="rect">
            <a:avLst/>
          </a:prstGeom>
        </p:spPr>
      </p:pic>
      <p:cxnSp>
        <p:nvCxnSpPr>
          <p:cNvPr id="36" name="Straight Connector 35"/>
          <p:cNvCxnSpPr/>
          <p:nvPr/>
        </p:nvCxnSpPr>
        <p:spPr>
          <a:xfrm>
            <a:off x="3849877" y="1733742"/>
            <a:ext cx="0" cy="103732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3852912" y="2771066"/>
            <a:ext cx="0" cy="2971472"/>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flipH="1" flipV="1">
            <a:off x="4430313" y="1785542"/>
            <a:ext cx="207050" cy="215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47" name="TextBox 46"/>
          <p:cNvSpPr txBox="1"/>
          <p:nvPr/>
        </p:nvSpPr>
        <p:spPr>
          <a:xfrm>
            <a:off x="4593898" y="1690652"/>
            <a:ext cx="758541" cy="219291"/>
          </a:xfrm>
          <a:prstGeom prst="rect">
            <a:avLst/>
          </a:prstGeom>
          <a:noFill/>
        </p:spPr>
        <p:txBody>
          <a:bodyPr wrap="none" rtlCol="0">
            <a:spAutoFit/>
          </a:bodyPr>
          <a:lstStyle/>
          <a:p>
            <a:r>
              <a:rPr lang="en-US" altLang="zh-CN" sz="825" dirty="0"/>
              <a:t>Cancer tissue</a:t>
            </a:r>
            <a:endParaRPr lang="en-US" sz="825" dirty="0"/>
          </a:p>
        </p:txBody>
      </p:sp>
      <p:cxnSp>
        <p:nvCxnSpPr>
          <p:cNvPr id="48" name="Straight Connector 47"/>
          <p:cNvCxnSpPr/>
          <p:nvPr/>
        </p:nvCxnSpPr>
        <p:spPr>
          <a:xfrm flipH="1" flipV="1">
            <a:off x="4428157" y="1906311"/>
            <a:ext cx="207050" cy="2156"/>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sp>
        <p:nvSpPr>
          <p:cNvPr id="49" name="TextBox 48"/>
          <p:cNvSpPr txBox="1"/>
          <p:nvPr/>
        </p:nvSpPr>
        <p:spPr>
          <a:xfrm>
            <a:off x="4659518" y="1903659"/>
            <a:ext cx="816249" cy="219291"/>
          </a:xfrm>
          <a:prstGeom prst="rect">
            <a:avLst/>
          </a:prstGeom>
          <a:noFill/>
        </p:spPr>
        <p:txBody>
          <a:bodyPr wrap="none" rtlCol="0">
            <a:spAutoFit/>
          </a:bodyPr>
          <a:lstStyle/>
          <a:p>
            <a:r>
              <a:rPr lang="en-US" altLang="zh-CN" sz="825" dirty="0"/>
              <a:t>Cancer plasma</a:t>
            </a:r>
            <a:endParaRPr lang="en-US" sz="825" dirty="0"/>
          </a:p>
        </p:txBody>
      </p:sp>
      <p:sp>
        <p:nvSpPr>
          <p:cNvPr id="2" name="Rectangle 1"/>
          <p:cNvSpPr/>
          <p:nvPr/>
        </p:nvSpPr>
        <p:spPr>
          <a:xfrm>
            <a:off x="5392979" y="3070721"/>
            <a:ext cx="3155231" cy="1200329"/>
          </a:xfrm>
          <a:prstGeom prst="rect">
            <a:avLst/>
          </a:prstGeom>
        </p:spPr>
        <p:txBody>
          <a:bodyPr wrap="square">
            <a:spAutoFit/>
          </a:bodyPr>
          <a:lstStyle/>
          <a:p>
            <a:r>
              <a:rPr lang="en-US" sz="1200" dirty="0"/>
              <a:t>Cluster analysis showed genome-wide MHL based on GWBS dataset could distinguish the samples with very high accuracy. </a:t>
            </a:r>
          </a:p>
          <a:p>
            <a:endParaRPr lang="en-US" sz="1200" dirty="0"/>
          </a:p>
          <a:p>
            <a:r>
              <a:rPr lang="en-US" sz="1200" dirty="0"/>
              <a:t>Cluster analysis were conducted with Euclidean distance and ward agglomeration. </a:t>
            </a:r>
          </a:p>
        </p:txBody>
      </p:sp>
    </p:spTree>
    <p:extLst>
      <p:ext uri="{BB962C8B-B14F-4D97-AF65-F5344CB8AC3E}">
        <p14:creationId xmlns:p14="http://schemas.microsoft.com/office/powerpoint/2010/main" val="219132443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8342" y="379424"/>
            <a:ext cx="8128001" cy="5875664"/>
          </a:xfrm>
          <a:prstGeom prst="rect">
            <a:avLst/>
          </a:prstGeom>
        </p:spPr>
      </p:pic>
      <p:sp>
        <p:nvSpPr>
          <p:cNvPr id="7" name="Isosceles Triangle 6"/>
          <p:cNvSpPr/>
          <p:nvPr/>
        </p:nvSpPr>
        <p:spPr>
          <a:xfrm>
            <a:off x="5511800" y="5118100"/>
            <a:ext cx="241300" cy="139700"/>
          </a:xfrm>
          <a:prstGeom prst="triangle">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Isosceles Triangle 7"/>
          <p:cNvSpPr/>
          <p:nvPr/>
        </p:nvSpPr>
        <p:spPr>
          <a:xfrm>
            <a:off x="6692835" y="5211536"/>
            <a:ext cx="439058" cy="165100"/>
          </a:xfrm>
          <a:prstGeom prst="triangle">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1988457" y="6008914"/>
            <a:ext cx="5188793" cy="369332"/>
          </a:xfrm>
          <a:prstGeom prst="rect">
            <a:avLst/>
          </a:prstGeom>
          <a:noFill/>
        </p:spPr>
        <p:txBody>
          <a:bodyPr wrap="none" rtlCol="0">
            <a:spAutoFit/>
          </a:bodyPr>
          <a:lstStyle/>
          <a:p>
            <a:r>
              <a:rPr lang="en-US" dirty="0" smtClean="0"/>
              <a:t>Liver and colon from N37 and SALK cluster together </a:t>
            </a:r>
            <a:endParaRPr lang="en-US" dirty="0"/>
          </a:p>
        </p:txBody>
      </p:sp>
      <p:sp>
        <p:nvSpPr>
          <p:cNvPr id="10" name="Isosceles Triangle 9"/>
          <p:cNvSpPr/>
          <p:nvPr/>
        </p:nvSpPr>
        <p:spPr>
          <a:xfrm>
            <a:off x="2725056" y="5321299"/>
            <a:ext cx="475343" cy="223157"/>
          </a:xfrm>
          <a:prstGeom prst="triangle">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607013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92718" y="842512"/>
            <a:ext cx="4729180" cy="261610"/>
          </a:xfrm>
          <a:prstGeom prst="rect">
            <a:avLst/>
          </a:prstGeom>
        </p:spPr>
        <p:txBody>
          <a:bodyPr wrap="none">
            <a:spAutoFit/>
          </a:bodyPr>
          <a:lstStyle/>
          <a:p>
            <a:r>
              <a:rPr lang="en-US" sz="1100" dirty="0" smtClean="0">
                <a:solidFill>
                  <a:srgbClr val="FF0000"/>
                </a:solidFill>
              </a:rPr>
              <a:t>chr17:16955467-16955609 </a:t>
            </a:r>
            <a:r>
              <a:rPr lang="en-US" altLang="zh-CN" sz="1100" dirty="0">
                <a:solidFill>
                  <a:srgbClr val="FF0000"/>
                </a:solidFill>
              </a:rPr>
              <a:t>in Colon_primary_tumor.chr17.sorted.clipped.bam </a:t>
            </a:r>
            <a:endParaRPr lang="en-US" sz="1200" dirty="0">
              <a:solidFill>
                <a:srgbClr val="FF0000"/>
              </a:solidFill>
            </a:endParaRPr>
          </a:p>
        </p:txBody>
      </p:sp>
      <p:grpSp>
        <p:nvGrpSpPr>
          <p:cNvPr id="16" name="Group 15"/>
          <p:cNvGrpSpPr/>
          <p:nvPr/>
        </p:nvGrpSpPr>
        <p:grpSpPr>
          <a:xfrm>
            <a:off x="3224883" y="1180479"/>
            <a:ext cx="5791702" cy="4788545"/>
            <a:chOff x="639079" y="878683"/>
            <a:chExt cx="7169703" cy="5663711"/>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9079" y="878683"/>
              <a:ext cx="7169703" cy="5663711"/>
            </a:xfrm>
            <a:prstGeom prst="rect">
              <a:avLst/>
            </a:prstGeom>
          </p:spPr>
        </p:pic>
        <p:cxnSp>
          <p:nvCxnSpPr>
            <p:cNvPr id="5" name="Straight Connector 4"/>
            <p:cNvCxnSpPr/>
            <p:nvPr/>
          </p:nvCxnSpPr>
          <p:spPr>
            <a:xfrm>
              <a:off x="727705" y="1079292"/>
              <a:ext cx="6813" cy="5463102"/>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2214226" y="1059307"/>
              <a:ext cx="5098" cy="5483087"/>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7448252" y="1076797"/>
              <a:ext cx="13918" cy="5465597"/>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20" name="Group 19"/>
          <p:cNvGrpSpPr/>
          <p:nvPr/>
        </p:nvGrpSpPr>
        <p:grpSpPr>
          <a:xfrm>
            <a:off x="250583" y="1180479"/>
            <a:ext cx="2656627" cy="4601168"/>
            <a:chOff x="6387934" y="1615189"/>
            <a:chExt cx="2656627" cy="4601168"/>
          </a:xfrm>
        </p:grpSpPr>
        <p:pic>
          <p:nvPicPr>
            <p:cNvPr id="17" name="Picture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87934" y="1615189"/>
              <a:ext cx="2656627" cy="4601168"/>
            </a:xfrm>
            <a:prstGeom prst="rect">
              <a:avLst/>
            </a:prstGeom>
          </p:spPr>
        </p:pic>
        <p:cxnSp>
          <p:nvCxnSpPr>
            <p:cNvPr id="19" name="Straight Connector 18"/>
            <p:cNvCxnSpPr/>
            <p:nvPr/>
          </p:nvCxnSpPr>
          <p:spPr>
            <a:xfrm>
              <a:off x="6395429" y="3462728"/>
              <a:ext cx="2591174" cy="749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21" name="Rectangle 20"/>
          <p:cNvSpPr/>
          <p:nvPr/>
        </p:nvSpPr>
        <p:spPr>
          <a:xfrm>
            <a:off x="183127" y="5898814"/>
            <a:ext cx="2115194" cy="307777"/>
          </a:xfrm>
          <a:prstGeom prst="rect">
            <a:avLst/>
          </a:prstGeom>
        </p:spPr>
        <p:txBody>
          <a:bodyPr wrap="none">
            <a:spAutoFit/>
          </a:bodyPr>
          <a:lstStyle/>
          <a:p>
            <a:r>
              <a:rPr lang="en-US" altLang="zh-CN" sz="1400" dirty="0" smtClean="0">
                <a:solidFill>
                  <a:srgbClr val="FF0000"/>
                </a:solidFill>
              </a:rPr>
              <a:t>Example of the miss value </a:t>
            </a:r>
            <a:endParaRPr lang="en-US" sz="1600" dirty="0">
              <a:solidFill>
                <a:srgbClr val="FF0000"/>
              </a:solidFill>
            </a:endParaRPr>
          </a:p>
        </p:txBody>
      </p:sp>
      <p:sp>
        <p:nvSpPr>
          <p:cNvPr id="22" name="Rectangle 21"/>
          <p:cNvSpPr/>
          <p:nvPr/>
        </p:nvSpPr>
        <p:spPr>
          <a:xfrm>
            <a:off x="5830430" y="944013"/>
            <a:ext cx="580608" cy="276999"/>
          </a:xfrm>
          <a:prstGeom prst="rect">
            <a:avLst/>
          </a:prstGeom>
        </p:spPr>
        <p:txBody>
          <a:bodyPr wrap="none">
            <a:spAutoFit/>
          </a:bodyPr>
          <a:lstStyle/>
          <a:p>
            <a:r>
              <a:rPr lang="en-US" altLang="zh-CN" sz="1200" dirty="0" smtClean="0">
                <a:solidFill>
                  <a:srgbClr val="FF0000"/>
                </a:solidFill>
              </a:rPr>
              <a:t>142bp</a:t>
            </a:r>
            <a:endParaRPr lang="en-US" sz="1200" dirty="0">
              <a:solidFill>
                <a:srgbClr val="FF0000"/>
              </a:solidFill>
            </a:endParaRPr>
          </a:p>
        </p:txBody>
      </p:sp>
      <p:sp>
        <p:nvSpPr>
          <p:cNvPr id="24" name="Rectangle 23"/>
          <p:cNvSpPr/>
          <p:nvPr/>
        </p:nvSpPr>
        <p:spPr>
          <a:xfrm>
            <a:off x="936469" y="6369732"/>
            <a:ext cx="5909298" cy="338554"/>
          </a:xfrm>
          <a:prstGeom prst="rect">
            <a:avLst/>
          </a:prstGeom>
        </p:spPr>
        <p:txBody>
          <a:bodyPr wrap="square">
            <a:spAutoFit/>
          </a:bodyPr>
          <a:lstStyle/>
          <a:p>
            <a:r>
              <a:rPr lang="en-US" sz="1600" dirty="0">
                <a:solidFill>
                  <a:srgbClr val="FF0000"/>
                </a:solidFill>
              </a:rPr>
              <a:t>Regions whose methylation density is low will be NA in matrix</a:t>
            </a:r>
          </a:p>
        </p:txBody>
      </p:sp>
      <p:sp>
        <p:nvSpPr>
          <p:cNvPr id="25" name="TextBox 24"/>
          <p:cNvSpPr txBox="1"/>
          <p:nvPr/>
        </p:nvSpPr>
        <p:spPr>
          <a:xfrm>
            <a:off x="258078" y="171539"/>
            <a:ext cx="8513549" cy="461665"/>
          </a:xfrm>
          <a:prstGeom prst="rect">
            <a:avLst/>
          </a:prstGeom>
          <a:noFill/>
        </p:spPr>
        <p:txBody>
          <a:bodyPr wrap="none" rtlCol="0">
            <a:spAutoFit/>
          </a:bodyPr>
          <a:lstStyle/>
          <a:p>
            <a:r>
              <a:rPr lang="en-US" altLang="zh-CN" sz="2400" dirty="0" smtClean="0"/>
              <a:t>Comparison between the MHL built with constraint  L&gt;=3 and L&gt;=1</a:t>
            </a:r>
            <a:endParaRPr lang="en-US" sz="2400" dirty="0"/>
          </a:p>
        </p:txBody>
      </p:sp>
    </p:spTree>
    <p:extLst>
      <p:ext uri="{BB962C8B-B14F-4D97-AF65-F5344CB8AC3E}">
        <p14:creationId xmlns:p14="http://schemas.microsoft.com/office/powerpoint/2010/main" val="28087634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6640" y="878206"/>
            <a:ext cx="2757176" cy="4486253"/>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85444" y="1133312"/>
            <a:ext cx="4012779" cy="4140931"/>
          </a:xfrm>
          <a:prstGeom prst="rect">
            <a:avLst/>
          </a:prstGeom>
        </p:spPr>
      </p:pic>
      <p:cxnSp>
        <p:nvCxnSpPr>
          <p:cNvPr id="5" name="Straight Connector 4"/>
          <p:cNvCxnSpPr/>
          <p:nvPr/>
        </p:nvCxnSpPr>
        <p:spPr>
          <a:xfrm flipH="1">
            <a:off x="4115771" y="1297000"/>
            <a:ext cx="15231" cy="3977243"/>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5280006" y="1314490"/>
            <a:ext cx="15231" cy="3977243"/>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H="1">
            <a:off x="6921427" y="1321985"/>
            <a:ext cx="15231" cy="3977243"/>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1108307" y="315285"/>
            <a:ext cx="8109443" cy="369332"/>
          </a:xfrm>
          <a:prstGeom prst="rect">
            <a:avLst/>
          </a:prstGeom>
        </p:spPr>
        <p:txBody>
          <a:bodyPr wrap="square">
            <a:spAutoFit/>
          </a:bodyPr>
          <a:lstStyle/>
          <a:p>
            <a:r>
              <a:rPr lang="en-US" dirty="0"/>
              <a:t># chr11:110910907-110910951 in middle-age.chr11.rmdup.bam</a:t>
            </a:r>
          </a:p>
        </p:txBody>
      </p:sp>
      <p:cxnSp>
        <p:nvCxnSpPr>
          <p:cNvPr id="10" name="Straight Connector 9"/>
          <p:cNvCxnSpPr/>
          <p:nvPr/>
        </p:nvCxnSpPr>
        <p:spPr>
          <a:xfrm>
            <a:off x="896640" y="1525287"/>
            <a:ext cx="2751870" cy="4992"/>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pic>
        <p:nvPicPr>
          <p:cNvPr id="12" name="Picture 11"/>
          <p:cNvPicPr>
            <a:picLocks noChangeAspect="1"/>
          </p:cNvPicPr>
          <p:nvPr/>
        </p:nvPicPr>
        <p:blipFill rotWithShape="1">
          <a:blip r:embed="rId5">
            <a:extLst>
              <a:ext uri="{28A0092B-C50C-407E-A947-70E740481C1C}">
                <a14:useLocalDpi xmlns:a14="http://schemas.microsoft.com/office/drawing/2010/main" val="0"/>
              </a:ext>
            </a:extLst>
          </a:blip>
          <a:srcRect t="19189"/>
          <a:stretch/>
        </p:blipFill>
        <p:spPr>
          <a:xfrm>
            <a:off x="345034" y="5685751"/>
            <a:ext cx="4192044" cy="351752"/>
          </a:xfrm>
          <a:prstGeom prst="rect">
            <a:avLst/>
          </a:prstGeom>
        </p:spPr>
      </p:pic>
      <p:pic>
        <p:nvPicPr>
          <p:cNvPr id="13" name="Picture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32568" y="5381064"/>
            <a:ext cx="4089855" cy="1143331"/>
          </a:xfrm>
          <a:prstGeom prst="rect">
            <a:avLst/>
          </a:prstGeom>
        </p:spPr>
      </p:pic>
      <p:sp>
        <p:nvSpPr>
          <p:cNvPr id="14" name="TextBox 13"/>
          <p:cNvSpPr txBox="1"/>
          <p:nvPr/>
        </p:nvSpPr>
        <p:spPr>
          <a:xfrm>
            <a:off x="2540455" y="6449011"/>
            <a:ext cx="953309" cy="307777"/>
          </a:xfrm>
          <a:prstGeom prst="rect">
            <a:avLst/>
          </a:prstGeom>
          <a:noFill/>
        </p:spPr>
        <p:txBody>
          <a:bodyPr wrap="square" rtlCol="0">
            <a:spAutoFit/>
          </a:bodyPr>
          <a:lstStyle/>
          <a:p>
            <a:r>
              <a:rPr lang="en-US" altLang="zh-CN" sz="1400" dirty="0" smtClean="0"/>
              <a:t>HML=0.37</a:t>
            </a:r>
            <a:endParaRPr lang="en-US" dirty="0"/>
          </a:p>
        </p:txBody>
      </p:sp>
      <p:sp>
        <p:nvSpPr>
          <p:cNvPr id="15" name="TextBox 14"/>
          <p:cNvSpPr txBox="1"/>
          <p:nvPr/>
        </p:nvSpPr>
        <p:spPr>
          <a:xfrm>
            <a:off x="5808588" y="6524395"/>
            <a:ext cx="1128070" cy="307777"/>
          </a:xfrm>
          <a:prstGeom prst="rect">
            <a:avLst/>
          </a:prstGeom>
          <a:noFill/>
        </p:spPr>
        <p:txBody>
          <a:bodyPr wrap="square" rtlCol="0">
            <a:spAutoFit/>
          </a:bodyPr>
          <a:lstStyle/>
          <a:p>
            <a:r>
              <a:rPr lang="en-US" altLang="zh-CN" sz="1400" dirty="0" smtClean="0"/>
              <a:t>HML=0.55</a:t>
            </a:r>
            <a:endParaRPr lang="en-US" dirty="0"/>
          </a:p>
        </p:txBody>
      </p:sp>
    </p:spTree>
    <p:extLst>
      <p:ext uri="{BB962C8B-B14F-4D97-AF65-F5344CB8AC3E}">
        <p14:creationId xmlns:p14="http://schemas.microsoft.com/office/powerpoint/2010/main" val="1545007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5022" y="1237742"/>
            <a:ext cx="3915650" cy="3622123"/>
          </a:xfrm>
          <a:prstGeom prst="rect">
            <a:avLst/>
          </a:prstGeom>
        </p:spPr>
      </p:pic>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57228" y="1143753"/>
            <a:ext cx="4051772" cy="3345378"/>
          </a:xfrm>
          <a:prstGeom prst="rect">
            <a:avLst/>
          </a:prstGeom>
        </p:spPr>
      </p:pic>
      <p:sp>
        <p:nvSpPr>
          <p:cNvPr id="4" name="Rectangle 3"/>
          <p:cNvSpPr/>
          <p:nvPr/>
        </p:nvSpPr>
        <p:spPr>
          <a:xfrm>
            <a:off x="7599587" y="1008223"/>
            <a:ext cx="1098378" cy="261610"/>
          </a:xfrm>
          <a:prstGeom prst="rect">
            <a:avLst/>
          </a:prstGeom>
        </p:spPr>
        <p:txBody>
          <a:bodyPr wrap="none">
            <a:spAutoFit/>
          </a:bodyPr>
          <a:lstStyle/>
          <a:p>
            <a:r>
              <a:rPr lang="en-US" sz="1100" dirty="0" err="1" smtClean="0">
                <a:solidFill>
                  <a:srgbClr val="FF0000"/>
                </a:solidFill>
              </a:rPr>
              <a:t>WB_middle</a:t>
            </a:r>
            <a:r>
              <a:rPr lang="en-US" sz="1100" dirty="0" smtClean="0">
                <a:solidFill>
                  <a:srgbClr val="FF0000"/>
                </a:solidFill>
              </a:rPr>
              <a:t>-age</a:t>
            </a:r>
            <a:endParaRPr lang="en-US" sz="1100" dirty="0">
              <a:solidFill>
                <a:srgbClr val="FF0000"/>
              </a:solidFill>
            </a:endParaRPr>
          </a:p>
        </p:txBody>
      </p:sp>
      <p:sp>
        <p:nvSpPr>
          <p:cNvPr id="5" name="Down Arrow 4"/>
          <p:cNvSpPr/>
          <p:nvPr/>
        </p:nvSpPr>
        <p:spPr>
          <a:xfrm>
            <a:off x="8303447" y="1207180"/>
            <a:ext cx="197915" cy="45719"/>
          </a:xfrm>
          <a:prstGeom prst="downArrow">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258078" y="171539"/>
            <a:ext cx="8344720" cy="461665"/>
          </a:xfrm>
          <a:prstGeom prst="rect">
            <a:avLst/>
          </a:prstGeom>
          <a:noFill/>
        </p:spPr>
        <p:txBody>
          <a:bodyPr wrap="none" rtlCol="0">
            <a:spAutoFit/>
          </a:bodyPr>
          <a:lstStyle/>
          <a:p>
            <a:r>
              <a:rPr lang="en-US" altLang="zh-CN" sz="2400" dirty="0" smtClean="0"/>
              <a:t>Correlation between the MHL built with constraint  L&gt;=3 and L&gt;=1</a:t>
            </a:r>
            <a:endParaRPr lang="en-US" sz="2400" dirty="0"/>
          </a:p>
        </p:txBody>
      </p:sp>
      <p:sp>
        <p:nvSpPr>
          <p:cNvPr id="7" name="TextBox 6"/>
          <p:cNvSpPr txBox="1"/>
          <p:nvPr/>
        </p:nvSpPr>
        <p:spPr>
          <a:xfrm>
            <a:off x="125396" y="4909003"/>
            <a:ext cx="8730737" cy="646331"/>
          </a:xfrm>
          <a:prstGeom prst="rect">
            <a:avLst/>
          </a:prstGeom>
          <a:noFill/>
        </p:spPr>
        <p:txBody>
          <a:bodyPr wrap="square" rtlCol="0">
            <a:spAutoFit/>
          </a:bodyPr>
          <a:lstStyle/>
          <a:p>
            <a:r>
              <a:rPr lang="en-US" dirty="0" smtClean="0"/>
              <a:t>1, Correlation of </a:t>
            </a:r>
            <a:r>
              <a:rPr lang="en-US" dirty="0"/>
              <a:t>the non-missing value </a:t>
            </a:r>
            <a:r>
              <a:rPr lang="en-US" dirty="0" smtClean="0"/>
              <a:t>of </a:t>
            </a:r>
            <a:r>
              <a:rPr lang="en-US" altLang="zh-CN" dirty="0" smtClean="0"/>
              <a:t>MHL in the model of L&gt;=3 or L&gt;=1 </a:t>
            </a:r>
            <a:r>
              <a:rPr lang="en-US" dirty="0" smtClean="0"/>
              <a:t>were very high.</a:t>
            </a:r>
          </a:p>
          <a:p>
            <a:r>
              <a:rPr lang="en-US" dirty="0" smtClean="0"/>
              <a:t>2, L&gt;=1 can increase the valid feature dramatically.</a:t>
            </a:r>
            <a:endParaRPr lang="en-US" dirty="0"/>
          </a:p>
        </p:txBody>
      </p:sp>
      <p:sp>
        <p:nvSpPr>
          <p:cNvPr id="8" name="Rectangle 7"/>
          <p:cNvSpPr/>
          <p:nvPr/>
        </p:nvSpPr>
        <p:spPr>
          <a:xfrm>
            <a:off x="2269803" y="6396335"/>
            <a:ext cx="4978992" cy="461665"/>
          </a:xfrm>
          <a:prstGeom prst="rect">
            <a:avLst/>
          </a:prstGeom>
        </p:spPr>
        <p:txBody>
          <a:bodyPr wrap="none">
            <a:spAutoFit/>
          </a:bodyPr>
          <a:lstStyle/>
          <a:p>
            <a:r>
              <a:rPr lang="en-US" sz="2400" dirty="0"/>
              <a:t>54209 </a:t>
            </a:r>
            <a:r>
              <a:rPr lang="en-US" sz="2400" dirty="0" smtClean="0"/>
              <a:t>non-missing value </a:t>
            </a:r>
            <a:r>
              <a:rPr lang="en-US" altLang="zh-CN" sz="2400" dirty="0" smtClean="0"/>
              <a:t>MHL </a:t>
            </a:r>
            <a:r>
              <a:rPr lang="en-US" altLang="zh-CN" sz="2400" dirty="0"/>
              <a:t>Regions</a:t>
            </a:r>
            <a:endParaRPr lang="en-US" sz="2400" dirty="0"/>
          </a:p>
        </p:txBody>
      </p:sp>
      <p:sp>
        <p:nvSpPr>
          <p:cNvPr id="9" name="Rectangle 8"/>
          <p:cNvSpPr/>
          <p:nvPr/>
        </p:nvSpPr>
        <p:spPr>
          <a:xfrm>
            <a:off x="2425295" y="5700866"/>
            <a:ext cx="4823500" cy="461665"/>
          </a:xfrm>
          <a:prstGeom prst="rect">
            <a:avLst/>
          </a:prstGeom>
        </p:spPr>
        <p:txBody>
          <a:bodyPr wrap="none">
            <a:spAutoFit/>
          </a:bodyPr>
          <a:lstStyle/>
          <a:p>
            <a:r>
              <a:rPr lang="en-US" sz="2400" dirty="0"/>
              <a:t>2682 non-missing value </a:t>
            </a:r>
            <a:r>
              <a:rPr lang="en-US" altLang="zh-CN" sz="2400" dirty="0"/>
              <a:t>MHL Regions</a:t>
            </a:r>
            <a:endParaRPr lang="en-US" sz="2400" dirty="0"/>
          </a:p>
        </p:txBody>
      </p:sp>
      <p:sp>
        <p:nvSpPr>
          <p:cNvPr id="10" name="Down Arrow 9"/>
          <p:cNvSpPr/>
          <p:nvPr/>
        </p:nvSpPr>
        <p:spPr>
          <a:xfrm>
            <a:off x="4399150" y="6256867"/>
            <a:ext cx="1058333" cy="13946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907212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1268" y="804762"/>
            <a:ext cx="7682731" cy="5937936"/>
          </a:xfrm>
          <a:prstGeom prst="rect">
            <a:avLst/>
          </a:prstGeom>
        </p:spPr>
      </p:pic>
      <p:sp>
        <p:nvSpPr>
          <p:cNvPr id="4" name="Rectangle 3"/>
          <p:cNvSpPr/>
          <p:nvPr/>
        </p:nvSpPr>
        <p:spPr>
          <a:xfrm>
            <a:off x="6130808" y="2105062"/>
            <a:ext cx="2046522" cy="369332"/>
          </a:xfrm>
          <a:prstGeom prst="rect">
            <a:avLst/>
          </a:prstGeom>
        </p:spPr>
        <p:txBody>
          <a:bodyPr wrap="none">
            <a:spAutoFit/>
          </a:bodyPr>
          <a:lstStyle/>
          <a:p>
            <a:r>
              <a:rPr lang="en-US" dirty="0" smtClean="0"/>
              <a:t>54209 </a:t>
            </a:r>
            <a:r>
              <a:rPr lang="en-US" altLang="zh-CN" dirty="0" smtClean="0"/>
              <a:t>MHL Regions</a:t>
            </a:r>
            <a:endParaRPr lang="en-US" dirty="0"/>
          </a:p>
        </p:txBody>
      </p:sp>
      <p:sp>
        <p:nvSpPr>
          <p:cNvPr id="5" name="Rectangle 4"/>
          <p:cNvSpPr/>
          <p:nvPr/>
        </p:nvSpPr>
        <p:spPr>
          <a:xfrm>
            <a:off x="1261534" y="148301"/>
            <a:ext cx="7882466" cy="369332"/>
          </a:xfrm>
          <a:prstGeom prst="rect">
            <a:avLst/>
          </a:prstGeom>
        </p:spPr>
        <p:txBody>
          <a:bodyPr wrap="square">
            <a:spAutoFit/>
          </a:bodyPr>
          <a:lstStyle/>
          <a:p>
            <a:r>
              <a:rPr lang="en-US" altLang="zh-CN" dirty="0" smtClean="0"/>
              <a:t>Unsupervised Cluster Analysis to 61 samples based on Genome-wide MHL </a:t>
            </a:r>
            <a:endParaRPr lang="en-US" dirty="0"/>
          </a:p>
        </p:txBody>
      </p:sp>
      <p:sp>
        <p:nvSpPr>
          <p:cNvPr id="8" name="Rectangle 7"/>
          <p:cNvSpPr/>
          <p:nvPr/>
        </p:nvSpPr>
        <p:spPr>
          <a:xfrm>
            <a:off x="7002780" y="3962400"/>
            <a:ext cx="708660" cy="1889760"/>
          </a:xfrm>
          <a:prstGeom prst="rect">
            <a:avLst/>
          </a:prstGeom>
          <a:solidFill>
            <a:schemeClr val="accent1">
              <a:alpha val="1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5265420" y="3962400"/>
            <a:ext cx="601980" cy="1889760"/>
          </a:xfrm>
          <a:prstGeom prst="rect">
            <a:avLst/>
          </a:prstGeom>
          <a:solidFill>
            <a:schemeClr val="accent1">
              <a:alpha val="1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Down Arrow 10"/>
          <p:cNvSpPr/>
          <p:nvPr/>
        </p:nvSpPr>
        <p:spPr>
          <a:xfrm rot="10800000">
            <a:off x="4962089" y="5447781"/>
            <a:ext cx="373380" cy="144780"/>
          </a:xfrm>
          <a:prstGeom prst="downArrow">
            <a:avLst/>
          </a:prstGeom>
          <a:solidFill>
            <a:schemeClr val="accent4">
              <a:lumMod val="60000"/>
              <a:lumOff val="4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Down Arrow 11"/>
          <p:cNvSpPr/>
          <p:nvPr/>
        </p:nvSpPr>
        <p:spPr>
          <a:xfrm rot="10800000">
            <a:off x="4324350" y="5524501"/>
            <a:ext cx="373380" cy="144780"/>
          </a:xfrm>
          <a:prstGeom prst="downArrow">
            <a:avLst/>
          </a:prstGeom>
          <a:solidFill>
            <a:schemeClr val="accent4">
              <a:lumMod val="60000"/>
              <a:lumOff val="4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Down Arrow 12"/>
          <p:cNvSpPr/>
          <p:nvPr/>
        </p:nvSpPr>
        <p:spPr>
          <a:xfrm rot="10800000">
            <a:off x="4682490" y="5739240"/>
            <a:ext cx="373380" cy="144780"/>
          </a:xfrm>
          <a:prstGeom prst="downArrow">
            <a:avLst/>
          </a:prstGeom>
          <a:solidFill>
            <a:schemeClr val="accent4">
              <a:lumMod val="60000"/>
              <a:lumOff val="4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Down Arrow 13"/>
          <p:cNvSpPr/>
          <p:nvPr/>
        </p:nvSpPr>
        <p:spPr>
          <a:xfrm rot="10800000">
            <a:off x="3051810" y="5743050"/>
            <a:ext cx="373380" cy="144780"/>
          </a:xfrm>
          <a:prstGeom prst="downArrow">
            <a:avLst/>
          </a:prstGeom>
          <a:solidFill>
            <a:schemeClr val="accent4">
              <a:lumMod val="60000"/>
              <a:lumOff val="4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5"/>
          <p:cNvCxnSpPr/>
          <p:nvPr/>
        </p:nvCxnSpPr>
        <p:spPr>
          <a:xfrm>
            <a:off x="2552699" y="5804010"/>
            <a:ext cx="304801" cy="7620"/>
          </a:xfrm>
          <a:prstGeom prst="line">
            <a:avLst/>
          </a:prstGeom>
          <a:ln w="571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3425190" y="5446395"/>
            <a:ext cx="156210" cy="5715"/>
          </a:xfrm>
          <a:prstGeom prst="line">
            <a:avLst/>
          </a:prstGeom>
          <a:ln w="57150">
            <a:solidFill>
              <a:srgbClr val="7030A0"/>
            </a:solidFill>
          </a:ln>
        </p:spPr>
        <p:style>
          <a:lnRef idx="1">
            <a:schemeClr val="accent1"/>
          </a:lnRef>
          <a:fillRef idx="0">
            <a:schemeClr val="accent1"/>
          </a:fillRef>
          <a:effectRef idx="0">
            <a:schemeClr val="accent1"/>
          </a:effectRef>
          <a:fontRef idx="minor">
            <a:schemeClr val="tx1"/>
          </a:fontRef>
        </p:style>
      </p:cxnSp>
      <p:sp>
        <p:nvSpPr>
          <p:cNvPr id="23" name="Down Arrow 22"/>
          <p:cNvSpPr/>
          <p:nvPr/>
        </p:nvSpPr>
        <p:spPr>
          <a:xfrm rot="10800000">
            <a:off x="6058552" y="5804010"/>
            <a:ext cx="753075" cy="139590"/>
          </a:xfrm>
          <a:prstGeom prst="downArrow">
            <a:avLst/>
          </a:prstGeom>
          <a:solidFill>
            <a:schemeClr val="accent4">
              <a:lumMod val="60000"/>
              <a:lumOff val="4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5867400" y="644130"/>
            <a:ext cx="2423612" cy="1200329"/>
          </a:xfrm>
          <a:prstGeom prst="rect">
            <a:avLst/>
          </a:prstGeom>
        </p:spPr>
        <p:txBody>
          <a:bodyPr wrap="none">
            <a:spAutoFit/>
          </a:bodyPr>
          <a:lstStyle/>
          <a:p>
            <a:pPr algn="ctr"/>
            <a:r>
              <a:rPr lang="en-US" dirty="0" smtClean="0"/>
              <a:t>Raw MHL</a:t>
            </a:r>
          </a:p>
          <a:p>
            <a:pPr algn="ctr"/>
            <a:r>
              <a:rPr lang="en-US" dirty="0" smtClean="0"/>
              <a:t>Imputation</a:t>
            </a:r>
          </a:p>
          <a:p>
            <a:pPr algn="ctr"/>
            <a:r>
              <a:rPr lang="en-US" dirty="0" smtClean="0"/>
              <a:t>Quantile normalization</a:t>
            </a:r>
          </a:p>
          <a:p>
            <a:pPr algn="ctr"/>
            <a:r>
              <a:rPr lang="en-US" dirty="0" smtClean="0"/>
              <a:t>Batch effect adjustment</a:t>
            </a:r>
            <a:endParaRPr lang="en-US" dirty="0"/>
          </a:p>
        </p:txBody>
      </p:sp>
      <p:sp>
        <p:nvSpPr>
          <p:cNvPr id="25" name="Down Arrow 24"/>
          <p:cNvSpPr/>
          <p:nvPr/>
        </p:nvSpPr>
        <p:spPr>
          <a:xfrm>
            <a:off x="6723539" y="1934085"/>
            <a:ext cx="861060" cy="10708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5774264" y="2576857"/>
            <a:ext cx="3036152" cy="369332"/>
          </a:xfrm>
          <a:prstGeom prst="rect">
            <a:avLst/>
          </a:prstGeom>
        </p:spPr>
        <p:txBody>
          <a:bodyPr wrap="none">
            <a:spAutoFit/>
          </a:bodyPr>
          <a:lstStyle/>
          <a:p>
            <a:r>
              <a:rPr lang="en-US" altLang="zh-CN" dirty="0"/>
              <a:t>Unsupervised Cluster Analysis </a:t>
            </a:r>
            <a:endParaRPr lang="en-US" dirty="0"/>
          </a:p>
        </p:txBody>
      </p:sp>
      <p:sp>
        <p:nvSpPr>
          <p:cNvPr id="28" name="Down Arrow 27"/>
          <p:cNvSpPr/>
          <p:nvPr/>
        </p:nvSpPr>
        <p:spPr>
          <a:xfrm>
            <a:off x="6771866" y="2495734"/>
            <a:ext cx="861060" cy="10708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p:cNvSpPr txBox="1"/>
          <p:nvPr/>
        </p:nvSpPr>
        <p:spPr>
          <a:xfrm>
            <a:off x="2966296" y="6352530"/>
            <a:ext cx="6177704" cy="369332"/>
          </a:xfrm>
          <a:prstGeom prst="rect">
            <a:avLst/>
          </a:prstGeom>
          <a:noFill/>
        </p:spPr>
        <p:txBody>
          <a:bodyPr wrap="square" rtlCol="0">
            <a:spAutoFit/>
          </a:bodyPr>
          <a:lstStyle/>
          <a:p>
            <a:r>
              <a:rPr lang="en-US" dirty="0" smtClean="0"/>
              <a:t>Maybe caused by demographic characteristics of the sample</a:t>
            </a:r>
            <a:endParaRPr lang="en-US" dirty="0"/>
          </a:p>
        </p:txBody>
      </p:sp>
    </p:spTree>
    <p:extLst>
      <p:ext uri="{BB962C8B-B14F-4D97-AF65-F5344CB8AC3E}">
        <p14:creationId xmlns:p14="http://schemas.microsoft.com/office/powerpoint/2010/main" val="35583507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9796" y="1138268"/>
            <a:ext cx="7052271" cy="5482666"/>
          </a:xfrm>
          <a:prstGeom prst="rect">
            <a:avLst/>
          </a:prstGeom>
        </p:spPr>
      </p:pic>
      <p:sp>
        <p:nvSpPr>
          <p:cNvPr id="3" name="Rectangle 2"/>
          <p:cNvSpPr/>
          <p:nvPr/>
        </p:nvSpPr>
        <p:spPr>
          <a:xfrm>
            <a:off x="1041401" y="334567"/>
            <a:ext cx="7882466" cy="369332"/>
          </a:xfrm>
          <a:prstGeom prst="rect">
            <a:avLst/>
          </a:prstGeom>
        </p:spPr>
        <p:txBody>
          <a:bodyPr wrap="square">
            <a:spAutoFit/>
          </a:bodyPr>
          <a:lstStyle/>
          <a:p>
            <a:r>
              <a:rPr lang="en-US" altLang="zh-CN" dirty="0" smtClean="0"/>
              <a:t>Unsupervised Cluster Analysis to 61 samples based on Genome-wide MHL value </a:t>
            </a:r>
            <a:endParaRPr lang="en-US" dirty="0"/>
          </a:p>
        </p:txBody>
      </p:sp>
      <p:sp>
        <p:nvSpPr>
          <p:cNvPr id="4" name="TextBox 3"/>
          <p:cNvSpPr txBox="1"/>
          <p:nvPr/>
        </p:nvSpPr>
        <p:spPr>
          <a:xfrm>
            <a:off x="3970866" y="1921934"/>
            <a:ext cx="4790799" cy="307777"/>
          </a:xfrm>
          <a:prstGeom prst="rect">
            <a:avLst/>
          </a:prstGeom>
          <a:noFill/>
        </p:spPr>
        <p:txBody>
          <a:bodyPr wrap="none" rtlCol="0">
            <a:spAutoFit/>
          </a:bodyPr>
          <a:lstStyle/>
          <a:p>
            <a:r>
              <a:rPr lang="en-US" sz="1400" dirty="0" smtClean="0"/>
              <a:t>Aggregation of the samples from same study were disappeared</a:t>
            </a:r>
            <a:endParaRPr lang="en-US" sz="1400" dirty="0"/>
          </a:p>
        </p:txBody>
      </p:sp>
      <p:sp>
        <p:nvSpPr>
          <p:cNvPr id="5" name="Down Arrow 4"/>
          <p:cNvSpPr/>
          <p:nvPr/>
        </p:nvSpPr>
        <p:spPr>
          <a:xfrm>
            <a:off x="5782734" y="2316946"/>
            <a:ext cx="1439333" cy="2794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4982634" y="2795666"/>
            <a:ext cx="2871235" cy="307777"/>
          </a:xfrm>
          <a:prstGeom prst="rect">
            <a:avLst/>
          </a:prstGeom>
          <a:noFill/>
        </p:spPr>
        <p:txBody>
          <a:bodyPr wrap="none" rtlCol="0">
            <a:spAutoFit/>
          </a:bodyPr>
          <a:lstStyle/>
          <a:p>
            <a:r>
              <a:rPr lang="en-US" sz="1400" dirty="0" smtClean="0"/>
              <a:t>Same kinds of tissue cluster together</a:t>
            </a:r>
            <a:endParaRPr lang="en-US" sz="1400" dirty="0"/>
          </a:p>
        </p:txBody>
      </p:sp>
      <p:sp>
        <p:nvSpPr>
          <p:cNvPr id="7" name="Rectangle 6"/>
          <p:cNvSpPr/>
          <p:nvPr/>
        </p:nvSpPr>
        <p:spPr>
          <a:xfrm>
            <a:off x="5491446" y="1268276"/>
            <a:ext cx="2046522" cy="369332"/>
          </a:xfrm>
          <a:prstGeom prst="rect">
            <a:avLst/>
          </a:prstGeom>
        </p:spPr>
        <p:txBody>
          <a:bodyPr wrap="none">
            <a:spAutoFit/>
          </a:bodyPr>
          <a:lstStyle/>
          <a:p>
            <a:r>
              <a:rPr lang="en-US" dirty="0" smtClean="0"/>
              <a:t>54209 </a:t>
            </a:r>
            <a:r>
              <a:rPr lang="en-US" altLang="zh-CN" dirty="0" smtClean="0"/>
              <a:t>MHL Regions</a:t>
            </a:r>
            <a:endParaRPr lang="en-US" dirty="0"/>
          </a:p>
        </p:txBody>
      </p:sp>
    </p:spTree>
    <p:extLst>
      <p:ext uri="{BB962C8B-B14F-4D97-AF65-F5344CB8AC3E}">
        <p14:creationId xmlns:p14="http://schemas.microsoft.com/office/powerpoint/2010/main" val="7165300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121" y="877396"/>
            <a:ext cx="6910524" cy="5393268"/>
          </a:xfrm>
          <a:prstGeom prst="rect">
            <a:avLst/>
          </a:prstGeom>
        </p:spPr>
      </p:pic>
      <p:sp>
        <p:nvSpPr>
          <p:cNvPr id="3" name="Rectangle 2"/>
          <p:cNvSpPr/>
          <p:nvPr/>
        </p:nvSpPr>
        <p:spPr>
          <a:xfrm>
            <a:off x="118533" y="175014"/>
            <a:ext cx="9203267" cy="369332"/>
          </a:xfrm>
          <a:prstGeom prst="rect">
            <a:avLst/>
          </a:prstGeom>
        </p:spPr>
        <p:txBody>
          <a:bodyPr wrap="square">
            <a:spAutoFit/>
          </a:bodyPr>
          <a:lstStyle/>
          <a:p>
            <a:r>
              <a:rPr lang="en-US" altLang="zh-CN" dirty="0" smtClean="0"/>
              <a:t>Unsupervised Cluster Analysis to 61 samples based on average methylation level of MHL regions </a:t>
            </a:r>
            <a:endParaRPr lang="en-US" dirty="0"/>
          </a:p>
        </p:txBody>
      </p:sp>
      <p:sp>
        <p:nvSpPr>
          <p:cNvPr id="4" name="Rectangle 3"/>
          <p:cNvSpPr/>
          <p:nvPr/>
        </p:nvSpPr>
        <p:spPr>
          <a:xfrm>
            <a:off x="6825074" y="877396"/>
            <a:ext cx="2046522" cy="369332"/>
          </a:xfrm>
          <a:prstGeom prst="rect">
            <a:avLst/>
          </a:prstGeom>
        </p:spPr>
        <p:txBody>
          <a:bodyPr wrap="none">
            <a:spAutoFit/>
          </a:bodyPr>
          <a:lstStyle/>
          <a:p>
            <a:r>
              <a:rPr lang="en-US" dirty="0" smtClean="0"/>
              <a:t>54209 </a:t>
            </a:r>
            <a:r>
              <a:rPr lang="en-US" altLang="zh-CN" dirty="0" smtClean="0"/>
              <a:t>MHL Regions</a:t>
            </a:r>
            <a:endParaRPr lang="en-US" dirty="0"/>
          </a:p>
        </p:txBody>
      </p:sp>
      <p:sp>
        <p:nvSpPr>
          <p:cNvPr id="5" name="Rectangle 4"/>
          <p:cNvSpPr/>
          <p:nvPr/>
        </p:nvSpPr>
        <p:spPr>
          <a:xfrm>
            <a:off x="6536212" y="1543496"/>
            <a:ext cx="2624245" cy="369332"/>
          </a:xfrm>
          <a:prstGeom prst="rect">
            <a:avLst/>
          </a:prstGeom>
        </p:spPr>
        <p:txBody>
          <a:bodyPr wrap="none">
            <a:spAutoFit/>
          </a:bodyPr>
          <a:lstStyle/>
          <a:p>
            <a:r>
              <a:rPr lang="en-US" dirty="0" smtClean="0"/>
              <a:t>Average methylation level</a:t>
            </a:r>
            <a:endParaRPr lang="en-US" dirty="0"/>
          </a:p>
        </p:txBody>
      </p:sp>
      <p:sp>
        <p:nvSpPr>
          <p:cNvPr id="6" name="Down Arrow 5"/>
          <p:cNvSpPr/>
          <p:nvPr/>
        </p:nvSpPr>
        <p:spPr>
          <a:xfrm>
            <a:off x="7497361" y="1335845"/>
            <a:ext cx="829733" cy="11853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423238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139614" y="287154"/>
            <a:ext cx="7882466" cy="369332"/>
          </a:xfrm>
          <a:prstGeom prst="rect">
            <a:avLst/>
          </a:prstGeom>
        </p:spPr>
        <p:txBody>
          <a:bodyPr wrap="square">
            <a:spAutoFit/>
          </a:bodyPr>
          <a:lstStyle/>
          <a:p>
            <a:r>
              <a:rPr lang="en-US" altLang="zh-CN" dirty="0" smtClean="0"/>
              <a:t>Unsupervised Cluster Analysis to 61 samples based on Genome-wide MHL </a:t>
            </a: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812" y="1231053"/>
            <a:ext cx="4423549" cy="473473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48294" y="1231053"/>
            <a:ext cx="4350573" cy="4734730"/>
          </a:xfrm>
          <a:prstGeom prst="rect">
            <a:avLst/>
          </a:prstGeom>
        </p:spPr>
      </p:pic>
      <p:sp>
        <p:nvSpPr>
          <p:cNvPr id="7" name="TextBox 6"/>
          <p:cNvSpPr txBox="1"/>
          <p:nvPr/>
        </p:nvSpPr>
        <p:spPr>
          <a:xfrm>
            <a:off x="1569720" y="6171018"/>
            <a:ext cx="1501886" cy="369332"/>
          </a:xfrm>
          <a:prstGeom prst="rect">
            <a:avLst/>
          </a:prstGeom>
          <a:noFill/>
        </p:spPr>
        <p:txBody>
          <a:bodyPr wrap="none" rtlCol="0">
            <a:spAutoFit/>
          </a:bodyPr>
          <a:lstStyle/>
          <a:p>
            <a:r>
              <a:rPr lang="en-US" dirty="0" smtClean="0"/>
              <a:t>Yellow to blue</a:t>
            </a:r>
            <a:endParaRPr lang="en-US" dirty="0"/>
          </a:p>
        </p:txBody>
      </p:sp>
      <p:sp>
        <p:nvSpPr>
          <p:cNvPr id="8" name="TextBox 7"/>
          <p:cNvSpPr txBox="1"/>
          <p:nvPr/>
        </p:nvSpPr>
        <p:spPr>
          <a:xfrm>
            <a:off x="6469380" y="6171018"/>
            <a:ext cx="1505092" cy="369332"/>
          </a:xfrm>
          <a:prstGeom prst="rect">
            <a:avLst/>
          </a:prstGeom>
          <a:noFill/>
        </p:spPr>
        <p:txBody>
          <a:bodyPr wrap="none" rtlCol="0">
            <a:spAutoFit/>
          </a:bodyPr>
          <a:lstStyle/>
          <a:p>
            <a:r>
              <a:rPr lang="en-US" dirty="0" smtClean="0"/>
              <a:t>Blue to Yellow</a:t>
            </a:r>
            <a:endParaRPr lang="en-US" dirty="0"/>
          </a:p>
        </p:txBody>
      </p:sp>
    </p:spTree>
    <p:extLst>
      <p:ext uri="{BB962C8B-B14F-4D97-AF65-F5344CB8AC3E}">
        <p14:creationId xmlns:p14="http://schemas.microsoft.com/office/powerpoint/2010/main" val="279235177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499" y="771633"/>
            <a:ext cx="4466393" cy="5307433"/>
          </a:xfrm>
          <a:prstGeom prst="rect">
            <a:avLst/>
          </a:prstGeom>
        </p:spPr>
      </p:pic>
      <p:sp>
        <p:nvSpPr>
          <p:cNvPr id="7" name="TextBox 6"/>
          <p:cNvSpPr txBox="1"/>
          <p:nvPr/>
        </p:nvSpPr>
        <p:spPr>
          <a:xfrm>
            <a:off x="1775460" y="6231715"/>
            <a:ext cx="1501886" cy="369332"/>
          </a:xfrm>
          <a:prstGeom prst="rect">
            <a:avLst/>
          </a:prstGeom>
          <a:noFill/>
        </p:spPr>
        <p:txBody>
          <a:bodyPr wrap="none" rtlCol="0">
            <a:spAutoFit/>
          </a:bodyPr>
          <a:lstStyle/>
          <a:p>
            <a:r>
              <a:rPr lang="en-US" dirty="0" smtClean="0"/>
              <a:t>Yellow to blue</a:t>
            </a:r>
            <a:endParaRPr lang="en-US" dirty="0"/>
          </a:p>
        </p:txBody>
      </p:sp>
      <p:sp>
        <p:nvSpPr>
          <p:cNvPr id="8" name="Rectangle 7"/>
          <p:cNvSpPr/>
          <p:nvPr/>
        </p:nvSpPr>
        <p:spPr>
          <a:xfrm>
            <a:off x="885613" y="1076559"/>
            <a:ext cx="4572000" cy="646331"/>
          </a:xfrm>
          <a:prstGeom prst="rect">
            <a:avLst/>
          </a:prstGeom>
        </p:spPr>
        <p:txBody>
          <a:bodyPr>
            <a:spAutoFit/>
          </a:bodyPr>
          <a:lstStyle/>
          <a:p>
            <a:pPr algn="ctr"/>
            <a:r>
              <a:rPr lang="en-US" sz="1200" b="1" i="1" dirty="0" smtClean="0">
                <a:solidFill>
                  <a:srgbClr val="000000"/>
                </a:solidFill>
                <a:latin typeface="Arial" panose="020B0604020202020204" pitchFamily="34" charset="0"/>
                <a:ea typeface="宋体" panose="02010600030101010101" pitchFamily="2" charset="-122"/>
                <a:cs typeface="Times New Roman" panose="02020603050405020304" pitchFamily="18" charset="0"/>
              </a:rPr>
              <a:t>1360 Tissue </a:t>
            </a:r>
            <a:r>
              <a:rPr lang="en-US" sz="1200" b="1" i="1" dirty="0">
                <a:solidFill>
                  <a:srgbClr val="000000"/>
                </a:solidFill>
                <a:latin typeface="Arial" panose="020B0604020202020204" pitchFamily="34" charset="0"/>
                <a:ea typeface="宋体" panose="02010600030101010101" pitchFamily="2" charset="-122"/>
                <a:cs typeface="Times New Roman" panose="02020603050405020304" pitchFamily="18" charset="0"/>
              </a:rPr>
              <a:t>specific hyper-methylation haplotype </a:t>
            </a:r>
            <a:r>
              <a:rPr lang="en-US" sz="1200" b="1" i="1" dirty="0" smtClean="0">
                <a:solidFill>
                  <a:srgbClr val="000000"/>
                </a:solidFill>
                <a:latin typeface="Arial" panose="020B0604020202020204" pitchFamily="34" charset="0"/>
                <a:ea typeface="宋体" panose="02010600030101010101" pitchFamily="2" charset="-122"/>
                <a:cs typeface="Times New Roman" panose="02020603050405020304" pitchFamily="18" charset="0"/>
              </a:rPr>
              <a:t>regions</a:t>
            </a:r>
          </a:p>
          <a:p>
            <a:pPr algn="ctr"/>
            <a:endParaRPr lang="en-US" sz="1200" b="1" i="1" dirty="0" smtClean="0">
              <a:solidFill>
                <a:srgbClr val="000000"/>
              </a:solidFill>
              <a:latin typeface="Arial" panose="020B0604020202020204" pitchFamily="34" charset="0"/>
              <a:ea typeface="宋体" panose="02010600030101010101" pitchFamily="2" charset="-122"/>
              <a:cs typeface="Times New Roman" panose="02020603050405020304" pitchFamily="18" charset="0"/>
            </a:endParaRPr>
          </a:p>
          <a:p>
            <a:pPr algn="ctr"/>
            <a:r>
              <a:rPr lang="en-US" sz="1200" b="1" i="1" dirty="0" smtClean="0">
                <a:solidFill>
                  <a:srgbClr val="000000"/>
                </a:solidFill>
                <a:latin typeface="Arial" panose="020B0604020202020204" pitchFamily="34" charset="0"/>
                <a:ea typeface="宋体" panose="02010600030101010101" pitchFamily="2" charset="-122"/>
                <a:cs typeface="Times New Roman" panose="02020603050405020304" pitchFamily="18" charset="0"/>
              </a:rPr>
              <a:t>17 solid tissues</a:t>
            </a:r>
            <a:endParaRPr lang="en-US" sz="1200" dirty="0"/>
          </a:p>
        </p:txBody>
      </p:sp>
      <p:sp>
        <p:nvSpPr>
          <p:cNvPr id="9" name="Rectangle 8"/>
          <p:cNvSpPr/>
          <p:nvPr/>
        </p:nvSpPr>
        <p:spPr>
          <a:xfrm>
            <a:off x="593658" y="0"/>
            <a:ext cx="8126467" cy="560410"/>
          </a:xfrm>
          <a:prstGeom prst="rect">
            <a:avLst/>
          </a:prstGeom>
        </p:spPr>
        <p:txBody>
          <a:bodyPr wrap="square">
            <a:spAutoFit/>
          </a:bodyPr>
          <a:lstStyle/>
          <a:p>
            <a:pPr>
              <a:lnSpc>
                <a:spcPct val="200000"/>
              </a:lnSpc>
              <a:spcBef>
                <a:spcPts val="150"/>
              </a:spcBef>
            </a:pPr>
            <a:r>
              <a:rPr lang="en-US" b="1" i="1" dirty="0" smtClean="0">
                <a:solidFill>
                  <a:srgbClr val="000000"/>
                </a:solidFill>
                <a:latin typeface="Arial" panose="020B0604020202020204" pitchFamily="34" charset="0"/>
                <a:ea typeface="宋体" panose="02010600030101010101" pitchFamily="2" charset="-122"/>
                <a:cs typeface="Times New Roman" panose="02020603050405020304" pitchFamily="18" charset="0"/>
              </a:rPr>
              <a:t>Identification of Tissue </a:t>
            </a:r>
            <a:r>
              <a:rPr lang="en-US" b="1" i="1" dirty="0">
                <a:solidFill>
                  <a:srgbClr val="000000"/>
                </a:solidFill>
                <a:latin typeface="Arial" panose="020B0604020202020204" pitchFamily="34" charset="0"/>
                <a:ea typeface="宋体" panose="02010600030101010101" pitchFamily="2" charset="-122"/>
                <a:cs typeface="Times New Roman" panose="02020603050405020304" pitchFamily="18" charset="0"/>
              </a:rPr>
              <a:t>specific hyper-methylation haplotype </a:t>
            </a:r>
            <a:r>
              <a:rPr lang="en-US" b="1" i="1" dirty="0" smtClean="0">
                <a:solidFill>
                  <a:srgbClr val="000000"/>
                </a:solidFill>
                <a:latin typeface="Arial" panose="020B0604020202020204" pitchFamily="34" charset="0"/>
                <a:ea typeface="宋体" panose="02010600030101010101" pitchFamily="2" charset="-122"/>
                <a:cs typeface="Times New Roman" panose="02020603050405020304" pitchFamily="18" charset="0"/>
              </a:rPr>
              <a:t>regions</a:t>
            </a:r>
            <a:endParaRPr lang="en-US" b="1" i="1" dirty="0">
              <a:solidFill>
                <a:srgbClr val="365F91"/>
              </a:solidFill>
              <a:latin typeface="Cambria" panose="020405030504060302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4912535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 cstate="print">
            <a:extLst>
              <a:ext uri="{28A0092B-C50C-407E-A947-70E740481C1C}">
                <a14:useLocalDpi xmlns:a14="http://schemas.microsoft.com/office/drawing/2010/main" val="0"/>
              </a:ext>
            </a:extLst>
          </a:blip>
          <a:srcRect l="23021" t="482" r="15104" b="11662"/>
          <a:stretch/>
        </p:blipFill>
        <p:spPr>
          <a:xfrm>
            <a:off x="5017529" y="1598940"/>
            <a:ext cx="3397142" cy="2830952"/>
          </a:xfrm>
          <a:prstGeom prst="rect">
            <a:avLst/>
          </a:prstGeom>
        </p:spPr>
      </p:pic>
      <p:pic>
        <p:nvPicPr>
          <p:cNvPr id="4" name="Picture 3"/>
          <p:cNvPicPr>
            <a:picLocks noChangeAspect="1"/>
          </p:cNvPicPr>
          <p:nvPr/>
        </p:nvPicPr>
        <p:blipFill rotWithShape="1">
          <a:blip r:embed="rId3"/>
          <a:srcRect l="26760" t="14798" r="15910" b="22002"/>
          <a:stretch/>
        </p:blipFill>
        <p:spPr>
          <a:xfrm>
            <a:off x="1206500" y="1598940"/>
            <a:ext cx="3432545" cy="3027194"/>
          </a:xfrm>
          <a:prstGeom prst="rect">
            <a:avLst/>
          </a:prstGeom>
        </p:spPr>
      </p:pic>
      <p:sp>
        <p:nvSpPr>
          <p:cNvPr id="11" name="TextBox 10"/>
          <p:cNvSpPr txBox="1"/>
          <p:nvPr/>
        </p:nvSpPr>
        <p:spPr>
          <a:xfrm>
            <a:off x="1042422" y="576422"/>
            <a:ext cx="6983258" cy="461665"/>
          </a:xfrm>
          <a:prstGeom prst="rect">
            <a:avLst/>
          </a:prstGeom>
          <a:noFill/>
        </p:spPr>
        <p:txBody>
          <a:bodyPr wrap="none" rtlCol="0">
            <a:spAutoFit/>
          </a:bodyPr>
          <a:lstStyle/>
          <a:p>
            <a:r>
              <a:rPr lang="en-US" altLang="zh-CN" sz="2400" b="1" dirty="0"/>
              <a:t>Distribution of Methylation block in human genomics</a:t>
            </a:r>
            <a:endParaRPr lang="en-US" sz="2400" b="1" dirty="0"/>
          </a:p>
        </p:txBody>
      </p:sp>
      <p:sp>
        <p:nvSpPr>
          <p:cNvPr id="6" name="TextBox 5"/>
          <p:cNvSpPr txBox="1"/>
          <p:nvPr/>
        </p:nvSpPr>
        <p:spPr>
          <a:xfrm>
            <a:off x="895060" y="5640466"/>
            <a:ext cx="7921279" cy="954107"/>
          </a:xfrm>
          <a:prstGeom prst="rect">
            <a:avLst/>
          </a:prstGeom>
          <a:noFill/>
        </p:spPr>
        <p:txBody>
          <a:bodyPr wrap="square" rtlCol="0">
            <a:spAutoFit/>
          </a:bodyPr>
          <a:lstStyle/>
          <a:p>
            <a:pPr marL="257175" indent="-257175">
              <a:buFont typeface="Wingdings" panose="05000000000000000000" pitchFamily="2" charset="2"/>
              <a:buChar char="Ø"/>
            </a:pPr>
            <a:r>
              <a:rPr lang="en-US" sz="1400" dirty="0"/>
              <a:t>Methylation blocks widely disperse in human genome, especially in gene regulation and body region.</a:t>
            </a:r>
          </a:p>
          <a:p>
            <a:pPr marL="257175" indent="-257175">
              <a:buFont typeface="Wingdings" panose="05000000000000000000" pitchFamily="2" charset="2"/>
              <a:buChar char="Ø"/>
            </a:pPr>
            <a:r>
              <a:rPr lang="en-US" sz="1400" dirty="0" smtClean="0"/>
              <a:t>Methylation blocks prefer non-repeat regions in human genome (mapping and functional reason)</a:t>
            </a:r>
          </a:p>
          <a:p>
            <a:pPr marL="257175" indent="-257175">
              <a:buFont typeface="Wingdings" panose="05000000000000000000" pitchFamily="2" charset="2"/>
              <a:buChar char="Ø"/>
            </a:pPr>
            <a:r>
              <a:rPr lang="en-US" sz="1400" dirty="0" smtClean="0"/>
              <a:t>Methylation </a:t>
            </a:r>
            <a:r>
              <a:rPr lang="en-US" sz="1400" dirty="0"/>
              <a:t>blocks cover 0.4% repeat regions while </a:t>
            </a:r>
            <a:r>
              <a:rPr lang="en-US" sz="1400" dirty="0" err="1"/>
              <a:t>RefGene</a:t>
            </a:r>
            <a:r>
              <a:rPr lang="en-US" sz="1400" dirty="0"/>
              <a:t> cover 7.0% repeat region. </a:t>
            </a:r>
          </a:p>
          <a:p>
            <a:pPr marL="257175" indent="-257175">
              <a:buFont typeface="Wingdings" panose="05000000000000000000" pitchFamily="2" charset="2"/>
              <a:buChar char="Ø"/>
            </a:pPr>
            <a:endParaRPr lang="en-US" sz="1400" dirty="0"/>
          </a:p>
        </p:txBody>
      </p:sp>
      <p:sp>
        <p:nvSpPr>
          <p:cNvPr id="3" name="Rectangle 2"/>
          <p:cNvSpPr/>
          <p:nvPr/>
        </p:nvSpPr>
        <p:spPr>
          <a:xfrm>
            <a:off x="1428461" y="4804013"/>
            <a:ext cx="3299301" cy="507831"/>
          </a:xfrm>
          <a:prstGeom prst="rect">
            <a:avLst/>
          </a:prstGeom>
        </p:spPr>
        <p:txBody>
          <a:bodyPr wrap="none">
            <a:spAutoFit/>
          </a:bodyPr>
          <a:lstStyle/>
          <a:p>
            <a:pPr algn="ctr"/>
            <a:r>
              <a:rPr lang="en-US" sz="1350" dirty="0"/>
              <a:t>49,542 methylation blocks </a:t>
            </a:r>
          </a:p>
          <a:p>
            <a:r>
              <a:rPr lang="en-US" sz="1350" dirty="0"/>
              <a:t>(inferred from WGBS data of normal tissues)</a:t>
            </a:r>
          </a:p>
        </p:txBody>
      </p:sp>
      <p:sp>
        <p:nvSpPr>
          <p:cNvPr id="12" name="TextBox 11"/>
          <p:cNvSpPr txBox="1"/>
          <p:nvPr/>
        </p:nvSpPr>
        <p:spPr>
          <a:xfrm>
            <a:off x="5757183" y="1788322"/>
            <a:ext cx="958917" cy="307777"/>
          </a:xfrm>
          <a:prstGeom prst="rect">
            <a:avLst/>
          </a:prstGeom>
          <a:noFill/>
        </p:spPr>
        <p:txBody>
          <a:bodyPr wrap="none" rtlCol="0">
            <a:spAutoFit/>
          </a:bodyPr>
          <a:lstStyle/>
          <a:p>
            <a:r>
              <a:rPr lang="en-US" sz="1400" dirty="0" err="1" smtClean="0"/>
              <a:t>CpG</a:t>
            </a:r>
            <a:r>
              <a:rPr lang="en-US" sz="1400" dirty="0" smtClean="0"/>
              <a:t> island</a:t>
            </a:r>
            <a:endParaRPr lang="en-US" sz="1400" dirty="0"/>
          </a:p>
        </p:txBody>
      </p:sp>
      <p:sp>
        <p:nvSpPr>
          <p:cNvPr id="13" name="TextBox 12"/>
          <p:cNvSpPr txBox="1"/>
          <p:nvPr/>
        </p:nvSpPr>
        <p:spPr>
          <a:xfrm>
            <a:off x="7075548" y="2613272"/>
            <a:ext cx="950132" cy="307777"/>
          </a:xfrm>
          <a:prstGeom prst="rect">
            <a:avLst/>
          </a:prstGeom>
          <a:noFill/>
        </p:spPr>
        <p:txBody>
          <a:bodyPr wrap="none" rtlCol="0">
            <a:spAutoFit/>
          </a:bodyPr>
          <a:lstStyle/>
          <a:p>
            <a:r>
              <a:rPr lang="en-US" sz="1400" dirty="0" err="1" smtClean="0">
                <a:solidFill>
                  <a:schemeClr val="accent4">
                    <a:lumMod val="60000"/>
                    <a:lumOff val="40000"/>
                  </a:schemeClr>
                </a:solidFill>
              </a:rPr>
              <a:t>CpG</a:t>
            </a:r>
            <a:r>
              <a:rPr lang="en-US" sz="1400" dirty="0" smtClean="0">
                <a:solidFill>
                  <a:schemeClr val="accent4">
                    <a:lumMod val="60000"/>
                    <a:lumOff val="40000"/>
                  </a:schemeClr>
                </a:solidFill>
              </a:rPr>
              <a:t> Shore</a:t>
            </a:r>
            <a:endParaRPr lang="en-US" sz="1400" dirty="0">
              <a:solidFill>
                <a:schemeClr val="accent4">
                  <a:lumMod val="60000"/>
                  <a:lumOff val="40000"/>
                </a:schemeClr>
              </a:solidFill>
            </a:endParaRPr>
          </a:p>
        </p:txBody>
      </p:sp>
      <p:sp>
        <p:nvSpPr>
          <p:cNvPr id="14" name="TextBox 13"/>
          <p:cNvSpPr txBox="1"/>
          <p:nvPr/>
        </p:nvSpPr>
        <p:spPr>
          <a:xfrm>
            <a:off x="5208508" y="3846510"/>
            <a:ext cx="1507592" cy="307777"/>
          </a:xfrm>
          <a:prstGeom prst="rect">
            <a:avLst/>
          </a:prstGeom>
          <a:noFill/>
        </p:spPr>
        <p:txBody>
          <a:bodyPr wrap="none" rtlCol="0">
            <a:spAutoFit/>
          </a:bodyPr>
          <a:lstStyle/>
          <a:p>
            <a:r>
              <a:rPr lang="en-US" sz="1400" dirty="0" smtClean="0">
                <a:solidFill>
                  <a:schemeClr val="accent4">
                    <a:lumMod val="20000"/>
                    <a:lumOff val="80000"/>
                  </a:schemeClr>
                </a:solidFill>
              </a:rPr>
              <a:t>Methylation block</a:t>
            </a:r>
            <a:endParaRPr lang="en-US" sz="1400" dirty="0">
              <a:solidFill>
                <a:schemeClr val="accent4">
                  <a:lumMod val="20000"/>
                  <a:lumOff val="80000"/>
                </a:schemeClr>
              </a:solidFill>
            </a:endParaRPr>
          </a:p>
        </p:txBody>
      </p:sp>
    </p:spTree>
    <p:extLst>
      <p:ext uri="{BB962C8B-B14F-4D97-AF65-F5344CB8AC3E}">
        <p14:creationId xmlns:p14="http://schemas.microsoft.com/office/powerpoint/2010/main" val="238292512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958699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3070" y="79828"/>
            <a:ext cx="2652145" cy="6858000"/>
          </a:xfrm>
          <a:prstGeom prst="rect">
            <a:avLst/>
          </a:prstGeom>
        </p:spPr>
      </p:pic>
    </p:spTree>
    <p:extLst>
      <p:ext uri="{BB962C8B-B14F-4D97-AF65-F5344CB8AC3E}">
        <p14:creationId xmlns:p14="http://schemas.microsoft.com/office/powerpoint/2010/main" val="359980206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76335" y="329783"/>
            <a:ext cx="6022995" cy="369332"/>
          </a:xfrm>
          <a:prstGeom prst="rect">
            <a:avLst/>
          </a:prstGeom>
          <a:noFill/>
        </p:spPr>
        <p:txBody>
          <a:bodyPr wrap="none" rtlCol="0">
            <a:spAutoFit/>
          </a:bodyPr>
          <a:lstStyle/>
          <a:p>
            <a:r>
              <a:rPr lang="en-US" altLang="zh-CN" dirty="0" smtClean="0"/>
              <a:t>Cluster analysis based on traditional average methylation level</a:t>
            </a:r>
            <a:endParaRPr lang="en-US" dirty="0"/>
          </a:p>
        </p:txBody>
      </p:sp>
    </p:spTree>
    <p:extLst>
      <p:ext uri="{BB962C8B-B14F-4D97-AF65-F5344CB8AC3E}">
        <p14:creationId xmlns:p14="http://schemas.microsoft.com/office/powerpoint/2010/main" val="299144464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47682" y="35511"/>
            <a:ext cx="8701315" cy="5909310"/>
          </a:xfrm>
          <a:prstGeom prst="rect">
            <a:avLst/>
          </a:prstGeom>
        </p:spPr>
        <p:txBody>
          <a:bodyPr wrap="square">
            <a:spAutoFit/>
          </a:bodyPr>
          <a:lstStyle/>
          <a:p>
            <a:r>
              <a:rPr lang="en-US" dirty="0">
                <a:solidFill>
                  <a:srgbClr val="FF0000"/>
                </a:solidFill>
              </a:rPr>
              <a:t>1, in the line 169 of /home/k4zhang/bin/mergedBam2hapInfo_WGBS_25Jun15.pl </a:t>
            </a:r>
          </a:p>
          <a:p>
            <a:endParaRPr lang="en-US" dirty="0"/>
          </a:p>
          <a:p>
            <a:r>
              <a:rPr lang="en-US" dirty="0" smtClean="0"/>
              <a:t>in </a:t>
            </a:r>
            <a:r>
              <a:rPr lang="en-US" dirty="0"/>
              <a:t>TSCC</a:t>
            </a:r>
          </a:p>
          <a:p>
            <a:r>
              <a:rPr lang="en-US" dirty="0"/>
              <a:t>the methylation haplotype were not output. therefore, even we remove the mentioned constraint, the methylation haplotype would be longer than 3</a:t>
            </a:r>
            <a:r>
              <a:rPr lang="en-US" dirty="0" smtClean="0"/>
              <a:t>.</a:t>
            </a:r>
          </a:p>
          <a:p>
            <a:endParaRPr lang="en-US" dirty="0"/>
          </a:p>
          <a:p>
            <a:endParaRPr lang="en-US" dirty="0" smtClean="0"/>
          </a:p>
          <a:p>
            <a:endParaRPr lang="en-US" dirty="0"/>
          </a:p>
          <a:p>
            <a:endParaRPr lang="en-US" dirty="0" smtClean="0"/>
          </a:p>
          <a:p>
            <a:endParaRPr lang="en-US" dirty="0"/>
          </a:p>
          <a:p>
            <a:endParaRPr lang="en-US" dirty="0" smtClean="0"/>
          </a:p>
          <a:p>
            <a:endParaRPr lang="en-US" dirty="0" smtClean="0"/>
          </a:p>
          <a:p>
            <a:r>
              <a:rPr lang="en-US" dirty="0" smtClean="0">
                <a:solidFill>
                  <a:srgbClr val="FF0000"/>
                </a:solidFill>
              </a:rPr>
              <a:t>2</a:t>
            </a:r>
            <a:r>
              <a:rPr lang="en-US" dirty="0">
                <a:solidFill>
                  <a:srgbClr val="FF0000"/>
                </a:solidFill>
              </a:rPr>
              <a:t>, In the line 26 and 27 of /home/k4zhang/bin/mergedBam2hapInfo_WGBS_25Jun15.pl</a:t>
            </a:r>
          </a:p>
          <a:p>
            <a:r>
              <a:rPr lang="en-US" dirty="0"/>
              <a:t>my @</a:t>
            </a:r>
            <a:r>
              <a:rPr lang="en-US" dirty="0" err="1"/>
              <a:t>unmethylated_haps</a:t>
            </a:r>
            <a:r>
              <a:rPr lang="en-US" dirty="0"/>
              <a:t>= ("T", "TT", "TTT", "TTTT", "TTTTT");</a:t>
            </a:r>
          </a:p>
          <a:p>
            <a:r>
              <a:rPr lang="en-US" dirty="0"/>
              <a:t>my @</a:t>
            </a:r>
            <a:r>
              <a:rPr lang="en-US" dirty="0" err="1"/>
              <a:t>methylated_haps</a:t>
            </a:r>
            <a:r>
              <a:rPr lang="en-US" dirty="0"/>
              <a:t>= ("C", "CC", "CCC", "CCCC", "CCCCC</a:t>
            </a:r>
            <a:r>
              <a:rPr lang="en-US" dirty="0" smtClean="0"/>
              <a:t>");</a:t>
            </a:r>
          </a:p>
          <a:p>
            <a:endParaRPr lang="en-US" dirty="0"/>
          </a:p>
          <a:p>
            <a:r>
              <a:rPr lang="en-US" dirty="0"/>
              <a:t>my @</a:t>
            </a:r>
            <a:r>
              <a:rPr lang="en-US" dirty="0" err="1"/>
              <a:t>unmethylated_haps</a:t>
            </a:r>
            <a:r>
              <a:rPr lang="en-US" dirty="0"/>
              <a:t>= ("T", "TT", "TTT", "TTTT", "TTTTT","TTTTTT","TTTTTTT");</a:t>
            </a:r>
          </a:p>
          <a:p>
            <a:r>
              <a:rPr lang="en-US" dirty="0"/>
              <a:t>my @</a:t>
            </a:r>
            <a:r>
              <a:rPr lang="en-US" dirty="0" err="1"/>
              <a:t>methylated_haps</a:t>
            </a:r>
            <a:r>
              <a:rPr lang="en-US" dirty="0"/>
              <a:t>= ("C", "CC", "CCC", "CCCC", "CCCCC","CCCCCC","CCCCCCC");</a:t>
            </a:r>
          </a:p>
          <a:p>
            <a:endParaRPr lang="en-US" dirty="0"/>
          </a:p>
          <a:p>
            <a:r>
              <a:rPr lang="en-US" dirty="0"/>
              <a:t>it means the haplotype whose length is longer than 5 would be ignore.</a:t>
            </a:r>
          </a:p>
          <a:p>
            <a:r>
              <a:rPr lang="en-US" dirty="0"/>
              <a:t>Therefore, actually, we only consider the haplotype whose length is 4 and 5.</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4469" y="1581765"/>
            <a:ext cx="8587740" cy="1732042"/>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4469" y="5889393"/>
            <a:ext cx="4548578" cy="968607"/>
          </a:xfrm>
          <a:prstGeom prst="rect">
            <a:avLst/>
          </a:prstGeom>
        </p:spPr>
      </p:pic>
      <p:sp>
        <p:nvSpPr>
          <p:cNvPr id="2" name="TextBox 1"/>
          <p:cNvSpPr txBox="1"/>
          <p:nvPr/>
        </p:nvSpPr>
        <p:spPr>
          <a:xfrm>
            <a:off x="3142343" y="2620834"/>
            <a:ext cx="301686" cy="369332"/>
          </a:xfrm>
          <a:prstGeom prst="rect">
            <a:avLst/>
          </a:prstGeom>
          <a:noFill/>
        </p:spPr>
        <p:txBody>
          <a:bodyPr wrap="none" rtlCol="0">
            <a:spAutoFit/>
          </a:bodyPr>
          <a:lstStyle/>
          <a:p>
            <a:r>
              <a:rPr lang="en-US" dirty="0" smtClean="0">
                <a:solidFill>
                  <a:schemeClr val="bg1"/>
                </a:solidFill>
              </a:rPr>
              <a:t>1</a:t>
            </a:r>
            <a:endParaRPr lang="en-US" dirty="0">
              <a:solidFill>
                <a:schemeClr val="bg1"/>
              </a:solidFill>
            </a:endParaRPr>
          </a:p>
        </p:txBody>
      </p:sp>
    </p:spTree>
    <p:extLst>
      <p:ext uri="{BB962C8B-B14F-4D97-AF65-F5344CB8AC3E}">
        <p14:creationId xmlns:p14="http://schemas.microsoft.com/office/powerpoint/2010/main" val="395335788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66057" y="819221"/>
            <a:ext cx="4572000" cy="1477328"/>
          </a:xfrm>
          <a:prstGeom prst="rect">
            <a:avLst/>
          </a:prstGeom>
        </p:spPr>
        <p:txBody>
          <a:bodyPr>
            <a:spAutoFit/>
          </a:bodyPr>
          <a:lstStyle/>
          <a:p>
            <a:r>
              <a:rPr lang="en-US" dirty="0" smtClean="0"/>
              <a:t>Haplotype length &gt;=1</a:t>
            </a:r>
          </a:p>
          <a:p>
            <a:r>
              <a:rPr lang="en-US" dirty="0"/>
              <a:t>Whole MB: </a:t>
            </a:r>
            <a:r>
              <a:rPr lang="en-US" dirty="0" smtClean="0"/>
              <a:t>43.65%</a:t>
            </a:r>
          </a:p>
          <a:p>
            <a:r>
              <a:rPr lang="en-US" dirty="0" smtClean="0"/>
              <a:t>54209 features:  miss value &lt; 2.7</a:t>
            </a:r>
            <a:r>
              <a:rPr lang="en-US" dirty="0"/>
              <a:t>%</a:t>
            </a:r>
          </a:p>
          <a:p>
            <a:endParaRPr lang="en-US" dirty="0" smtClean="0"/>
          </a:p>
          <a:p>
            <a:endParaRPr lang="en-US" dirty="0"/>
          </a:p>
        </p:txBody>
      </p:sp>
    </p:spTree>
    <p:extLst>
      <p:ext uri="{BB962C8B-B14F-4D97-AF65-F5344CB8AC3E}">
        <p14:creationId xmlns:p14="http://schemas.microsoft.com/office/powerpoint/2010/main" val="392229870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62000" y="1352550"/>
            <a:ext cx="6262740" cy="3970318"/>
          </a:xfrm>
          <a:prstGeom prst="rect">
            <a:avLst/>
          </a:prstGeom>
          <a:noFill/>
        </p:spPr>
        <p:txBody>
          <a:bodyPr wrap="none" rtlCol="0">
            <a:spAutoFit/>
          </a:bodyPr>
          <a:lstStyle/>
          <a:p>
            <a:r>
              <a:rPr lang="en-US" altLang="zh-CN" dirty="0" smtClean="0"/>
              <a:t>This week!</a:t>
            </a:r>
          </a:p>
          <a:p>
            <a:endParaRPr lang="en-US" altLang="zh-CN" dirty="0" smtClean="0"/>
          </a:p>
          <a:p>
            <a:r>
              <a:rPr lang="en-US" altLang="zh-CN" dirty="0" smtClean="0"/>
              <a:t>1, check the code from </a:t>
            </a:r>
            <a:r>
              <a:rPr lang="en-US" altLang="zh-CN" dirty="0" smtClean="0">
                <a:solidFill>
                  <a:srgbClr val="FF0000"/>
                </a:solidFill>
              </a:rPr>
              <a:t>bam2haplotype and haplot2hml</a:t>
            </a:r>
          </a:p>
          <a:p>
            <a:endParaRPr lang="en-US" altLang="zh-CN" dirty="0" smtClean="0">
              <a:solidFill>
                <a:srgbClr val="FF0000"/>
              </a:solidFill>
            </a:endParaRPr>
          </a:p>
          <a:p>
            <a:r>
              <a:rPr lang="en-US" altLang="zh-CN" dirty="0" smtClean="0"/>
              <a:t>1, GWBS (WB)  Vs RRBS tumor solid tissue</a:t>
            </a:r>
          </a:p>
          <a:p>
            <a:endParaRPr lang="en-US" dirty="0" smtClean="0"/>
          </a:p>
          <a:p>
            <a:r>
              <a:rPr lang="en-US" dirty="0" smtClean="0"/>
              <a:t>2, RRBS normal plasma vs RRBS cancer plasma</a:t>
            </a:r>
          </a:p>
          <a:p>
            <a:endParaRPr lang="en-US" dirty="0" smtClean="0"/>
          </a:p>
          <a:p>
            <a:r>
              <a:rPr lang="en-US" dirty="0" smtClean="0"/>
              <a:t>3, compared with PNAS dataset</a:t>
            </a:r>
          </a:p>
          <a:p>
            <a:endParaRPr lang="en-US" dirty="0" smtClean="0"/>
          </a:p>
          <a:p>
            <a:r>
              <a:rPr lang="en-US" dirty="0" smtClean="0"/>
              <a:t>4, thinking </a:t>
            </a:r>
            <a:r>
              <a:rPr lang="en-US" i="1" dirty="0" smtClean="0"/>
              <a:t>why </a:t>
            </a:r>
            <a:r>
              <a:rPr lang="en-US" i="1" dirty="0"/>
              <a:t>methylation block is important in human genome</a:t>
            </a:r>
          </a:p>
          <a:p>
            <a:r>
              <a:rPr lang="en-US" dirty="0"/>
              <a:t/>
            </a:r>
            <a:br>
              <a:rPr lang="en-US" dirty="0"/>
            </a:br>
            <a:endParaRPr lang="en-US" dirty="0" smtClean="0"/>
          </a:p>
          <a:p>
            <a:endParaRPr lang="en-US" dirty="0" smtClean="0"/>
          </a:p>
        </p:txBody>
      </p:sp>
    </p:spTree>
    <p:extLst>
      <p:ext uri="{BB962C8B-B14F-4D97-AF65-F5344CB8AC3E}">
        <p14:creationId xmlns:p14="http://schemas.microsoft.com/office/powerpoint/2010/main" val="355651430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33336" y="1074420"/>
            <a:ext cx="2070732" cy="2291325"/>
          </a:xfrm>
          <a:prstGeom prst="rect">
            <a:avLst/>
          </a:prstGeom>
        </p:spPr>
      </p:pic>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04706" y="1074420"/>
            <a:ext cx="2525594" cy="2260903"/>
          </a:xfrm>
          <a:prstGeom prst="rect">
            <a:avLst/>
          </a:prstGeom>
        </p:spPr>
      </p:pic>
      <p:sp>
        <p:nvSpPr>
          <p:cNvPr id="4" name="Rectangle 3"/>
          <p:cNvSpPr/>
          <p:nvPr/>
        </p:nvSpPr>
        <p:spPr>
          <a:xfrm>
            <a:off x="722311" y="378237"/>
            <a:ext cx="5665333" cy="461665"/>
          </a:xfrm>
          <a:prstGeom prst="rect">
            <a:avLst/>
          </a:prstGeom>
        </p:spPr>
        <p:txBody>
          <a:bodyPr wrap="none">
            <a:spAutoFit/>
          </a:bodyPr>
          <a:lstStyle/>
          <a:p>
            <a:r>
              <a:rPr lang="en-US" altLang="zh-CN" sz="2400" dirty="0" smtClean="0">
                <a:latin typeface="Calibri" panose="020F0502020204030204" pitchFamily="34" charset="0"/>
              </a:rPr>
              <a:t>Missing Value in GWBS(left) and RRBS(right)</a:t>
            </a:r>
            <a:endParaRPr lang="en-US" sz="2400" dirty="0"/>
          </a:p>
        </p:txBody>
      </p:sp>
      <p:sp>
        <p:nvSpPr>
          <p:cNvPr id="5" name="TextBox 4"/>
          <p:cNvSpPr txBox="1"/>
          <p:nvPr/>
        </p:nvSpPr>
        <p:spPr>
          <a:xfrm>
            <a:off x="1424940" y="3335323"/>
            <a:ext cx="1236236" cy="369332"/>
          </a:xfrm>
          <a:prstGeom prst="rect">
            <a:avLst/>
          </a:prstGeom>
          <a:noFill/>
        </p:spPr>
        <p:txBody>
          <a:bodyPr wrap="none" rtlCol="0">
            <a:spAutoFit/>
          </a:bodyPr>
          <a:lstStyle/>
          <a:p>
            <a:r>
              <a:rPr lang="en-US" altLang="zh-CN" dirty="0" smtClean="0"/>
              <a:t>38 samples</a:t>
            </a:r>
            <a:endParaRPr lang="en-US" dirty="0"/>
          </a:p>
        </p:txBody>
      </p:sp>
      <p:sp>
        <p:nvSpPr>
          <p:cNvPr id="6" name="TextBox 5"/>
          <p:cNvSpPr txBox="1"/>
          <p:nvPr/>
        </p:nvSpPr>
        <p:spPr>
          <a:xfrm>
            <a:off x="3970020" y="3365745"/>
            <a:ext cx="1236236" cy="369332"/>
          </a:xfrm>
          <a:prstGeom prst="rect">
            <a:avLst/>
          </a:prstGeom>
          <a:noFill/>
        </p:spPr>
        <p:txBody>
          <a:bodyPr wrap="none" rtlCol="0">
            <a:spAutoFit/>
          </a:bodyPr>
          <a:lstStyle/>
          <a:p>
            <a:r>
              <a:rPr lang="en-US" altLang="zh-CN" dirty="0" smtClean="0"/>
              <a:t>56 samples</a:t>
            </a:r>
            <a:endParaRPr lang="en-US" dirty="0"/>
          </a:p>
        </p:txBody>
      </p:sp>
      <p:sp>
        <p:nvSpPr>
          <p:cNvPr id="7" name="Down Arrow 6"/>
          <p:cNvSpPr/>
          <p:nvPr/>
        </p:nvSpPr>
        <p:spPr>
          <a:xfrm>
            <a:off x="1569720" y="2682240"/>
            <a:ext cx="243840" cy="9906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Down Arrow 7"/>
          <p:cNvSpPr/>
          <p:nvPr/>
        </p:nvSpPr>
        <p:spPr>
          <a:xfrm>
            <a:off x="4177943" y="2865120"/>
            <a:ext cx="243840" cy="9906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806822" y="4141257"/>
            <a:ext cx="2639249" cy="646331"/>
          </a:xfrm>
          <a:prstGeom prst="rect">
            <a:avLst/>
          </a:prstGeom>
          <a:noFill/>
        </p:spPr>
        <p:txBody>
          <a:bodyPr wrap="none" rtlCol="0">
            <a:spAutoFit/>
          </a:bodyPr>
          <a:lstStyle/>
          <a:p>
            <a:r>
              <a:rPr lang="en-US" altLang="zh-CN" dirty="0" smtClean="0">
                <a:solidFill>
                  <a:srgbClr val="FF0000"/>
                </a:solidFill>
              </a:rPr>
              <a:t>Methylation block: 49,542</a:t>
            </a:r>
          </a:p>
          <a:p>
            <a:pPr algn="r"/>
            <a:r>
              <a:rPr lang="en-US" dirty="0" smtClean="0">
                <a:solidFill>
                  <a:srgbClr val="FF0000"/>
                </a:solidFill>
              </a:rPr>
              <a:t>PNAS regions: 5,820</a:t>
            </a:r>
            <a:endParaRPr lang="en-US" dirty="0">
              <a:solidFill>
                <a:srgbClr val="FF0000"/>
              </a:solidFill>
            </a:endParaRPr>
          </a:p>
        </p:txBody>
      </p:sp>
      <p:sp>
        <p:nvSpPr>
          <p:cNvPr id="11" name="Isosceles Triangle 10"/>
          <p:cNvSpPr/>
          <p:nvPr/>
        </p:nvSpPr>
        <p:spPr>
          <a:xfrm rot="5400000">
            <a:off x="3459084" y="4357293"/>
            <a:ext cx="406043" cy="214258"/>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3862522" y="4261400"/>
            <a:ext cx="1451231" cy="369332"/>
          </a:xfrm>
          <a:prstGeom prst="rect">
            <a:avLst/>
          </a:prstGeom>
          <a:noFill/>
        </p:spPr>
        <p:txBody>
          <a:bodyPr wrap="none" rtlCol="0">
            <a:spAutoFit/>
          </a:bodyPr>
          <a:lstStyle/>
          <a:p>
            <a:r>
              <a:rPr lang="en-US" altLang="zh-CN" dirty="0" smtClean="0">
                <a:solidFill>
                  <a:srgbClr val="FF0000"/>
                </a:solidFill>
              </a:rPr>
              <a:t>1,622 regions</a:t>
            </a:r>
            <a:endParaRPr lang="en-US" dirty="0">
              <a:solidFill>
                <a:srgbClr val="FF0000"/>
              </a:solidFill>
            </a:endParaRPr>
          </a:p>
        </p:txBody>
      </p:sp>
      <p:sp>
        <p:nvSpPr>
          <p:cNvPr id="13" name="TextBox 12"/>
          <p:cNvSpPr txBox="1"/>
          <p:nvPr/>
        </p:nvSpPr>
        <p:spPr>
          <a:xfrm>
            <a:off x="1205875" y="4788957"/>
            <a:ext cx="2263056" cy="646331"/>
          </a:xfrm>
          <a:prstGeom prst="rect">
            <a:avLst/>
          </a:prstGeom>
          <a:noFill/>
        </p:spPr>
        <p:txBody>
          <a:bodyPr wrap="none" rtlCol="0">
            <a:spAutoFit/>
          </a:bodyPr>
          <a:lstStyle/>
          <a:p>
            <a:pPr algn="r"/>
            <a:r>
              <a:rPr lang="en-US" altLang="zh-CN" dirty="0" smtClean="0">
                <a:solidFill>
                  <a:srgbClr val="FF0000"/>
                </a:solidFill>
              </a:rPr>
              <a:t>WGSB regions</a:t>
            </a:r>
            <a:r>
              <a:rPr lang="en-US" altLang="zh-CN" dirty="0">
                <a:solidFill>
                  <a:srgbClr val="FF0000"/>
                </a:solidFill>
              </a:rPr>
              <a:t>: </a:t>
            </a:r>
            <a:r>
              <a:rPr lang="en-US" altLang="zh-CN" dirty="0" smtClean="0">
                <a:solidFill>
                  <a:srgbClr val="FF0000"/>
                </a:solidFill>
              </a:rPr>
              <a:t>82,348</a:t>
            </a:r>
          </a:p>
          <a:p>
            <a:pPr algn="r"/>
            <a:r>
              <a:rPr lang="en-US" dirty="0" smtClean="0">
                <a:solidFill>
                  <a:srgbClr val="FF0000"/>
                </a:solidFill>
              </a:rPr>
              <a:t>PNAS regions: 5,820</a:t>
            </a:r>
            <a:endParaRPr lang="en-US" dirty="0">
              <a:solidFill>
                <a:srgbClr val="FF0000"/>
              </a:solidFill>
            </a:endParaRPr>
          </a:p>
        </p:txBody>
      </p:sp>
      <p:sp>
        <p:nvSpPr>
          <p:cNvPr id="14" name="Isosceles Triangle 13"/>
          <p:cNvSpPr/>
          <p:nvPr/>
        </p:nvSpPr>
        <p:spPr>
          <a:xfrm rot="5400000">
            <a:off x="3481944" y="5004993"/>
            <a:ext cx="406043" cy="214258"/>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3885382" y="4909100"/>
            <a:ext cx="1085746" cy="369332"/>
          </a:xfrm>
          <a:prstGeom prst="rect">
            <a:avLst/>
          </a:prstGeom>
          <a:noFill/>
        </p:spPr>
        <p:txBody>
          <a:bodyPr wrap="none" rtlCol="0">
            <a:spAutoFit/>
          </a:bodyPr>
          <a:lstStyle/>
          <a:p>
            <a:r>
              <a:rPr lang="en-US" altLang="zh-CN" dirty="0" smtClean="0">
                <a:solidFill>
                  <a:srgbClr val="FF0000"/>
                </a:solidFill>
              </a:rPr>
              <a:t>?  regions</a:t>
            </a:r>
            <a:endParaRPr lang="en-US" dirty="0">
              <a:solidFill>
                <a:srgbClr val="FF0000"/>
              </a:solidFill>
            </a:endParaRPr>
          </a:p>
        </p:txBody>
      </p:sp>
      <p:sp>
        <p:nvSpPr>
          <p:cNvPr id="16" name="TextBox 15"/>
          <p:cNvSpPr txBox="1"/>
          <p:nvPr/>
        </p:nvSpPr>
        <p:spPr>
          <a:xfrm>
            <a:off x="1313815" y="5421868"/>
            <a:ext cx="2164567" cy="646331"/>
          </a:xfrm>
          <a:prstGeom prst="rect">
            <a:avLst/>
          </a:prstGeom>
          <a:noFill/>
        </p:spPr>
        <p:txBody>
          <a:bodyPr wrap="none" rtlCol="0">
            <a:spAutoFit/>
          </a:bodyPr>
          <a:lstStyle/>
          <a:p>
            <a:pPr algn="r"/>
            <a:r>
              <a:rPr lang="en-US" altLang="zh-CN" dirty="0" smtClean="0">
                <a:solidFill>
                  <a:srgbClr val="FF0000"/>
                </a:solidFill>
              </a:rPr>
              <a:t>RRBS regions</a:t>
            </a:r>
            <a:r>
              <a:rPr lang="en-US" altLang="zh-CN" dirty="0">
                <a:solidFill>
                  <a:srgbClr val="FF0000"/>
                </a:solidFill>
              </a:rPr>
              <a:t>: </a:t>
            </a:r>
            <a:r>
              <a:rPr lang="en-US" altLang="zh-CN" dirty="0" smtClean="0">
                <a:solidFill>
                  <a:srgbClr val="FF0000"/>
                </a:solidFill>
              </a:rPr>
              <a:t>74,267</a:t>
            </a:r>
          </a:p>
          <a:p>
            <a:pPr algn="r"/>
            <a:r>
              <a:rPr lang="en-US" dirty="0" smtClean="0">
                <a:solidFill>
                  <a:srgbClr val="FF0000"/>
                </a:solidFill>
              </a:rPr>
              <a:t>PNAS regions: 5,820</a:t>
            </a:r>
            <a:endParaRPr lang="en-US" dirty="0">
              <a:solidFill>
                <a:srgbClr val="FF0000"/>
              </a:solidFill>
            </a:endParaRPr>
          </a:p>
        </p:txBody>
      </p:sp>
      <p:sp>
        <p:nvSpPr>
          <p:cNvPr id="17" name="Isosceles Triangle 16"/>
          <p:cNvSpPr/>
          <p:nvPr/>
        </p:nvSpPr>
        <p:spPr>
          <a:xfrm rot="5400000">
            <a:off x="3491395" y="5637904"/>
            <a:ext cx="406043" cy="214258"/>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3894833" y="5542011"/>
            <a:ext cx="1032847" cy="369332"/>
          </a:xfrm>
          <a:prstGeom prst="rect">
            <a:avLst/>
          </a:prstGeom>
          <a:noFill/>
        </p:spPr>
        <p:txBody>
          <a:bodyPr wrap="none" rtlCol="0">
            <a:spAutoFit/>
          </a:bodyPr>
          <a:lstStyle/>
          <a:p>
            <a:r>
              <a:rPr lang="en-US" altLang="zh-CN" dirty="0" smtClean="0">
                <a:solidFill>
                  <a:srgbClr val="FF0000"/>
                </a:solidFill>
              </a:rPr>
              <a:t>? regions</a:t>
            </a:r>
            <a:endParaRPr lang="en-US" dirty="0">
              <a:solidFill>
                <a:srgbClr val="FF0000"/>
              </a:solidFill>
            </a:endParaRPr>
          </a:p>
        </p:txBody>
      </p:sp>
    </p:spTree>
    <p:extLst>
      <p:ext uri="{BB962C8B-B14F-4D97-AF65-F5344CB8AC3E}">
        <p14:creationId xmlns:p14="http://schemas.microsoft.com/office/powerpoint/2010/main" val="4868973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3866" y="594359"/>
            <a:ext cx="5640304" cy="5771665"/>
          </a:xfrm>
          <a:prstGeom prst="rect">
            <a:avLst/>
          </a:prstGeom>
        </p:spPr>
      </p:pic>
    </p:spTree>
    <p:extLst>
      <p:ext uri="{BB962C8B-B14F-4D97-AF65-F5344CB8AC3E}">
        <p14:creationId xmlns:p14="http://schemas.microsoft.com/office/powerpoint/2010/main" val="102392225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0376956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56746" y="356999"/>
            <a:ext cx="2853986" cy="461665"/>
          </a:xfrm>
          <a:prstGeom prst="rect">
            <a:avLst/>
          </a:prstGeom>
        </p:spPr>
        <p:txBody>
          <a:bodyPr wrap="none">
            <a:spAutoFit/>
          </a:bodyPr>
          <a:lstStyle/>
          <a:p>
            <a:r>
              <a:rPr lang="en-US" sz="2400" dirty="0" smtClean="0">
                <a:latin typeface="Calibri" panose="020F0502020204030204" pitchFamily="34" charset="0"/>
              </a:rPr>
              <a:t>Messages Take Home</a:t>
            </a:r>
            <a:endParaRPr lang="en-US" sz="2400" dirty="0"/>
          </a:p>
        </p:txBody>
      </p:sp>
      <p:sp>
        <p:nvSpPr>
          <p:cNvPr id="3" name="Rectangle 2"/>
          <p:cNvSpPr/>
          <p:nvPr/>
        </p:nvSpPr>
        <p:spPr>
          <a:xfrm>
            <a:off x="261496" y="1014224"/>
            <a:ext cx="8742804" cy="4893647"/>
          </a:xfrm>
          <a:prstGeom prst="rect">
            <a:avLst/>
          </a:prstGeom>
        </p:spPr>
        <p:txBody>
          <a:bodyPr wrap="square">
            <a:spAutoFit/>
          </a:bodyPr>
          <a:lstStyle/>
          <a:p>
            <a:pPr marL="285750" indent="-285750">
              <a:buFont typeface="Wingdings" panose="05000000000000000000" pitchFamily="2" charset="2"/>
              <a:buChar char="Ø"/>
            </a:pPr>
            <a:endParaRPr lang="en-US" altLang="zh-CN" sz="2400" dirty="0"/>
          </a:p>
          <a:p>
            <a:pPr marL="285750" indent="-285750">
              <a:buFont typeface="Wingdings" panose="05000000000000000000" pitchFamily="2" charset="2"/>
              <a:buChar char="Ø"/>
            </a:pPr>
            <a:r>
              <a:rPr lang="en-US" altLang="zh-CN" sz="2400" dirty="0"/>
              <a:t>Methylation block is </a:t>
            </a:r>
            <a:r>
              <a:rPr lang="en-US" altLang="zh-CN" sz="2400" dirty="0" smtClean="0"/>
              <a:t>an independent genomic elements from current methylation domains, such as </a:t>
            </a:r>
            <a:r>
              <a:rPr lang="en-US" altLang="zh-CN" sz="2400" dirty="0" err="1" smtClean="0"/>
              <a:t>CpGI</a:t>
            </a:r>
            <a:r>
              <a:rPr lang="en-US" altLang="zh-CN" sz="2400" dirty="0" smtClean="0"/>
              <a:t> and </a:t>
            </a:r>
            <a:r>
              <a:rPr lang="en-US" altLang="zh-CN" sz="2400" dirty="0" err="1" smtClean="0"/>
              <a:t>CpG</a:t>
            </a:r>
            <a:r>
              <a:rPr lang="en-US" altLang="zh-CN" sz="2400" dirty="0" smtClean="0"/>
              <a:t> shore. </a:t>
            </a:r>
          </a:p>
          <a:p>
            <a:pPr marL="285750" indent="-285750">
              <a:buFont typeface="Wingdings" panose="05000000000000000000" pitchFamily="2" charset="2"/>
              <a:buChar char="Ø"/>
            </a:pPr>
            <a:endParaRPr lang="en-US" altLang="zh-CN" sz="2400" dirty="0"/>
          </a:p>
          <a:p>
            <a:pPr marL="285750" indent="-285750">
              <a:buFont typeface="Wingdings" panose="05000000000000000000" pitchFamily="2" charset="2"/>
              <a:buChar char="Ø"/>
            </a:pPr>
            <a:r>
              <a:rPr lang="en-US" altLang="zh-CN" sz="2400" dirty="0"/>
              <a:t>Methylation block is a </a:t>
            </a:r>
            <a:r>
              <a:rPr lang="en-US" altLang="zh-CN" sz="2400" b="1" dirty="0"/>
              <a:t>conservative phenomena </a:t>
            </a:r>
            <a:r>
              <a:rPr lang="en-US" altLang="zh-CN" sz="2400" dirty="0"/>
              <a:t>in different platform and tissues</a:t>
            </a:r>
          </a:p>
          <a:p>
            <a:endParaRPr lang="en-US" altLang="zh-CN" sz="2400" dirty="0" smtClean="0"/>
          </a:p>
          <a:p>
            <a:pPr marL="285750" indent="-285750">
              <a:buFont typeface="Wingdings" panose="05000000000000000000" pitchFamily="2" charset="2"/>
              <a:buChar char="Ø"/>
            </a:pPr>
            <a:r>
              <a:rPr lang="en-US" altLang="zh-CN" sz="2400" dirty="0" smtClean="0"/>
              <a:t>A novel proposed metric </a:t>
            </a:r>
            <a:r>
              <a:rPr lang="en-US" altLang="zh-CN" sz="2400" i="1" dirty="0" smtClean="0"/>
              <a:t>Methylation haplotype load is a better measurement for cancer diagnosis and plasma DNA tracking </a:t>
            </a:r>
          </a:p>
          <a:p>
            <a:pPr marL="285750" indent="-285750">
              <a:buFont typeface="Wingdings" panose="05000000000000000000" pitchFamily="2" charset="2"/>
              <a:buChar char="Ø"/>
            </a:pPr>
            <a:endParaRPr lang="en-US" altLang="zh-CN" sz="2400" i="1" dirty="0"/>
          </a:p>
          <a:p>
            <a:pPr marL="285750" indent="-285750">
              <a:buFont typeface="Wingdings" panose="05000000000000000000" pitchFamily="2" charset="2"/>
              <a:buChar char="Ø"/>
            </a:pPr>
            <a:r>
              <a:rPr lang="en-US" altLang="zh-CN" sz="2400" i="1" dirty="0" smtClean="0"/>
              <a:t>Hundreds of Cancer plasma specific signatures were identified</a:t>
            </a:r>
          </a:p>
          <a:p>
            <a:pPr marL="285750" indent="-285750">
              <a:buFont typeface="Wingdings" panose="05000000000000000000" pitchFamily="2" charset="2"/>
              <a:buChar char="Ø"/>
            </a:pPr>
            <a:endParaRPr lang="en-US" altLang="zh-CN" sz="2400" i="1" dirty="0"/>
          </a:p>
          <a:p>
            <a:pPr marL="285750" indent="-285750">
              <a:buFont typeface="Wingdings" panose="05000000000000000000" pitchFamily="2" charset="2"/>
              <a:buChar char="Ø"/>
            </a:pPr>
            <a:r>
              <a:rPr lang="en-US" altLang="zh-CN" sz="2400" i="1" dirty="0" smtClean="0"/>
              <a:t>Sequencing Depth: The more than better. hate the missing value…</a:t>
            </a:r>
            <a:endParaRPr lang="en-US" altLang="zh-CN" sz="2400" i="1" dirty="0"/>
          </a:p>
        </p:txBody>
      </p:sp>
    </p:spTree>
    <p:extLst>
      <p:ext uri="{BB962C8B-B14F-4D97-AF65-F5344CB8AC3E}">
        <p14:creationId xmlns:p14="http://schemas.microsoft.com/office/powerpoint/2010/main" val="349519917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934242438"/>
              </p:ext>
            </p:extLst>
          </p:nvPr>
        </p:nvGraphicFramePr>
        <p:xfrm>
          <a:off x="382358" y="902439"/>
          <a:ext cx="8644122" cy="2781813"/>
        </p:xfrm>
        <a:graphic>
          <a:graphicData uri="http://schemas.openxmlformats.org/drawingml/2006/table">
            <a:tbl>
              <a:tblPr>
                <a:tableStyleId>{775DCB02-9BB8-47FD-8907-85C794F793BA}</a:tableStyleId>
              </a:tblPr>
              <a:tblGrid>
                <a:gridCol w="3767323"/>
                <a:gridCol w="1091390"/>
                <a:gridCol w="1061762"/>
                <a:gridCol w="865565"/>
                <a:gridCol w="1119466"/>
                <a:gridCol w="738616"/>
              </a:tblGrid>
              <a:tr h="498056">
                <a:tc>
                  <a:txBody>
                    <a:bodyPr/>
                    <a:lstStyle/>
                    <a:p>
                      <a:pPr algn="l" fontAlgn="b"/>
                      <a:endParaRPr lang="en-US"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dirty="0">
                          <a:effectLst/>
                        </a:rPr>
                        <a:t>Observation</a:t>
                      </a:r>
                      <a:endParaRPr lang="en-US"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Expectation</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Ratio</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Fold change</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dirty="0" smtClean="0">
                          <a:effectLst/>
                        </a:rPr>
                        <a:t>P-value*</a:t>
                      </a:r>
                      <a:endParaRPr lang="en-US" sz="1600" b="0" i="0" u="none" strike="noStrike" dirty="0">
                        <a:solidFill>
                          <a:srgbClr val="000000"/>
                        </a:solidFill>
                        <a:effectLst/>
                        <a:latin typeface="Calibri" panose="020F0502020204030204" pitchFamily="34" charset="0"/>
                      </a:endParaRPr>
                    </a:p>
                  </a:txBody>
                  <a:tcPr marL="9525" marR="9525" marT="9525" marB="0" anchor="b"/>
                </a:tc>
              </a:tr>
              <a:tr h="253799">
                <a:tc>
                  <a:txBody>
                    <a:bodyPr/>
                    <a:lstStyle/>
                    <a:p>
                      <a:pPr algn="l" fontAlgn="b"/>
                      <a:r>
                        <a:rPr lang="en-US" sz="1600" u="none" strike="noStrike" dirty="0" err="1">
                          <a:solidFill>
                            <a:srgbClr val="FF0000"/>
                          </a:solidFill>
                          <a:effectLst/>
                        </a:rPr>
                        <a:t>Virable</a:t>
                      </a:r>
                      <a:r>
                        <a:rPr lang="en-US" sz="1600" u="none" strike="noStrike" dirty="0">
                          <a:solidFill>
                            <a:srgbClr val="FF0000"/>
                          </a:solidFill>
                          <a:effectLst/>
                        </a:rPr>
                        <a:t> methylation region (VMR)</a:t>
                      </a:r>
                      <a:endParaRPr lang="en-US" sz="1600" b="0" i="0" u="none" strike="noStrike" dirty="0">
                        <a:solidFill>
                          <a:srgbClr val="FF0000"/>
                        </a:solidFill>
                        <a:effectLst/>
                        <a:latin typeface="Calibri" panose="020F0502020204030204" pitchFamily="34" charset="0"/>
                      </a:endParaRPr>
                    </a:p>
                  </a:txBody>
                  <a:tcPr marL="9525" marR="9525" marT="9525" marB="0" anchor="b"/>
                </a:tc>
                <a:tc>
                  <a:txBody>
                    <a:bodyPr/>
                    <a:lstStyle/>
                    <a:p>
                      <a:pPr algn="r" fontAlgn="b"/>
                      <a:r>
                        <a:rPr lang="en-US" sz="1600" u="none" strike="noStrike">
                          <a:solidFill>
                            <a:srgbClr val="FF0000"/>
                          </a:solidFill>
                          <a:effectLst/>
                        </a:rPr>
                        <a:t>48</a:t>
                      </a:r>
                      <a:endParaRPr lang="en-US" sz="1600" b="0" i="0" u="none" strike="noStrike">
                        <a:solidFill>
                          <a:srgbClr val="FF0000"/>
                        </a:solidFill>
                        <a:effectLst/>
                        <a:latin typeface="Calibri" panose="020F0502020204030204" pitchFamily="34" charset="0"/>
                      </a:endParaRPr>
                    </a:p>
                  </a:txBody>
                  <a:tcPr marL="9525" marR="9525" marT="9525" marB="0" anchor="b"/>
                </a:tc>
                <a:tc>
                  <a:txBody>
                    <a:bodyPr/>
                    <a:lstStyle/>
                    <a:p>
                      <a:pPr algn="r" fontAlgn="b"/>
                      <a:r>
                        <a:rPr lang="en-US" sz="1600" u="none" strike="noStrike">
                          <a:solidFill>
                            <a:srgbClr val="FF0000"/>
                          </a:solidFill>
                          <a:effectLst/>
                        </a:rPr>
                        <a:t>2</a:t>
                      </a:r>
                      <a:endParaRPr lang="en-US" sz="1600" b="0" i="0" u="none" strike="noStrike">
                        <a:solidFill>
                          <a:srgbClr val="FF0000"/>
                        </a:solidFill>
                        <a:effectLst/>
                        <a:latin typeface="Calibri" panose="020F0502020204030204" pitchFamily="34" charset="0"/>
                      </a:endParaRPr>
                    </a:p>
                  </a:txBody>
                  <a:tcPr marL="9525" marR="9525" marT="9525" marB="0" anchor="b"/>
                </a:tc>
                <a:tc>
                  <a:txBody>
                    <a:bodyPr/>
                    <a:lstStyle/>
                    <a:p>
                      <a:pPr algn="r" fontAlgn="b"/>
                      <a:r>
                        <a:rPr lang="en-US" sz="1600" u="none" strike="noStrike">
                          <a:solidFill>
                            <a:srgbClr val="FF0000"/>
                          </a:solidFill>
                          <a:effectLst/>
                        </a:rPr>
                        <a:t>0.001</a:t>
                      </a:r>
                      <a:endParaRPr lang="en-US" sz="1600" b="0" i="0" u="none" strike="noStrike">
                        <a:solidFill>
                          <a:srgbClr val="FF0000"/>
                        </a:solidFill>
                        <a:effectLst/>
                        <a:latin typeface="Calibri" panose="020F0502020204030204" pitchFamily="34" charset="0"/>
                      </a:endParaRPr>
                    </a:p>
                  </a:txBody>
                  <a:tcPr marL="9525" marR="9525" marT="9525" marB="0" anchor="b"/>
                </a:tc>
                <a:tc>
                  <a:txBody>
                    <a:bodyPr/>
                    <a:lstStyle/>
                    <a:p>
                      <a:pPr algn="ctr" fontAlgn="b"/>
                      <a:r>
                        <a:rPr lang="en-US" sz="1600" u="none" strike="noStrike" dirty="0">
                          <a:solidFill>
                            <a:srgbClr val="FF0000"/>
                          </a:solidFill>
                          <a:effectLst/>
                        </a:rPr>
                        <a:t>21.40</a:t>
                      </a:r>
                      <a:endParaRPr lang="en-US" sz="1600" b="0" i="0" u="none" strike="noStrike" dirty="0">
                        <a:solidFill>
                          <a:srgbClr val="FF0000"/>
                        </a:solidFill>
                        <a:effectLst/>
                        <a:latin typeface="Calibri" panose="020F0502020204030204" pitchFamily="34" charset="0"/>
                      </a:endParaRPr>
                    </a:p>
                  </a:txBody>
                  <a:tcPr marL="9525" marR="9525" marT="9525" marB="0" anchor="b"/>
                </a:tc>
                <a:tc>
                  <a:txBody>
                    <a:bodyPr/>
                    <a:lstStyle/>
                    <a:p>
                      <a:pPr algn="l" fontAlgn="b"/>
                      <a:r>
                        <a:rPr lang="en-US" sz="1600" u="none" strike="noStrike">
                          <a:solidFill>
                            <a:srgbClr val="FF0000"/>
                          </a:solidFill>
                          <a:effectLst/>
                        </a:rPr>
                        <a:t>&lt; 1e-04</a:t>
                      </a:r>
                      <a:endParaRPr lang="en-US" sz="1600" b="0" i="0" u="none" strike="noStrike">
                        <a:solidFill>
                          <a:srgbClr val="FF0000"/>
                        </a:solidFill>
                        <a:effectLst/>
                        <a:latin typeface="Calibri" panose="020F0502020204030204" pitchFamily="34" charset="0"/>
                      </a:endParaRPr>
                    </a:p>
                  </a:txBody>
                  <a:tcPr marL="9525" marR="9525" marT="9525" marB="0" anchor="b"/>
                </a:tc>
              </a:tr>
              <a:tr h="253799">
                <a:tc>
                  <a:txBody>
                    <a:bodyPr/>
                    <a:lstStyle/>
                    <a:p>
                      <a:pPr algn="l" fontAlgn="b"/>
                      <a:r>
                        <a:rPr lang="en-US" sz="1600" u="none" strike="noStrike" dirty="0" err="1">
                          <a:solidFill>
                            <a:srgbClr val="FF0000"/>
                          </a:solidFill>
                          <a:effectLst/>
                        </a:rPr>
                        <a:t>CpG</a:t>
                      </a:r>
                      <a:r>
                        <a:rPr lang="en-US" sz="1600" u="none" strike="noStrike" dirty="0">
                          <a:solidFill>
                            <a:srgbClr val="FF0000"/>
                          </a:solidFill>
                          <a:effectLst/>
                        </a:rPr>
                        <a:t> island (</a:t>
                      </a:r>
                      <a:r>
                        <a:rPr lang="en-US" sz="1600" u="none" strike="noStrike" dirty="0" err="1">
                          <a:solidFill>
                            <a:srgbClr val="FF0000"/>
                          </a:solidFill>
                          <a:effectLst/>
                        </a:rPr>
                        <a:t>CpGI</a:t>
                      </a:r>
                      <a:r>
                        <a:rPr lang="en-US" sz="1600" u="none" strike="noStrike" dirty="0">
                          <a:solidFill>
                            <a:srgbClr val="FF0000"/>
                          </a:solidFill>
                          <a:effectLst/>
                        </a:rPr>
                        <a:t>)</a:t>
                      </a:r>
                      <a:endParaRPr lang="en-US" sz="1600" b="0" i="0" u="none" strike="noStrike" dirty="0">
                        <a:solidFill>
                          <a:srgbClr val="FF0000"/>
                        </a:solidFill>
                        <a:effectLst/>
                        <a:latin typeface="Calibri" panose="020F0502020204030204" pitchFamily="34" charset="0"/>
                      </a:endParaRPr>
                    </a:p>
                  </a:txBody>
                  <a:tcPr marL="9525" marR="9525" marT="9525" marB="0" anchor="b"/>
                </a:tc>
                <a:tc>
                  <a:txBody>
                    <a:bodyPr/>
                    <a:lstStyle/>
                    <a:p>
                      <a:pPr algn="r" fontAlgn="b"/>
                      <a:r>
                        <a:rPr lang="en-US" sz="1600" u="none" strike="noStrike">
                          <a:solidFill>
                            <a:srgbClr val="FF0000"/>
                          </a:solidFill>
                          <a:effectLst/>
                        </a:rPr>
                        <a:t>5845</a:t>
                      </a:r>
                      <a:endParaRPr lang="en-US" sz="1600" b="0" i="0" u="none" strike="noStrike">
                        <a:solidFill>
                          <a:srgbClr val="FF0000"/>
                        </a:solidFill>
                        <a:effectLst/>
                        <a:latin typeface="Calibri" panose="020F0502020204030204" pitchFamily="34" charset="0"/>
                      </a:endParaRPr>
                    </a:p>
                  </a:txBody>
                  <a:tcPr marL="9525" marR="9525" marT="9525" marB="0" anchor="b"/>
                </a:tc>
                <a:tc>
                  <a:txBody>
                    <a:bodyPr/>
                    <a:lstStyle/>
                    <a:p>
                      <a:pPr algn="r" fontAlgn="b"/>
                      <a:r>
                        <a:rPr lang="en-US" sz="1600" u="none" strike="noStrike">
                          <a:solidFill>
                            <a:srgbClr val="FF0000"/>
                          </a:solidFill>
                          <a:effectLst/>
                        </a:rPr>
                        <a:t>379</a:t>
                      </a:r>
                      <a:endParaRPr lang="en-US" sz="1600" b="0" i="0" u="none" strike="noStrike">
                        <a:solidFill>
                          <a:srgbClr val="FF0000"/>
                        </a:solidFill>
                        <a:effectLst/>
                        <a:latin typeface="Calibri" panose="020F0502020204030204" pitchFamily="34" charset="0"/>
                      </a:endParaRPr>
                    </a:p>
                  </a:txBody>
                  <a:tcPr marL="9525" marR="9525" marT="9525" marB="0" anchor="b"/>
                </a:tc>
                <a:tc>
                  <a:txBody>
                    <a:bodyPr/>
                    <a:lstStyle/>
                    <a:p>
                      <a:pPr algn="r" fontAlgn="b"/>
                      <a:r>
                        <a:rPr lang="en-US" sz="1600" u="none" strike="noStrike">
                          <a:solidFill>
                            <a:srgbClr val="FF0000"/>
                          </a:solidFill>
                          <a:effectLst/>
                        </a:rPr>
                        <a:t>0.118</a:t>
                      </a:r>
                      <a:endParaRPr lang="en-US" sz="1600" b="0" i="0" u="none" strike="noStrike">
                        <a:solidFill>
                          <a:srgbClr val="FF0000"/>
                        </a:solidFill>
                        <a:effectLst/>
                        <a:latin typeface="Calibri" panose="020F0502020204030204" pitchFamily="34" charset="0"/>
                      </a:endParaRPr>
                    </a:p>
                  </a:txBody>
                  <a:tcPr marL="9525" marR="9525" marT="9525" marB="0" anchor="b"/>
                </a:tc>
                <a:tc>
                  <a:txBody>
                    <a:bodyPr/>
                    <a:lstStyle/>
                    <a:p>
                      <a:pPr algn="ctr" fontAlgn="b"/>
                      <a:r>
                        <a:rPr lang="en-US" sz="1600" u="none" strike="noStrike" dirty="0">
                          <a:solidFill>
                            <a:srgbClr val="FF0000"/>
                          </a:solidFill>
                          <a:effectLst/>
                        </a:rPr>
                        <a:t>15.43</a:t>
                      </a:r>
                      <a:endParaRPr lang="en-US" sz="1600" b="0" i="0" u="none" strike="noStrike" dirty="0">
                        <a:solidFill>
                          <a:srgbClr val="FF0000"/>
                        </a:solidFill>
                        <a:effectLst/>
                        <a:latin typeface="Calibri" panose="020F0502020204030204" pitchFamily="34" charset="0"/>
                      </a:endParaRPr>
                    </a:p>
                  </a:txBody>
                  <a:tcPr marL="9525" marR="9525" marT="9525" marB="0" anchor="b"/>
                </a:tc>
                <a:tc>
                  <a:txBody>
                    <a:bodyPr/>
                    <a:lstStyle/>
                    <a:p>
                      <a:pPr algn="l" fontAlgn="b"/>
                      <a:r>
                        <a:rPr lang="en-US" sz="1600" u="none" strike="noStrike">
                          <a:solidFill>
                            <a:srgbClr val="FF0000"/>
                          </a:solidFill>
                          <a:effectLst/>
                        </a:rPr>
                        <a:t>&lt; 1e-04</a:t>
                      </a:r>
                      <a:endParaRPr lang="en-US" sz="1600" b="0" i="0" u="none" strike="noStrike">
                        <a:solidFill>
                          <a:srgbClr val="FF0000"/>
                        </a:solidFill>
                        <a:effectLst/>
                        <a:latin typeface="Calibri" panose="020F0502020204030204" pitchFamily="34" charset="0"/>
                      </a:endParaRPr>
                    </a:p>
                  </a:txBody>
                  <a:tcPr marL="9525" marR="9525" marT="9525" marB="0" anchor="b"/>
                </a:tc>
              </a:tr>
              <a:tr h="253799">
                <a:tc>
                  <a:txBody>
                    <a:bodyPr/>
                    <a:lstStyle/>
                    <a:p>
                      <a:pPr algn="l" fontAlgn="b"/>
                      <a:r>
                        <a:rPr lang="en-US" sz="1600" u="none" strike="noStrike" dirty="0" err="1">
                          <a:solidFill>
                            <a:srgbClr val="FF0000"/>
                          </a:solidFill>
                          <a:effectLst/>
                        </a:rPr>
                        <a:t>Differentail</a:t>
                      </a:r>
                      <a:r>
                        <a:rPr lang="en-US" sz="1600" u="none" strike="noStrike" dirty="0">
                          <a:solidFill>
                            <a:srgbClr val="FF0000"/>
                          </a:solidFill>
                          <a:effectLst/>
                        </a:rPr>
                        <a:t> Methylation Regions (DMR)</a:t>
                      </a:r>
                      <a:endParaRPr lang="en-US" sz="1600" b="0" i="0" u="none" strike="noStrike" dirty="0">
                        <a:solidFill>
                          <a:srgbClr val="FF0000"/>
                        </a:solidFill>
                        <a:effectLst/>
                        <a:latin typeface="Calibri" panose="020F0502020204030204" pitchFamily="34" charset="0"/>
                      </a:endParaRPr>
                    </a:p>
                  </a:txBody>
                  <a:tcPr marL="9525" marR="9525" marT="9525" marB="0" anchor="b"/>
                </a:tc>
                <a:tc>
                  <a:txBody>
                    <a:bodyPr/>
                    <a:lstStyle/>
                    <a:p>
                      <a:pPr algn="r" fontAlgn="b"/>
                      <a:r>
                        <a:rPr lang="en-US" sz="1600" u="none" strike="noStrike">
                          <a:solidFill>
                            <a:srgbClr val="FF0000"/>
                          </a:solidFill>
                          <a:effectLst/>
                        </a:rPr>
                        <a:t>2216</a:t>
                      </a:r>
                      <a:endParaRPr lang="en-US" sz="1600" b="0" i="0" u="none" strike="noStrike">
                        <a:solidFill>
                          <a:srgbClr val="FF0000"/>
                        </a:solidFill>
                        <a:effectLst/>
                        <a:latin typeface="Calibri" panose="020F0502020204030204" pitchFamily="34" charset="0"/>
                      </a:endParaRPr>
                    </a:p>
                  </a:txBody>
                  <a:tcPr marL="9525" marR="9525" marT="9525" marB="0" anchor="b"/>
                </a:tc>
                <a:tc>
                  <a:txBody>
                    <a:bodyPr/>
                    <a:lstStyle/>
                    <a:p>
                      <a:pPr algn="r" fontAlgn="b"/>
                      <a:r>
                        <a:rPr lang="en-US" sz="1600" u="none" strike="noStrike">
                          <a:solidFill>
                            <a:srgbClr val="FF0000"/>
                          </a:solidFill>
                          <a:effectLst/>
                        </a:rPr>
                        <a:t>160</a:t>
                      </a:r>
                      <a:endParaRPr lang="en-US" sz="1600" b="0" i="0" u="none" strike="noStrike">
                        <a:solidFill>
                          <a:srgbClr val="FF0000"/>
                        </a:solidFill>
                        <a:effectLst/>
                        <a:latin typeface="Calibri" panose="020F0502020204030204" pitchFamily="34" charset="0"/>
                      </a:endParaRPr>
                    </a:p>
                  </a:txBody>
                  <a:tcPr marL="9525" marR="9525" marT="9525" marB="0" anchor="b"/>
                </a:tc>
                <a:tc>
                  <a:txBody>
                    <a:bodyPr/>
                    <a:lstStyle/>
                    <a:p>
                      <a:pPr algn="r" fontAlgn="b"/>
                      <a:r>
                        <a:rPr lang="en-US" sz="1600" u="none" strike="noStrike">
                          <a:solidFill>
                            <a:srgbClr val="FF0000"/>
                          </a:solidFill>
                          <a:effectLst/>
                        </a:rPr>
                        <a:t>0.045</a:t>
                      </a:r>
                      <a:endParaRPr lang="en-US" sz="1600" b="0" i="0" u="none" strike="noStrike">
                        <a:solidFill>
                          <a:srgbClr val="FF0000"/>
                        </a:solidFill>
                        <a:effectLst/>
                        <a:latin typeface="Calibri" panose="020F0502020204030204" pitchFamily="34" charset="0"/>
                      </a:endParaRPr>
                    </a:p>
                  </a:txBody>
                  <a:tcPr marL="9525" marR="9525" marT="9525" marB="0" anchor="b"/>
                </a:tc>
                <a:tc>
                  <a:txBody>
                    <a:bodyPr/>
                    <a:lstStyle/>
                    <a:p>
                      <a:pPr algn="ctr" fontAlgn="b"/>
                      <a:r>
                        <a:rPr lang="en-US" sz="1600" u="none" strike="noStrike" dirty="0">
                          <a:solidFill>
                            <a:srgbClr val="FF0000"/>
                          </a:solidFill>
                          <a:effectLst/>
                        </a:rPr>
                        <a:t>13.89</a:t>
                      </a:r>
                      <a:endParaRPr lang="en-US" sz="1600" b="0" i="0" u="none" strike="noStrike" dirty="0">
                        <a:solidFill>
                          <a:srgbClr val="FF0000"/>
                        </a:solidFill>
                        <a:effectLst/>
                        <a:latin typeface="Calibri" panose="020F0502020204030204" pitchFamily="34" charset="0"/>
                      </a:endParaRPr>
                    </a:p>
                  </a:txBody>
                  <a:tcPr marL="9525" marR="9525" marT="9525" marB="0" anchor="b"/>
                </a:tc>
                <a:tc>
                  <a:txBody>
                    <a:bodyPr/>
                    <a:lstStyle/>
                    <a:p>
                      <a:pPr algn="l" fontAlgn="b"/>
                      <a:r>
                        <a:rPr lang="en-US" sz="1600" u="none" strike="noStrike" dirty="0">
                          <a:solidFill>
                            <a:srgbClr val="FF0000"/>
                          </a:solidFill>
                          <a:effectLst/>
                        </a:rPr>
                        <a:t>&lt; 1e-04</a:t>
                      </a:r>
                      <a:endParaRPr lang="en-US" sz="1600" b="0" i="0" u="none" strike="noStrike" dirty="0">
                        <a:solidFill>
                          <a:srgbClr val="FF0000"/>
                        </a:solidFill>
                        <a:effectLst/>
                        <a:latin typeface="Calibri" panose="020F0502020204030204" pitchFamily="34" charset="0"/>
                      </a:endParaRPr>
                    </a:p>
                  </a:txBody>
                  <a:tcPr marL="9525" marR="9525" marT="9525" marB="0" anchor="b"/>
                </a:tc>
              </a:tr>
              <a:tr h="253799">
                <a:tc>
                  <a:txBody>
                    <a:bodyPr/>
                    <a:lstStyle/>
                    <a:p>
                      <a:pPr algn="l" fontAlgn="b"/>
                      <a:r>
                        <a:rPr lang="en-US" sz="1600" u="none" strike="noStrike" dirty="0" err="1">
                          <a:solidFill>
                            <a:srgbClr val="FF0000"/>
                          </a:solidFill>
                          <a:effectLst/>
                        </a:rPr>
                        <a:t>CpG</a:t>
                      </a:r>
                      <a:r>
                        <a:rPr lang="en-US" sz="1600" u="none" strike="noStrike" dirty="0">
                          <a:solidFill>
                            <a:srgbClr val="FF0000"/>
                          </a:solidFill>
                          <a:effectLst/>
                        </a:rPr>
                        <a:t> </a:t>
                      </a:r>
                      <a:r>
                        <a:rPr lang="en-US" sz="1600" u="none" strike="noStrike" dirty="0" smtClean="0">
                          <a:solidFill>
                            <a:srgbClr val="FF0000"/>
                          </a:solidFill>
                          <a:effectLst/>
                        </a:rPr>
                        <a:t>shore (</a:t>
                      </a:r>
                      <a:r>
                        <a:rPr lang="en-US" sz="1600" u="none" strike="noStrike" dirty="0" err="1" smtClean="0">
                          <a:solidFill>
                            <a:srgbClr val="FF0000"/>
                          </a:solidFill>
                          <a:effectLst/>
                        </a:rPr>
                        <a:t>CpGsr</a:t>
                      </a:r>
                      <a:r>
                        <a:rPr lang="en-US" sz="1600" u="none" strike="noStrike" dirty="0" smtClean="0">
                          <a:solidFill>
                            <a:srgbClr val="FF0000"/>
                          </a:solidFill>
                          <a:effectLst/>
                        </a:rPr>
                        <a:t>)</a:t>
                      </a:r>
                      <a:endParaRPr lang="en-US" sz="1600" b="0" i="0" u="none" strike="noStrike" dirty="0">
                        <a:solidFill>
                          <a:srgbClr val="FF0000"/>
                        </a:solidFill>
                        <a:effectLst/>
                        <a:latin typeface="Calibri" panose="020F0502020204030204" pitchFamily="34" charset="0"/>
                      </a:endParaRPr>
                    </a:p>
                  </a:txBody>
                  <a:tcPr marL="9525" marR="9525" marT="9525" marB="0" anchor="b"/>
                </a:tc>
                <a:tc>
                  <a:txBody>
                    <a:bodyPr/>
                    <a:lstStyle/>
                    <a:p>
                      <a:pPr algn="r" fontAlgn="b"/>
                      <a:r>
                        <a:rPr lang="en-US" sz="1600" u="none" strike="noStrike" dirty="0">
                          <a:solidFill>
                            <a:srgbClr val="FF0000"/>
                          </a:solidFill>
                          <a:effectLst/>
                        </a:rPr>
                        <a:t>4269</a:t>
                      </a:r>
                      <a:endParaRPr lang="en-US" sz="1600" b="0" i="0" u="none" strike="noStrike" dirty="0">
                        <a:solidFill>
                          <a:srgbClr val="FF0000"/>
                        </a:solidFill>
                        <a:effectLst/>
                        <a:latin typeface="Calibri" panose="020F0502020204030204" pitchFamily="34" charset="0"/>
                      </a:endParaRPr>
                    </a:p>
                  </a:txBody>
                  <a:tcPr marL="9525" marR="9525" marT="9525" marB="0" anchor="b"/>
                </a:tc>
                <a:tc>
                  <a:txBody>
                    <a:bodyPr/>
                    <a:lstStyle/>
                    <a:p>
                      <a:pPr algn="r" fontAlgn="b"/>
                      <a:r>
                        <a:rPr lang="en-US" sz="1600" u="none" strike="noStrike" dirty="0">
                          <a:solidFill>
                            <a:srgbClr val="FF0000"/>
                          </a:solidFill>
                          <a:effectLst/>
                        </a:rPr>
                        <a:t>1600</a:t>
                      </a:r>
                      <a:endParaRPr lang="en-US" sz="1600" b="0" i="0" u="none" strike="noStrike" dirty="0">
                        <a:solidFill>
                          <a:srgbClr val="FF0000"/>
                        </a:solidFill>
                        <a:effectLst/>
                        <a:latin typeface="Calibri" panose="020F0502020204030204" pitchFamily="34" charset="0"/>
                      </a:endParaRPr>
                    </a:p>
                  </a:txBody>
                  <a:tcPr marL="9525" marR="9525" marT="9525" marB="0" anchor="b"/>
                </a:tc>
                <a:tc>
                  <a:txBody>
                    <a:bodyPr/>
                    <a:lstStyle/>
                    <a:p>
                      <a:pPr algn="r" fontAlgn="b"/>
                      <a:r>
                        <a:rPr lang="en-US" sz="1600" u="none" strike="noStrike" dirty="0">
                          <a:solidFill>
                            <a:srgbClr val="FF0000"/>
                          </a:solidFill>
                          <a:effectLst/>
                        </a:rPr>
                        <a:t>0.086</a:t>
                      </a:r>
                      <a:endParaRPr lang="en-US" sz="1600" b="0" i="0" u="none" strike="noStrike" dirty="0">
                        <a:solidFill>
                          <a:srgbClr val="FF0000"/>
                        </a:solidFill>
                        <a:effectLst/>
                        <a:latin typeface="Calibri" panose="020F0502020204030204" pitchFamily="34" charset="0"/>
                      </a:endParaRPr>
                    </a:p>
                  </a:txBody>
                  <a:tcPr marL="9525" marR="9525" marT="9525" marB="0" anchor="b"/>
                </a:tc>
                <a:tc>
                  <a:txBody>
                    <a:bodyPr/>
                    <a:lstStyle/>
                    <a:p>
                      <a:pPr algn="ctr" fontAlgn="b"/>
                      <a:r>
                        <a:rPr lang="en-US" sz="1600" u="none" strike="noStrike" dirty="0">
                          <a:solidFill>
                            <a:srgbClr val="FF0000"/>
                          </a:solidFill>
                          <a:effectLst/>
                        </a:rPr>
                        <a:t>2.67</a:t>
                      </a:r>
                      <a:endParaRPr lang="en-US" sz="1600" b="0" i="0" u="none" strike="noStrike" dirty="0">
                        <a:solidFill>
                          <a:srgbClr val="FF0000"/>
                        </a:solidFill>
                        <a:effectLst/>
                        <a:latin typeface="Calibri" panose="020F0502020204030204" pitchFamily="34" charset="0"/>
                      </a:endParaRPr>
                    </a:p>
                  </a:txBody>
                  <a:tcPr marL="9525" marR="9525" marT="9525" marB="0" anchor="b"/>
                </a:tc>
                <a:tc>
                  <a:txBody>
                    <a:bodyPr/>
                    <a:lstStyle/>
                    <a:p>
                      <a:pPr algn="l" fontAlgn="b"/>
                      <a:r>
                        <a:rPr lang="en-US" sz="1600" u="none" strike="noStrike" dirty="0">
                          <a:solidFill>
                            <a:srgbClr val="FF0000"/>
                          </a:solidFill>
                          <a:effectLst/>
                        </a:rPr>
                        <a:t>&lt; 1e-04</a:t>
                      </a:r>
                      <a:endParaRPr lang="en-US" sz="1600" b="0" i="0" u="none" strike="noStrike" dirty="0">
                        <a:solidFill>
                          <a:srgbClr val="FF0000"/>
                        </a:solidFill>
                        <a:effectLst/>
                        <a:latin typeface="Calibri" panose="020F0502020204030204" pitchFamily="34" charset="0"/>
                      </a:endParaRPr>
                    </a:p>
                  </a:txBody>
                  <a:tcPr marL="9525" marR="9525" marT="9525" marB="0" anchor="b"/>
                </a:tc>
              </a:tr>
              <a:tr h="253799">
                <a:tc>
                  <a:txBody>
                    <a:bodyPr/>
                    <a:lstStyle/>
                    <a:p>
                      <a:pPr algn="l" fontAlgn="b"/>
                      <a:r>
                        <a:rPr lang="en-US" sz="1600" u="none" strike="noStrike" dirty="0">
                          <a:effectLst/>
                        </a:rPr>
                        <a:t>Hi-C common boundary (IMR90 and </a:t>
                      </a:r>
                      <a:r>
                        <a:rPr lang="en-US" sz="1600" u="none" strike="noStrike" dirty="0" err="1">
                          <a:effectLst/>
                        </a:rPr>
                        <a:t>hESC</a:t>
                      </a:r>
                      <a:r>
                        <a:rPr lang="en-US" sz="1600" u="none" strike="noStrike" dirty="0">
                          <a:effectLst/>
                        </a:rPr>
                        <a:t>)</a:t>
                      </a:r>
                      <a:endParaRPr lang="en-US"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6322</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4356</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0.128</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u="none" strike="noStrike" dirty="0">
                          <a:effectLst/>
                        </a:rPr>
                        <a:t>1.45</a:t>
                      </a:r>
                      <a:endParaRPr lang="en-US"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&lt; 1e-04</a:t>
                      </a:r>
                      <a:endParaRPr lang="en-US" sz="1600" b="0" i="0" u="none" strike="noStrike">
                        <a:solidFill>
                          <a:srgbClr val="000000"/>
                        </a:solidFill>
                        <a:effectLst/>
                        <a:latin typeface="Calibri" panose="020F0502020204030204" pitchFamily="34" charset="0"/>
                      </a:endParaRPr>
                    </a:p>
                  </a:txBody>
                  <a:tcPr marL="9525" marR="9525" marT="9525" marB="0" anchor="b"/>
                </a:tc>
              </a:tr>
              <a:tr h="253799">
                <a:tc>
                  <a:txBody>
                    <a:bodyPr/>
                    <a:lstStyle/>
                    <a:p>
                      <a:pPr algn="l" fontAlgn="b"/>
                      <a:r>
                        <a:rPr lang="en-US" sz="1600" u="none" strike="noStrike" dirty="0">
                          <a:effectLst/>
                        </a:rPr>
                        <a:t>Hi-C </a:t>
                      </a:r>
                      <a:r>
                        <a:rPr lang="en-US" sz="1600" u="none" strike="noStrike" dirty="0" err="1">
                          <a:effectLst/>
                        </a:rPr>
                        <a:t>topological.domain</a:t>
                      </a:r>
                      <a:r>
                        <a:rPr lang="en-US" sz="1600" u="none" strike="noStrike" dirty="0">
                          <a:effectLst/>
                        </a:rPr>
                        <a:t>(IMR90)</a:t>
                      </a:r>
                      <a:endParaRPr lang="en-US"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44794</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41037</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0.904</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u="none" strike="noStrike" dirty="0">
                          <a:effectLst/>
                        </a:rPr>
                        <a:t>1.09</a:t>
                      </a:r>
                      <a:endParaRPr lang="en-US"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&lt; 1e-04</a:t>
                      </a:r>
                      <a:endParaRPr lang="en-US" sz="1600" b="0" i="0" u="none" strike="noStrike">
                        <a:solidFill>
                          <a:srgbClr val="000000"/>
                        </a:solidFill>
                        <a:effectLst/>
                        <a:latin typeface="Calibri" panose="020F0502020204030204" pitchFamily="34" charset="0"/>
                      </a:endParaRPr>
                    </a:p>
                  </a:txBody>
                  <a:tcPr marL="9525" marR="9525" marT="9525" marB="0" anchor="b"/>
                </a:tc>
              </a:tr>
              <a:tr h="253799">
                <a:tc>
                  <a:txBody>
                    <a:bodyPr/>
                    <a:lstStyle/>
                    <a:p>
                      <a:pPr algn="l" fontAlgn="b"/>
                      <a:r>
                        <a:rPr lang="en-US" sz="1600" u="none" strike="noStrike">
                          <a:effectLst/>
                        </a:rPr>
                        <a:t>Hi-C topological.domain(hESC)</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44806</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41808</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0.904</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u="none" strike="noStrike" dirty="0">
                          <a:effectLst/>
                        </a:rPr>
                        <a:t>1.07</a:t>
                      </a:r>
                      <a:endParaRPr lang="en-US"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&lt; 1e-04</a:t>
                      </a:r>
                      <a:endParaRPr lang="en-US" sz="1600" b="0" i="0" u="none" strike="noStrike">
                        <a:solidFill>
                          <a:srgbClr val="000000"/>
                        </a:solidFill>
                        <a:effectLst/>
                        <a:latin typeface="Calibri" panose="020F0502020204030204" pitchFamily="34" charset="0"/>
                      </a:endParaRPr>
                    </a:p>
                  </a:txBody>
                  <a:tcPr marL="9525" marR="9525" marT="9525" marB="0" anchor="b"/>
                </a:tc>
              </a:tr>
              <a:tr h="214824">
                <a:tc>
                  <a:txBody>
                    <a:bodyPr/>
                    <a:lstStyle/>
                    <a:p>
                      <a:pPr algn="l" fontAlgn="b"/>
                      <a:r>
                        <a:rPr lang="en-US" sz="1600" b="1" u="none" strike="noStrike" dirty="0">
                          <a:solidFill>
                            <a:srgbClr val="0070C0"/>
                          </a:solidFill>
                          <a:effectLst/>
                        </a:rPr>
                        <a:t>Large organized chromatin K9 </a:t>
                      </a:r>
                      <a:r>
                        <a:rPr lang="en-US" sz="1600" b="1" u="none" strike="noStrike" dirty="0" smtClean="0">
                          <a:solidFill>
                            <a:srgbClr val="0070C0"/>
                          </a:solidFill>
                          <a:effectLst/>
                        </a:rPr>
                        <a:t>(</a:t>
                      </a:r>
                      <a:r>
                        <a:rPr lang="en-US" sz="1600" b="1" u="none" strike="noStrike" dirty="0">
                          <a:solidFill>
                            <a:srgbClr val="0070C0"/>
                          </a:solidFill>
                          <a:effectLst/>
                        </a:rPr>
                        <a:t>LOCK)</a:t>
                      </a:r>
                      <a:endParaRPr lang="en-US" sz="1600" b="1" i="0" u="none" strike="noStrike" dirty="0">
                        <a:solidFill>
                          <a:srgbClr val="0070C0"/>
                        </a:solidFill>
                        <a:effectLst/>
                        <a:latin typeface="Calibri" panose="020F0502020204030204" pitchFamily="34" charset="0"/>
                      </a:endParaRPr>
                    </a:p>
                  </a:txBody>
                  <a:tcPr marL="9525" marR="9525" marT="9525" marB="0" anchor="b"/>
                </a:tc>
                <a:tc>
                  <a:txBody>
                    <a:bodyPr/>
                    <a:lstStyle/>
                    <a:p>
                      <a:pPr algn="r" fontAlgn="b"/>
                      <a:r>
                        <a:rPr lang="en-US" sz="1600" b="1" u="none" strike="noStrike">
                          <a:solidFill>
                            <a:srgbClr val="0070C0"/>
                          </a:solidFill>
                          <a:effectLst/>
                        </a:rPr>
                        <a:t>131</a:t>
                      </a:r>
                      <a:endParaRPr lang="en-US" sz="1600" b="1" i="0" u="none" strike="noStrike">
                        <a:solidFill>
                          <a:srgbClr val="0070C0"/>
                        </a:solidFill>
                        <a:effectLst/>
                        <a:latin typeface="Calibri" panose="020F0502020204030204" pitchFamily="34" charset="0"/>
                      </a:endParaRPr>
                    </a:p>
                  </a:txBody>
                  <a:tcPr marL="9525" marR="9525" marT="9525" marB="0" anchor="b"/>
                </a:tc>
                <a:tc>
                  <a:txBody>
                    <a:bodyPr/>
                    <a:lstStyle/>
                    <a:p>
                      <a:pPr algn="r" fontAlgn="b"/>
                      <a:r>
                        <a:rPr lang="en-US" sz="1600" b="1" u="none" strike="noStrike">
                          <a:solidFill>
                            <a:srgbClr val="0070C0"/>
                          </a:solidFill>
                          <a:effectLst/>
                        </a:rPr>
                        <a:t>217</a:t>
                      </a:r>
                      <a:endParaRPr lang="en-US" sz="1600" b="1" i="0" u="none" strike="noStrike">
                        <a:solidFill>
                          <a:srgbClr val="0070C0"/>
                        </a:solidFill>
                        <a:effectLst/>
                        <a:latin typeface="Calibri" panose="020F0502020204030204" pitchFamily="34" charset="0"/>
                      </a:endParaRPr>
                    </a:p>
                  </a:txBody>
                  <a:tcPr marL="9525" marR="9525" marT="9525" marB="0" anchor="b"/>
                </a:tc>
                <a:tc>
                  <a:txBody>
                    <a:bodyPr/>
                    <a:lstStyle/>
                    <a:p>
                      <a:pPr algn="r" fontAlgn="b"/>
                      <a:r>
                        <a:rPr lang="en-US" sz="1600" b="1" u="none" strike="noStrike">
                          <a:solidFill>
                            <a:srgbClr val="0070C0"/>
                          </a:solidFill>
                          <a:effectLst/>
                        </a:rPr>
                        <a:t>0.003</a:t>
                      </a:r>
                      <a:endParaRPr lang="en-US" sz="1600" b="1" i="0" u="none" strike="noStrike">
                        <a:solidFill>
                          <a:srgbClr val="0070C0"/>
                        </a:solidFill>
                        <a:effectLst/>
                        <a:latin typeface="Calibri" panose="020F0502020204030204" pitchFamily="34" charset="0"/>
                      </a:endParaRPr>
                    </a:p>
                  </a:txBody>
                  <a:tcPr marL="9525" marR="9525" marT="9525" marB="0" anchor="b"/>
                </a:tc>
                <a:tc>
                  <a:txBody>
                    <a:bodyPr/>
                    <a:lstStyle/>
                    <a:p>
                      <a:pPr algn="ctr" fontAlgn="b"/>
                      <a:r>
                        <a:rPr lang="en-US" sz="1600" b="1" u="none" strike="noStrike" dirty="0">
                          <a:solidFill>
                            <a:srgbClr val="0070C0"/>
                          </a:solidFill>
                          <a:effectLst/>
                        </a:rPr>
                        <a:t>0.60</a:t>
                      </a:r>
                      <a:endParaRPr lang="en-US" sz="1600" b="1" i="0" u="none" strike="noStrike" dirty="0">
                        <a:solidFill>
                          <a:srgbClr val="0070C0"/>
                        </a:solidFill>
                        <a:effectLst/>
                        <a:latin typeface="Calibri" panose="020F0502020204030204" pitchFamily="34" charset="0"/>
                      </a:endParaRPr>
                    </a:p>
                  </a:txBody>
                  <a:tcPr marL="9525" marR="9525" marT="9525" marB="0" anchor="b"/>
                </a:tc>
                <a:tc>
                  <a:txBody>
                    <a:bodyPr/>
                    <a:lstStyle/>
                    <a:p>
                      <a:pPr algn="l" fontAlgn="b"/>
                      <a:r>
                        <a:rPr lang="en-US" sz="1600" b="1" u="none" strike="noStrike">
                          <a:solidFill>
                            <a:srgbClr val="0070C0"/>
                          </a:solidFill>
                          <a:effectLst/>
                        </a:rPr>
                        <a:t>&lt; 1e-04</a:t>
                      </a:r>
                      <a:endParaRPr lang="en-US" sz="1600" b="1" i="0" u="none" strike="noStrike">
                        <a:solidFill>
                          <a:srgbClr val="0070C0"/>
                        </a:solidFill>
                        <a:effectLst/>
                        <a:latin typeface="Calibri" panose="020F0502020204030204" pitchFamily="34" charset="0"/>
                      </a:endParaRPr>
                    </a:p>
                  </a:txBody>
                  <a:tcPr marL="9525" marR="9525" marT="9525" marB="0" anchor="b"/>
                </a:tc>
              </a:tr>
              <a:tr h="253799">
                <a:tc>
                  <a:txBody>
                    <a:bodyPr/>
                    <a:lstStyle/>
                    <a:p>
                      <a:pPr algn="l" fontAlgn="b"/>
                      <a:r>
                        <a:rPr lang="en-US" sz="1600" b="1" u="none" strike="noStrike">
                          <a:solidFill>
                            <a:srgbClr val="0070C0"/>
                          </a:solidFill>
                          <a:effectLst/>
                        </a:rPr>
                        <a:t>Lamina-associated domains (LAD)</a:t>
                      </a:r>
                      <a:endParaRPr lang="en-US" sz="1600" b="1" i="0" u="none" strike="noStrike">
                        <a:solidFill>
                          <a:srgbClr val="0070C0"/>
                        </a:solidFill>
                        <a:effectLst/>
                        <a:latin typeface="Calibri" panose="020F0502020204030204" pitchFamily="34" charset="0"/>
                      </a:endParaRPr>
                    </a:p>
                  </a:txBody>
                  <a:tcPr marL="9525" marR="9525" marT="9525" marB="0" anchor="b"/>
                </a:tc>
                <a:tc>
                  <a:txBody>
                    <a:bodyPr/>
                    <a:lstStyle/>
                    <a:p>
                      <a:pPr algn="r" fontAlgn="b"/>
                      <a:r>
                        <a:rPr lang="en-US" sz="1600" b="1" u="none" strike="noStrike" dirty="0">
                          <a:solidFill>
                            <a:srgbClr val="0070C0"/>
                          </a:solidFill>
                          <a:effectLst/>
                        </a:rPr>
                        <a:t>10639</a:t>
                      </a:r>
                      <a:endParaRPr lang="en-US" sz="1600" b="1" i="0" u="none" strike="noStrike" dirty="0">
                        <a:solidFill>
                          <a:srgbClr val="0070C0"/>
                        </a:solidFill>
                        <a:effectLst/>
                        <a:latin typeface="Calibri" panose="020F0502020204030204" pitchFamily="34" charset="0"/>
                      </a:endParaRPr>
                    </a:p>
                  </a:txBody>
                  <a:tcPr marL="9525" marR="9525" marT="9525" marB="0" anchor="b"/>
                </a:tc>
                <a:tc>
                  <a:txBody>
                    <a:bodyPr/>
                    <a:lstStyle/>
                    <a:p>
                      <a:pPr algn="r" fontAlgn="b"/>
                      <a:r>
                        <a:rPr lang="en-US" sz="1600" b="1" u="none" strike="noStrike">
                          <a:solidFill>
                            <a:srgbClr val="0070C0"/>
                          </a:solidFill>
                          <a:effectLst/>
                        </a:rPr>
                        <a:t>18330</a:t>
                      </a:r>
                      <a:endParaRPr lang="en-US" sz="1600" b="1" i="0" u="none" strike="noStrike">
                        <a:solidFill>
                          <a:srgbClr val="0070C0"/>
                        </a:solidFill>
                        <a:effectLst/>
                        <a:latin typeface="Calibri" panose="020F0502020204030204" pitchFamily="34" charset="0"/>
                      </a:endParaRPr>
                    </a:p>
                  </a:txBody>
                  <a:tcPr marL="9525" marR="9525" marT="9525" marB="0" anchor="b"/>
                </a:tc>
                <a:tc>
                  <a:txBody>
                    <a:bodyPr/>
                    <a:lstStyle/>
                    <a:p>
                      <a:pPr algn="r" fontAlgn="b"/>
                      <a:r>
                        <a:rPr lang="en-US" sz="1600" b="1" u="none" strike="noStrike">
                          <a:solidFill>
                            <a:srgbClr val="0070C0"/>
                          </a:solidFill>
                          <a:effectLst/>
                        </a:rPr>
                        <a:t>0.215</a:t>
                      </a:r>
                      <a:endParaRPr lang="en-US" sz="1600" b="1" i="0" u="none" strike="noStrike">
                        <a:solidFill>
                          <a:srgbClr val="0070C0"/>
                        </a:solidFill>
                        <a:effectLst/>
                        <a:latin typeface="Calibri" panose="020F0502020204030204" pitchFamily="34" charset="0"/>
                      </a:endParaRPr>
                    </a:p>
                  </a:txBody>
                  <a:tcPr marL="9525" marR="9525" marT="9525" marB="0" anchor="b"/>
                </a:tc>
                <a:tc>
                  <a:txBody>
                    <a:bodyPr/>
                    <a:lstStyle/>
                    <a:p>
                      <a:pPr algn="ctr" fontAlgn="b"/>
                      <a:r>
                        <a:rPr lang="en-US" sz="1600" b="1" u="none" strike="noStrike" dirty="0">
                          <a:solidFill>
                            <a:srgbClr val="0070C0"/>
                          </a:solidFill>
                          <a:effectLst/>
                        </a:rPr>
                        <a:t>0.58</a:t>
                      </a:r>
                      <a:endParaRPr lang="en-US" sz="1600" b="1" i="0" u="none" strike="noStrike" dirty="0">
                        <a:solidFill>
                          <a:srgbClr val="0070C0"/>
                        </a:solidFill>
                        <a:effectLst/>
                        <a:latin typeface="Calibri" panose="020F0502020204030204" pitchFamily="34" charset="0"/>
                      </a:endParaRPr>
                    </a:p>
                  </a:txBody>
                  <a:tcPr marL="9525" marR="9525" marT="9525" marB="0" anchor="b"/>
                </a:tc>
                <a:tc>
                  <a:txBody>
                    <a:bodyPr/>
                    <a:lstStyle/>
                    <a:p>
                      <a:pPr algn="l" fontAlgn="b"/>
                      <a:r>
                        <a:rPr lang="en-US" sz="1600" b="1" u="none" strike="noStrike" dirty="0">
                          <a:solidFill>
                            <a:srgbClr val="0070C0"/>
                          </a:solidFill>
                          <a:effectLst/>
                        </a:rPr>
                        <a:t>&lt; 1e-04</a:t>
                      </a:r>
                      <a:endParaRPr lang="en-US" sz="1600" b="1" i="0" u="none" strike="noStrike" dirty="0">
                        <a:solidFill>
                          <a:srgbClr val="0070C0"/>
                        </a:solidFill>
                        <a:effectLst/>
                        <a:latin typeface="Calibri" panose="020F0502020204030204" pitchFamily="34" charset="0"/>
                      </a:endParaRPr>
                    </a:p>
                  </a:txBody>
                  <a:tcPr marL="9525" marR="9525" marT="9525" marB="0" anchor="b"/>
                </a:tc>
              </a:tr>
            </a:tbl>
          </a:graphicData>
        </a:graphic>
      </p:graphicFrame>
      <p:sp>
        <p:nvSpPr>
          <p:cNvPr id="3" name="Rectangle 2"/>
          <p:cNvSpPr/>
          <p:nvPr/>
        </p:nvSpPr>
        <p:spPr>
          <a:xfrm>
            <a:off x="1509856" y="85740"/>
            <a:ext cx="6633697" cy="562783"/>
          </a:xfrm>
          <a:prstGeom prst="rect">
            <a:avLst/>
          </a:prstGeom>
        </p:spPr>
        <p:txBody>
          <a:bodyPr wrap="square">
            <a:spAutoFit/>
          </a:bodyPr>
          <a:lstStyle/>
          <a:p>
            <a:pPr>
              <a:lnSpc>
                <a:spcPct val="200000"/>
              </a:lnSpc>
              <a:spcBef>
                <a:spcPts val="150"/>
              </a:spcBef>
            </a:pPr>
            <a:r>
              <a:rPr lang="en-US" altLang="zh-CN" b="1" i="1" dirty="0" smtClean="0">
                <a:solidFill>
                  <a:srgbClr val="000000"/>
                </a:solidFill>
                <a:latin typeface="Microsoft YaHei" panose="020B0503020204020204" pitchFamily="34" charset="-122"/>
                <a:ea typeface="Microsoft YaHei" panose="020B0503020204020204" pitchFamily="34" charset="-122"/>
                <a:cs typeface="Times New Roman" panose="02020603050405020304" pitchFamily="18" charset="0"/>
              </a:rPr>
              <a:t>Methylation block: an independent function element</a:t>
            </a:r>
            <a:endParaRPr lang="en-US" sz="1600" b="1" i="1" dirty="0">
              <a:solidFill>
                <a:srgbClr val="365F91"/>
              </a:solidFill>
              <a:latin typeface="Microsoft YaHei" panose="020B0503020204020204" pitchFamily="34" charset="-122"/>
              <a:ea typeface="Microsoft YaHei" panose="020B0503020204020204" pitchFamily="34" charset="-122"/>
              <a:cs typeface="Times New Roman" panose="02020603050405020304" pitchFamily="18" charset="0"/>
            </a:endParaRPr>
          </a:p>
        </p:txBody>
      </p:sp>
      <p:sp>
        <p:nvSpPr>
          <p:cNvPr id="4" name="TextBox 3"/>
          <p:cNvSpPr txBox="1"/>
          <p:nvPr/>
        </p:nvSpPr>
        <p:spPr>
          <a:xfrm>
            <a:off x="253134" y="3696221"/>
            <a:ext cx="7270580" cy="338554"/>
          </a:xfrm>
          <a:prstGeom prst="rect">
            <a:avLst/>
          </a:prstGeom>
          <a:noFill/>
        </p:spPr>
        <p:txBody>
          <a:bodyPr wrap="none" rtlCol="0">
            <a:spAutoFit/>
          </a:bodyPr>
          <a:lstStyle/>
          <a:p>
            <a:r>
              <a:rPr lang="en-US" sz="1600" dirty="0" smtClean="0">
                <a:latin typeface="Microsoft YaHei" panose="020B0503020204020204" pitchFamily="34" charset="-122"/>
                <a:ea typeface="Microsoft YaHei" panose="020B0503020204020204" pitchFamily="34" charset="-122"/>
              </a:rPr>
              <a:t>*</a:t>
            </a:r>
            <a:r>
              <a:rPr lang="en-US" sz="1600" dirty="0">
                <a:latin typeface="Microsoft YaHei" panose="020B0503020204020204" pitchFamily="34" charset="-122"/>
                <a:ea typeface="Microsoft YaHei" panose="020B0503020204020204" pitchFamily="34" charset="-122"/>
              </a:rPr>
              <a:t>S</a:t>
            </a:r>
            <a:r>
              <a:rPr lang="en-US" sz="1600" dirty="0" smtClean="0">
                <a:latin typeface="Microsoft YaHei" panose="020B0503020204020204" pitchFamily="34" charset="-122"/>
                <a:ea typeface="Microsoft YaHei" panose="020B0503020204020204" pitchFamily="34" charset="-122"/>
              </a:rPr>
              <a:t>ampling 10,000 times and </a:t>
            </a:r>
            <a:r>
              <a:rPr lang="en-US" sz="1600" dirty="0">
                <a:latin typeface="Microsoft YaHei" panose="020B0503020204020204" pitchFamily="34" charset="-122"/>
                <a:ea typeface="Microsoft YaHei" panose="020B0503020204020204" pitchFamily="34" charset="-122"/>
              </a:rPr>
              <a:t>empirical  </a:t>
            </a:r>
            <a:r>
              <a:rPr lang="en-US" sz="1600" dirty="0" smtClean="0">
                <a:latin typeface="Microsoft YaHei" panose="020B0503020204020204" pitchFamily="34" charset="-122"/>
                <a:ea typeface="Microsoft YaHei" panose="020B0503020204020204" pitchFamily="34" charset="-122"/>
              </a:rPr>
              <a:t>P-value to show the significance. </a:t>
            </a:r>
            <a:endParaRPr lang="en-US" sz="1600" dirty="0">
              <a:latin typeface="Microsoft YaHei" panose="020B0503020204020204" pitchFamily="34" charset="-122"/>
              <a:ea typeface="Microsoft YaHei" panose="020B0503020204020204" pitchFamily="34" charset="-122"/>
            </a:endParaRPr>
          </a:p>
        </p:txBody>
      </p:sp>
      <p:sp>
        <p:nvSpPr>
          <p:cNvPr id="5" name="Rectangle 4"/>
          <p:cNvSpPr/>
          <p:nvPr/>
        </p:nvSpPr>
        <p:spPr>
          <a:xfrm>
            <a:off x="540817" y="4192083"/>
            <a:ext cx="7979069" cy="2062103"/>
          </a:xfrm>
          <a:prstGeom prst="rect">
            <a:avLst/>
          </a:prstGeom>
        </p:spPr>
        <p:txBody>
          <a:bodyPr wrap="square">
            <a:spAutoFit/>
          </a:bodyPr>
          <a:lstStyle/>
          <a:p>
            <a:r>
              <a:rPr lang="en-US" altLang="zh-CN" sz="1600" dirty="0" smtClean="0">
                <a:solidFill>
                  <a:srgbClr val="000000"/>
                </a:solidFill>
                <a:latin typeface="Microsoft YaHei" panose="020B0503020204020204" pitchFamily="34" charset="-122"/>
                <a:ea typeface="Microsoft YaHei" panose="020B0503020204020204" pitchFamily="34" charset="-122"/>
                <a:cs typeface="Times New Roman" panose="02020603050405020304" pitchFamily="18" charset="0"/>
              </a:rPr>
              <a:t>Result:  </a:t>
            </a:r>
            <a:endParaRPr lang="en-US" altLang="zh-CN" sz="1600" dirty="0">
              <a:solidFill>
                <a:srgbClr val="000000"/>
              </a:solidFill>
              <a:latin typeface="Microsoft YaHei" panose="020B0503020204020204" pitchFamily="34" charset="-122"/>
              <a:ea typeface="Microsoft YaHei" panose="020B0503020204020204" pitchFamily="34" charset="-122"/>
              <a:cs typeface="Times New Roman" panose="02020603050405020304" pitchFamily="18" charset="0"/>
            </a:endParaRPr>
          </a:p>
          <a:p>
            <a:pPr algn="just"/>
            <a:r>
              <a:rPr lang="en-US" altLang="zh-CN" sz="1600" dirty="0" smtClean="0">
                <a:solidFill>
                  <a:srgbClr val="000000"/>
                </a:solidFill>
                <a:latin typeface="Microsoft YaHei" panose="020B0503020204020204" pitchFamily="34" charset="-122"/>
                <a:ea typeface="Microsoft YaHei" panose="020B0503020204020204" pitchFamily="34" charset="-122"/>
                <a:cs typeface="Times New Roman" panose="02020603050405020304" pitchFamily="18" charset="0"/>
              </a:rPr>
              <a:t>Methylation block is significantly enriched in </a:t>
            </a:r>
            <a:r>
              <a:rPr lang="en-US" altLang="zh-CN" sz="1600" dirty="0" err="1" smtClean="0">
                <a:solidFill>
                  <a:srgbClr val="000000"/>
                </a:solidFill>
                <a:latin typeface="Microsoft YaHei" panose="020B0503020204020204" pitchFamily="34" charset="-122"/>
                <a:ea typeface="Microsoft YaHei" panose="020B0503020204020204" pitchFamily="34" charset="-122"/>
                <a:cs typeface="Times New Roman" panose="02020603050405020304" pitchFamily="18" charset="0"/>
              </a:rPr>
              <a:t>CpGI</a:t>
            </a:r>
            <a:r>
              <a:rPr lang="en-US" altLang="zh-CN" sz="1600" dirty="0" smtClean="0">
                <a:solidFill>
                  <a:srgbClr val="000000"/>
                </a:solidFill>
                <a:latin typeface="Microsoft YaHei" panose="020B0503020204020204" pitchFamily="34" charset="-122"/>
                <a:ea typeface="Microsoft YaHei" panose="020B0503020204020204" pitchFamily="34" charset="-122"/>
                <a:cs typeface="Times New Roman" panose="02020603050405020304" pitchFamily="18" charset="0"/>
              </a:rPr>
              <a:t>, Shore, VMR and DMR regions, while it is negatively correlated with LOCK and LAD regions. Widely correlation with all kinds of important biological function domains indicate the methylation block might play some roles in different functions. </a:t>
            </a:r>
          </a:p>
          <a:p>
            <a:endParaRPr lang="en-US" altLang="zh-CN" sz="1600" dirty="0" smtClean="0">
              <a:solidFill>
                <a:srgbClr val="000000"/>
              </a:solidFill>
              <a:latin typeface="Microsoft YaHei" panose="020B0503020204020204" pitchFamily="34" charset="-122"/>
              <a:ea typeface="Microsoft YaHei" panose="020B0503020204020204" pitchFamily="34" charset="-122"/>
              <a:cs typeface="Times New Roman" panose="02020603050405020304" pitchFamily="18" charset="0"/>
            </a:endParaRPr>
          </a:p>
          <a:p>
            <a:r>
              <a:rPr lang="en-US" altLang="zh-CN" sz="1600" dirty="0" smtClean="0">
                <a:solidFill>
                  <a:srgbClr val="000000"/>
                </a:solidFill>
                <a:latin typeface="Microsoft YaHei" panose="020B0503020204020204" pitchFamily="34" charset="-122"/>
                <a:ea typeface="Microsoft YaHei" panose="020B0503020204020204" pitchFamily="34" charset="-122"/>
                <a:cs typeface="Times New Roman" panose="02020603050405020304" pitchFamily="18" charset="0"/>
              </a:rPr>
              <a:t>Conclusion</a:t>
            </a:r>
            <a:r>
              <a:rPr lang="zh-CN" altLang="en-US" sz="1600" dirty="0" smtClean="0">
                <a:solidFill>
                  <a:srgbClr val="000000"/>
                </a:solidFill>
                <a:latin typeface="Microsoft YaHei" panose="020B0503020204020204" pitchFamily="34" charset="-122"/>
                <a:ea typeface="Microsoft YaHei" panose="020B0503020204020204" pitchFamily="34" charset="-122"/>
                <a:cs typeface="Times New Roman" panose="02020603050405020304" pitchFamily="18" charset="0"/>
              </a:rPr>
              <a:t>： </a:t>
            </a:r>
            <a:endParaRPr lang="en-US" altLang="zh-CN" sz="1600" dirty="0" smtClean="0">
              <a:solidFill>
                <a:srgbClr val="000000"/>
              </a:solidFill>
              <a:latin typeface="Microsoft YaHei" panose="020B0503020204020204" pitchFamily="34" charset="-122"/>
              <a:ea typeface="Microsoft YaHei" panose="020B0503020204020204" pitchFamily="34" charset="-122"/>
              <a:cs typeface="Times New Roman" panose="02020603050405020304" pitchFamily="18" charset="0"/>
            </a:endParaRPr>
          </a:p>
          <a:p>
            <a:r>
              <a:rPr lang="en-US" altLang="zh-CN" sz="1600" dirty="0" smtClean="0">
                <a:solidFill>
                  <a:srgbClr val="000000"/>
                </a:solidFill>
                <a:latin typeface="Microsoft YaHei" panose="020B0503020204020204" pitchFamily="34" charset="-122"/>
                <a:ea typeface="Microsoft YaHei" panose="020B0503020204020204" pitchFamily="34" charset="-122"/>
                <a:cs typeface="Times New Roman" panose="02020603050405020304" pitchFamily="18" charset="0"/>
              </a:rPr>
              <a:t>Methylation block might be an </a:t>
            </a:r>
            <a:r>
              <a:rPr lang="en-US" altLang="zh-CN" sz="1600" dirty="0">
                <a:solidFill>
                  <a:srgbClr val="000000"/>
                </a:solidFill>
                <a:latin typeface="Microsoft YaHei" panose="020B0503020204020204" pitchFamily="34" charset="-122"/>
                <a:ea typeface="Microsoft YaHei" panose="020B0503020204020204" pitchFamily="34" charset="-122"/>
                <a:cs typeface="Times New Roman" panose="02020603050405020304" pitchFamily="18" charset="0"/>
              </a:rPr>
              <a:t>independent </a:t>
            </a:r>
            <a:r>
              <a:rPr lang="en-US" altLang="zh-CN" sz="1600" dirty="0" smtClean="0">
                <a:solidFill>
                  <a:srgbClr val="000000"/>
                </a:solidFill>
                <a:latin typeface="Microsoft YaHei" panose="020B0503020204020204" pitchFamily="34" charset="-122"/>
                <a:ea typeface="Microsoft YaHei" panose="020B0503020204020204" pitchFamily="34" charset="-122"/>
                <a:cs typeface="Times New Roman" panose="02020603050405020304" pitchFamily="18" charset="0"/>
              </a:rPr>
              <a:t>functional domain</a:t>
            </a:r>
            <a:endParaRPr lang="en-US" sz="16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06677397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891" y="1649019"/>
            <a:ext cx="4156049" cy="1797211"/>
          </a:xfrm>
          <a:prstGeom prst="rect">
            <a:avLst/>
          </a:prstGeom>
        </p:spPr>
      </p:pic>
      <p:sp>
        <p:nvSpPr>
          <p:cNvPr id="3" name="TextBox 2"/>
          <p:cNvSpPr txBox="1"/>
          <p:nvPr/>
        </p:nvSpPr>
        <p:spPr>
          <a:xfrm>
            <a:off x="338010" y="1095021"/>
            <a:ext cx="2962991" cy="369332"/>
          </a:xfrm>
          <a:prstGeom prst="rect">
            <a:avLst/>
          </a:prstGeom>
          <a:noFill/>
        </p:spPr>
        <p:txBody>
          <a:bodyPr wrap="none" rtlCol="0">
            <a:spAutoFit/>
          </a:bodyPr>
          <a:lstStyle/>
          <a:p>
            <a:r>
              <a:rPr lang="en-US" altLang="zh-CN" dirty="0" smtClean="0"/>
              <a:t>RRBS dataset, stage I. top 150</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9553" y="3815563"/>
            <a:ext cx="4244982" cy="1738744"/>
          </a:xfrm>
          <a:prstGeom prst="rect">
            <a:avLst/>
          </a:prstGeom>
        </p:spPr>
      </p:pic>
      <p:sp>
        <p:nvSpPr>
          <p:cNvPr id="5" name="Rectangle 4"/>
          <p:cNvSpPr/>
          <p:nvPr/>
        </p:nvSpPr>
        <p:spPr>
          <a:xfrm>
            <a:off x="401306" y="3446230"/>
            <a:ext cx="3020699" cy="369332"/>
          </a:xfrm>
          <a:prstGeom prst="rect">
            <a:avLst/>
          </a:prstGeom>
        </p:spPr>
        <p:txBody>
          <a:bodyPr wrap="none">
            <a:spAutoFit/>
          </a:bodyPr>
          <a:lstStyle/>
          <a:p>
            <a:r>
              <a:rPr lang="en-US" altLang="zh-CN" dirty="0" smtClean="0"/>
              <a:t>RRBS dataset, stage II. top 150</a:t>
            </a:r>
            <a:endParaRPr lang="en-US" dirty="0"/>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53302" y="3815562"/>
            <a:ext cx="3677887" cy="1738745"/>
          </a:xfrm>
          <a:prstGeom prst="rect">
            <a:avLst/>
          </a:prstGeom>
        </p:spPr>
      </p:pic>
      <p:sp>
        <p:nvSpPr>
          <p:cNvPr id="7" name="Rectangle 6"/>
          <p:cNvSpPr/>
          <p:nvPr/>
        </p:nvSpPr>
        <p:spPr>
          <a:xfrm>
            <a:off x="5116452" y="3484678"/>
            <a:ext cx="3371757" cy="369332"/>
          </a:xfrm>
          <a:prstGeom prst="rect">
            <a:avLst/>
          </a:prstGeom>
        </p:spPr>
        <p:txBody>
          <a:bodyPr wrap="none">
            <a:spAutoFit/>
          </a:bodyPr>
          <a:lstStyle/>
          <a:p>
            <a:r>
              <a:rPr lang="en-US" altLang="zh-CN" dirty="0" err="1" smtClean="0"/>
              <a:t>Seq</a:t>
            </a:r>
            <a:r>
              <a:rPr lang="en-US" altLang="zh-CN" dirty="0" smtClean="0"/>
              <a:t>-Cap: dataset, stage II. top 150</a:t>
            </a:r>
            <a:endParaRPr lang="en-US" dirty="0"/>
          </a:p>
        </p:txBody>
      </p:sp>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72112" y="1649019"/>
            <a:ext cx="3660436" cy="1602898"/>
          </a:xfrm>
          <a:prstGeom prst="rect">
            <a:avLst/>
          </a:prstGeom>
        </p:spPr>
      </p:pic>
      <p:sp>
        <p:nvSpPr>
          <p:cNvPr id="9" name="TextBox 8"/>
          <p:cNvSpPr txBox="1"/>
          <p:nvPr/>
        </p:nvSpPr>
        <p:spPr>
          <a:xfrm>
            <a:off x="4724535" y="1095021"/>
            <a:ext cx="3251531" cy="369332"/>
          </a:xfrm>
          <a:prstGeom prst="rect">
            <a:avLst/>
          </a:prstGeom>
          <a:noFill/>
        </p:spPr>
        <p:txBody>
          <a:bodyPr wrap="none" rtlCol="0">
            <a:spAutoFit/>
          </a:bodyPr>
          <a:lstStyle/>
          <a:p>
            <a:r>
              <a:rPr lang="en-US" altLang="zh-CN" dirty="0" err="1" smtClean="0"/>
              <a:t>Seq</a:t>
            </a:r>
            <a:r>
              <a:rPr lang="en-US" altLang="zh-CN" dirty="0" smtClean="0"/>
              <a:t>-Cap dataset, stage I. top 150</a:t>
            </a:r>
            <a:endParaRPr lang="en-US" dirty="0"/>
          </a:p>
        </p:txBody>
      </p:sp>
      <p:sp>
        <p:nvSpPr>
          <p:cNvPr id="10" name="Rectangle 9"/>
          <p:cNvSpPr/>
          <p:nvPr/>
        </p:nvSpPr>
        <p:spPr>
          <a:xfrm>
            <a:off x="110264" y="-37197"/>
            <a:ext cx="8889357" cy="560410"/>
          </a:xfrm>
          <a:prstGeom prst="rect">
            <a:avLst/>
          </a:prstGeom>
        </p:spPr>
        <p:txBody>
          <a:bodyPr wrap="square">
            <a:spAutoFit/>
          </a:bodyPr>
          <a:lstStyle/>
          <a:p>
            <a:pPr>
              <a:lnSpc>
                <a:spcPct val="200000"/>
              </a:lnSpc>
              <a:spcBef>
                <a:spcPts val="150"/>
              </a:spcBef>
            </a:pPr>
            <a:r>
              <a:rPr lang="en-US" b="1" i="1" dirty="0" smtClean="0">
                <a:solidFill>
                  <a:srgbClr val="000000"/>
                </a:solidFill>
                <a:latin typeface="Arial" panose="020B0604020202020204" pitchFamily="34" charset="0"/>
                <a:ea typeface="宋体" panose="02010600030101010101" pitchFamily="2" charset="-122"/>
                <a:cs typeface="Times New Roman" panose="02020603050405020304" pitchFamily="18" charset="0"/>
              </a:rPr>
              <a:t>Supplementary</a:t>
            </a:r>
            <a:endParaRPr lang="en-US" sz="1600" b="1" i="1" dirty="0">
              <a:solidFill>
                <a:srgbClr val="365F91"/>
              </a:solidFill>
              <a:latin typeface="Cambria" panose="020405030504060302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14897212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267488" y="1170690"/>
            <a:ext cx="6670376" cy="323165"/>
          </a:xfrm>
          <a:prstGeom prst="rect">
            <a:avLst/>
          </a:prstGeom>
        </p:spPr>
        <p:txBody>
          <a:bodyPr wrap="square">
            <a:spAutoFit/>
          </a:bodyPr>
          <a:lstStyle/>
          <a:p>
            <a:pPr fontAlgn="base"/>
            <a:r>
              <a:rPr lang="en-US" sz="1500" b="1" dirty="0">
                <a:solidFill>
                  <a:srgbClr val="000000"/>
                </a:solidFill>
                <a:latin typeface="Arial" panose="020B0604020202020204" pitchFamily="34" charset="0"/>
              </a:rPr>
              <a:t>Definition of methylation haplotypes and methylation haplotype blocks</a:t>
            </a:r>
          </a:p>
        </p:txBody>
      </p:sp>
      <p:sp>
        <p:nvSpPr>
          <p:cNvPr id="3" name="Rectangle 2"/>
          <p:cNvSpPr/>
          <p:nvPr/>
        </p:nvSpPr>
        <p:spPr>
          <a:xfrm>
            <a:off x="1204460" y="1758680"/>
            <a:ext cx="6796431" cy="3000821"/>
          </a:xfrm>
          <a:prstGeom prst="rect">
            <a:avLst/>
          </a:prstGeom>
        </p:spPr>
        <p:txBody>
          <a:bodyPr wrap="square">
            <a:spAutoFit/>
          </a:bodyPr>
          <a:lstStyle/>
          <a:p>
            <a:pPr marL="214313" indent="-214313">
              <a:buFont typeface="Wingdings" panose="05000000000000000000" pitchFamily="2" charset="2"/>
              <a:buChar char="Ø"/>
            </a:pPr>
            <a:r>
              <a:rPr lang="en-US" altLang="zh-CN" sz="1350" b="1" dirty="0"/>
              <a:t>Methylation haplotype </a:t>
            </a:r>
            <a:r>
              <a:rPr lang="en-US" altLang="zh-CN" sz="1350" dirty="0"/>
              <a:t>is </a:t>
            </a:r>
            <a:r>
              <a:rPr lang="en-US" sz="1350" dirty="0"/>
              <a:t>collection of adjacent methylation status in specific genome region.</a:t>
            </a:r>
          </a:p>
          <a:p>
            <a:pPr marL="214313" indent="-214313">
              <a:buFont typeface="Wingdings" panose="05000000000000000000" pitchFamily="2" charset="2"/>
              <a:buChar char="Ø"/>
            </a:pPr>
            <a:endParaRPr lang="en-US" sz="1350" dirty="0"/>
          </a:p>
          <a:p>
            <a:pPr marL="214313" indent="-214313">
              <a:buFont typeface="Wingdings" panose="05000000000000000000" pitchFamily="2" charset="2"/>
              <a:buChar char="Ø"/>
            </a:pPr>
            <a:r>
              <a:rPr lang="en-US" altLang="zh-CN" sz="1350" b="1" dirty="0"/>
              <a:t>Methylation haplotype block </a:t>
            </a:r>
            <a:r>
              <a:rPr lang="en-US" altLang="zh-CN" sz="1350" dirty="0"/>
              <a:t>is genomic region in which the methylation correlation between adjacent </a:t>
            </a:r>
            <a:r>
              <a:rPr lang="en-US" altLang="zh-CN" sz="1350" dirty="0" err="1"/>
              <a:t>CpG</a:t>
            </a:r>
            <a:r>
              <a:rPr lang="en-US" altLang="zh-CN" sz="1350" dirty="0"/>
              <a:t> loci were relatively higher compared with the expectation.</a:t>
            </a:r>
          </a:p>
          <a:p>
            <a:pPr marL="214313" indent="-214313">
              <a:buFont typeface="Wingdings" panose="05000000000000000000" pitchFamily="2" charset="2"/>
              <a:buChar char="Ø"/>
            </a:pPr>
            <a:endParaRPr lang="en-US" altLang="zh-CN" sz="1350" dirty="0"/>
          </a:p>
          <a:p>
            <a:pPr marL="214313" indent="-214313">
              <a:buFont typeface="Wingdings" panose="05000000000000000000" pitchFamily="2" charset="2"/>
              <a:buChar char="Ø"/>
            </a:pPr>
            <a:r>
              <a:rPr lang="en-US" altLang="zh-CN" sz="1350" b="1" dirty="0"/>
              <a:t>Methylation haplotype load </a:t>
            </a:r>
            <a:r>
              <a:rPr lang="en-US" altLang="zh-CN" sz="1350" dirty="0"/>
              <a:t>is proposed to measure the methylation level for the methylation blocks which is weighted by the length of the haplotype.</a:t>
            </a:r>
          </a:p>
          <a:p>
            <a:pPr marL="214313" indent="-214313">
              <a:buFont typeface="Wingdings" panose="05000000000000000000" pitchFamily="2" charset="2"/>
              <a:buChar char="Ø"/>
            </a:pPr>
            <a:endParaRPr lang="en-US" altLang="zh-CN" sz="1350" dirty="0"/>
          </a:p>
          <a:p>
            <a:pPr marL="214313" indent="-214313">
              <a:buFont typeface="Wingdings" panose="05000000000000000000" pitchFamily="2" charset="2"/>
              <a:buChar char="Ø"/>
            </a:pPr>
            <a:r>
              <a:rPr lang="en-US" altLang="zh-CN" sz="1350" b="1" dirty="0"/>
              <a:t>Methylation entropy </a:t>
            </a:r>
            <a:r>
              <a:rPr lang="en-US" altLang="zh-CN" sz="1350" dirty="0"/>
              <a:t>is a extent measurement to DNA methylation based on traditional </a:t>
            </a:r>
            <a:r>
              <a:rPr lang="en-US" sz="1350" dirty="0"/>
              <a:t>Shannon entropy. It can be used to evaluate the epigenetic heterogeneity.</a:t>
            </a:r>
            <a:endParaRPr lang="en-US" altLang="zh-CN" sz="1350" dirty="0"/>
          </a:p>
          <a:p>
            <a:pPr marL="214313" indent="-214313">
              <a:buFont typeface="Wingdings" panose="05000000000000000000" pitchFamily="2" charset="2"/>
              <a:buChar char="Ø"/>
            </a:pPr>
            <a:endParaRPr lang="en-US" altLang="zh-CN" sz="1350" dirty="0"/>
          </a:p>
          <a:p>
            <a:pPr marL="214313" indent="-214313">
              <a:buFont typeface="Wingdings" panose="05000000000000000000" pitchFamily="2" charset="2"/>
              <a:buChar char="Ø"/>
            </a:pPr>
            <a:endParaRPr lang="en-US" altLang="zh-CN" sz="1350" dirty="0"/>
          </a:p>
          <a:p>
            <a:pPr marL="214313" indent="-214313">
              <a:buFont typeface="Wingdings" panose="05000000000000000000" pitchFamily="2" charset="2"/>
              <a:buChar char="Ø"/>
            </a:pPr>
            <a:endParaRPr lang="en-US" sz="1350" dirty="0"/>
          </a:p>
        </p:txBody>
      </p:sp>
      <p:pic>
        <p:nvPicPr>
          <p:cNvPr id="41" name="Picture 40"/>
          <p:cNvPicPr>
            <a:picLocks noChangeAspect="1"/>
          </p:cNvPicPr>
          <p:nvPr/>
        </p:nvPicPr>
        <p:blipFill rotWithShape="1">
          <a:blip r:embed="rId3">
            <a:extLst>
              <a:ext uri="{28A0092B-C50C-407E-A947-70E740481C1C}">
                <a14:useLocalDpi xmlns:a14="http://schemas.microsoft.com/office/drawing/2010/main" val="0"/>
              </a:ext>
            </a:extLst>
          </a:blip>
          <a:srcRect t="5480" r="11495"/>
          <a:stretch/>
        </p:blipFill>
        <p:spPr>
          <a:xfrm>
            <a:off x="4403885" y="4392930"/>
            <a:ext cx="2819876" cy="1269431"/>
          </a:xfrm>
          <a:prstGeom prst="rect">
            <a:avLst/>
          </a:prstGeom>
          <a:ln>
            <a:solidFill>
              <a:srgbClr val="92D050"/>
            </a:solidFill>
          </a:ln>
        </p:spPr>
      </p:pic>
      <p:pic>
        <p:nvPicPr>
          <p:cNvPr id="43" name="Picture 4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36486" y="4418675"/>
            <a:ext cx="2614613" cy="1250156"/>
          </a:xfrm>
          <a:prstGeom prst="rect">
            <a:avLst/>
          </a:prstGeom>
          <a:ln>
            <a:solidFill>
              <a:srgbClr val="92D050"/>
            </a:solidFill>
          </a:ln>
        </p:spPr>
      </p:pic>
      <mc:AlternateContent xmlns:mc="http://schemas.openxmlformats.org/markup-compatibility/2006" xmlns:a14="http://schemas.microsoft.com/office/drawing/2010/main">
        <mc:Choice Requires="a14">
          <p:sp>
            <p:nvSpPr>
              <p:cNvPr id="44" name="Rectangle 43"/>
              <p:cNvSpPr/>
              <p:nvPr/>
            </p:nvSpPr>
            <p:spPr>
              <a:xfrm>
                <a:off x="1536486" y="5731372"/>
                <a:ext cx="2536913" cy="230832"/>
              </a:xfrm>
              <a:prstGeom prst="rect">
                <a:avLst/>
              </a:prstGeom>
            </p:spPr>
            <p:txBody>
              <a:bodyPr wrap="none">
                <a:spAutoFit/>
              </a:bodyPr>
              <a:lstStyle/>
              <a:p>
                <a14:m>
                  <m:oMath xmlns:m="http://schemas.openxmlformats.org/officeDocument/2006/math">
                    <m:sSub>
                      <m:sSubPr>
                        <m:ctrlPr>
                          <a:rPr lang="en-US" sz="900" i="1">
                            <a:latin typeface="Cambria Math" panose="02040503050406030204" pitchFamily="18" charset="0"/>
                          </a:rPr>
                        </m:ctrlPr>
                      </m:sSubPr>
                      <m:e>
                        <m:r>
                          <a:rPr lang="en-US" sz="900" i="1">
                            <a:latin typeface="Cambria Math" panose="02040503050406030204" pitchFamily="18" charset="0"/>
                          </a:rPr>
                          <m:t>𝑤</m:t>
                        </m:r>
                      </m:e>
                      <m:sub>
                        <m:r>
                          <a:rPr lang="en-US" sz="900" i="1">
                            <a:latin typeface="Cambria Math" panose="02040503050406030204" pitchFamily="18" charset="0"/>
                          </a:rPr>
                          <m:t>𝑖</m:t>
                        </m:r>
                      </m:sub>
                    </m:sSub>
                  </m:oMath>
                </a14:m>
                <a:r>
                  <a:rPr lang="en-US" sz="900" dirty="0"/>
                  <a:t> is to favor the contribution of longer haplotype</a:t>
                </a:r>
              </a:p>
            </p:txBody>
          </p:sp>
        </mc:Choice>
        <mc:Fallback xmlns="">
          <p:sp>
            <p:nvSpPr>
              <p:cNvPr id="44" name="Rectangle 43"/>
              <p:cNvSpPr>
                <a:spLocks noRot="1" noChangeAspect="1" noMove="1" noResize="1" noEditPoints="1" noAdjustHandles="1" noChangeArrowheads="1" noChangeShapeType="1" noTextEdit="1"/>
              </p:cNvSpPr>
              <p:nvPr/>
            </p:nvSpPr>
            <p:spPr>
              <a:xfrm>
                <a:off x="524648" y="6498828"/>
                <a:ext cx="3302892" cy="276999"/>
              </a:xfrm>
              <a:prstGeom prst="rect">
                <a:avLst/>
              </a:prstGeom>
              <a:blipFill rotWithShape="0">
                <a:blip r:embed="rId5"/>
                <a:stretch>
                  <a:fillRect b="-15217"/>
                </a:stretch>
              </a:blipFill>
            </p:spPr>
            <p:txBody>
              <a:bodyPr/>
              <a:lstStyle/>
              <a:p>
                <a:r>
                  <a:rPr lang="en-US">
                    <a:noFill/>
                  </a:rPr>
                  <a:t> </a:t>
                </a:r>
              </a:p>
            </p:txBody>
          </p:sp>
        </mc:Fallback>
      </mc:AlternateContent>
    </p:spTree>
    <p:extLst>
      <p:ext uri="{BB962C8B-B14F-4D97-AF65-F5344CB8AC3E}">
        <p14:creationId xmlns:p14="http://schemas.microsoft.com/office/powerpoint/2010/main" val="201015734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srcRect t="7795" b="9157"/>
          <a:stretch/>
        </p:blipFill>
        <p:spPr>
          <a:xfrm>
            <a:off x="2507208" y="1947199"/>
            <a:ext cx="3656816" cy="1575977"/>
          </a:xfrm>
          <a:prstGeom prst="rect">
            <a:avLst/>
          </a:prstGeom>
        </p:spPr>
      </p:pic>
      <p:grpSp>
        <p:nvGrpSpPr>
          <p:cNvPr id="35" name="Group 34"/>
          <p:cNvGrpSpPr/>
          <p:nvPr/>
        </p:nvGrpSpPr>
        <p:grpSpPr>
          <a:xfrm>
            <a:off x="6354524" y="1947199"/>
            <a:ext cx="784860" cy="1575977"/>
            <a:chOff x="4185920" y="241639"/>
            <a:chExt cx="1046480" cy="2101302"/>
          </a:xfrm>
        </p:grpSpPr>
        <p:pic>
          <p:nvPicPr>
            <p:cNvPr id="32" name="Picture 31"/>
            <p:cNvPicPr>
              <a:picLocks noChangeAspect="1"/>
            </p:cNvPicPr>
            <p:nvPr/>
          </p:nvPicPr>
          <p:blipFill rotWithShape="1">
            <a:blip r:embed="rId3"/>
            <a:srcRect l="27848" t="7795" r="50689" b="9157"/>
            <a:stretch/>
          </p:blipFill>
          <p:spPr>
            <a:xfrm>
              <a:off x="4185920" y="241639"/>
              <a:ext cx="1046480" cy="2101302"/>
            </a:xfrm>
            <a:prstGeom prst="rect">
              <a:avLst/>
            </a:prstGeom>
          </p:spPr>
        </p:pic>
        <p:pic>
          <p:nvPicPr>
            <p:cNvPr id="33" name="Picture 32"/>
            <p:cNvPicPr>
              <a:picLocks noChangeAspect="1"/>
            </p:cNvPicPr>
            <p:nvPr/>
          </p:nvPicPr>
          <p:blipFill rotWithShape="1">
            <a:blip r:embed="rId3"/>
            <a:srcRect l="55254" t="8520" r="36827" b="51111"/>
            <a:stretch/>
          </p:blipFill>
          <p:spPr>
            <a:xfrm>
              <a:off x="4277360" y="1280160"/>
              <a:ext cx="380190" cy="1005840"/>
            </a:xfrm>
            <a:prstGeom prst="rect">
              <a:avLst/>
            </a:prstGeom>
          </p:spPr>
        </p:pic>
        <p:pic>
          <p:nvPicPr>
            <p:cNvPr id="34" name="Picture 33"/>
            <p:cNvPicPr>
              <a:picLocks noChangeAspect="1"/>
            </p:cNvPicPr>
            <p:nvPr/>
          </p:nvPicPr>
          <p:blipFill rotWithShape="1">
            <a:blip r:embed="rId3"/>
            <a:srcRect l="55254" t="8520" r="36827" b="51111"/>
            <a:stretch/>
          </p:blipFill>
          <p:spPr>
            <a:xfrm>
              <a:off x="4667710" y="270894"/>
              <a:ext cx="380190" cy="1005840"/>
            </a:xfrm>
            <a:prstGeom prst="rect">
              <a:avLst/>
            </a:prstGeom>
          </p:spPr>
        </p:pic>
      </p:grpSp>
      <p:sp>
        <p:nvSpPr>
          <p:cNvPr id="41" name="Rectangle 40"/>
          <p:cNvSpPr/>
          <p:nvPr/>
        </p:nvSpPr>
        <p:spPr>
          <a:xfrm>
            <a:off x="2681773" y="1717319"/>
            <a:ext cx="5640730" cy="461665"/>
          </a:xfrm>
          <a:prstGeom prst="rect">
            <a:avLst/>
          </a:prstGeom>
        </p:spPr>
        <p:txBody>
          <a:bodyPr wrap="square">
            <a:spAutoFit/>
          </a:bodyPr>
          <a:lstStyle/>
          <a:p>
            <a:r>
              <a:rPr lang="en-US" sz="1350" b="1" dirty="0"/>
              <a:t>0%                    100%              50%                 </a:t>
            </a:r>
            <a:r>
              <a:rPr lang="en-US" altLang="zh-CN" sz="1350" b="1" dirty="0"/>
              <a:t>50</a:t>
            </a:r>
            <a:r>
              <a:rPr lang="en-US" sz="1350" b="1" dirty="0"/>
              <a:t>%                50%                   50%</a:t>
            </a:r>
          </a:p>
          <a:p>
            <a:endParaRPr lang="en-US" sz="1050" dirty="0"/>
          </a:p>
        </p:txBody>
      </p:sp>
      <p:sp>
        <p:nvSpPr>
          <p:cNvPr id="30" name="Rectangle 29"/>
          <p:cNvSpPr/>
          <p:nvPr/>
        </p:nvSpPr>
        <p:spPr>
          <a:xfrm>
            <a:off x="2507209" y="1717318"/>
            <a:ext cx="2844764" cy="2087475"/>
          </a:xfrm>
          <a:prstGeom prst="rect">
            <a:avLst/>
          </a:prstGeom>
          <a:noFill/>
          <a:ln w="28575">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45" name="TextBox 44"/>
          <p:cNvSpPr txBox="1"/>
          <p:nvPr/>
        </p:nvSpPr>
        <p:spPr>
          <a:xfrm>
            <a:off x="2661001" y="3527005"/>
            <a:ext cx="5381351" cy="300082"/>
          </a:xfrm>
          <a:prstGeom prst="rect">
            <a:avLst/>
          </a:prstGeom>
          <a:noFill/>
        </p:spPr>
        <p:txBody>
          <a:bodyPr wrap="square" rtlCol="0">
            <a:spAutoFit/>
          </a:bodyPr>
          <a:lstStyle/>
          <a:p>
            <a:r>
              <a:rPr lang="en-US" sz="1350" dirty="0"/>
              <a:t>R</a:t>
            </a:r>
            <a:r>
              <a:rPr lang="en-US" sz="1350" baseline="30000" dirty="0"/>
              <a:t>2</a:t>
            </a:r>
            <a:r>
              <a:rPr lang="en-US" sz="1350" dirty="0"/>
              <a:t>=1                  R</a:t>
            </a:r>
            <a:r>
              <a:rPr lang="en-US" sz="1350" baseline="30000" dirty="0"/>
              <a:t>2</a:t>
            </a:r>
            <a:r>
              <a:rPr lang="en-US" sz="1350" dirty="0"/>
              <a:t>=1                R</a:t>
            </a:r>
            <a:r>
              <a:rPr lang="en-US" sz="1350" baseline="30000" dirty="0"/>
              <a:t>2</a:t>
            </a:r>
            <a:r>
              <a:rPr lang="en-US" sz="1350" dirty="0"/>
              <a:t>=1               R</a:t>
            </a:r>
            <a:r>
              <a:rPr lang="en-US" sz="1350" baseline="30000" dirty="0"/>
              <a:t>2</a:t>
            </a:r>
            <a:r>
              <a:rPr lang="en-US" sz="1350" dirty="0"/>
              <a:t>=0               R</a:t>
            </a:r>
            <a:r>
              <a:rPr lang="en-US" sz="1350" baseline="30000" dirty="0"/>
              <a:t>2</a:t>
            </a:r>
            <a:r>
              <a:rPr lang="en-US" sz="1350" dirty="0"/>
              <a:t>=-1                 R</a:t>
            </a:r>
            <a:r>
              <a:rPr lang="en-US" sz="1350" baseline="30000" dirty="0"/>
              <a:t>2</a:t>
            </a:r>
            <a:r>
              <a:rPr lang="en-US" sz="1350" dirty="0"/>
              <a:t>=1                                           </a:t>
            </a:r>
            <a:endParaRPr lang="en-US" sz="1350" baseline="30000" dirty="0"/>
          </a:p>
        </p:txBody>
      </p:sp>
      <p:pic>
        <p:nvPicPr>
          <p:cNvPr id="46" name="Picture 45"/>
          <p:cNvPicPr>
            <a:picLocks noChangeAspect="1"/>
          </p:cNvPicPr>
          <p:nvPr/>
        </p:nvPicPr>
        <p:blipFill rotWithShape="1">
          <a:blip r:embed="rId3"/>
          <a:srcRect l="27848" t="7795" r="50689" b="9157"/>
          <a:stretch/>
        </p:blipFill>
        <p:spPr>
          <a:xfrm>
            <a:off x="7389392" y="1957222"/>
            <a:ext cx="784860" cy="1575977"/>
          </a:xfrm>
          <a:prstGeom prst="rect">
            <a:avLst/>
          </a:prstGeom>
        </p:spPr>
      </p:pic>
      <p:pic>
        <p:nvPicPr>
          <p:cNvPr id="48" name="Picture 47"/>
          <p:cNvPicPr>
            <a:picLocks noChangeAspect="1"/>
          </p:cNvPicPr>
          <p:nvPr/>
        </p:nvPicPr>
        <p:blipFill rotWithShape="1">
          <a:blip r:embed="rId3"/>
          <a:srcRect l="55254" t="8520" r="36827" b="51111"/>
          <a:stretch/>
        </p:blipFill>
        <p:spPr>
          <a:xfrm>
            <a:off x="7757209" y="2732225"/>
            <a:ext cx="285143" cy="754380"/>
          </a:xfrm>
          <a:prstGeom prst="rect">
            <a:avLst/>
          </a:prstGeom>
        </p:spPr>
      </p:pic>
      <p:pic>
        <p:nvPicPr>
          <p:cNvPr id="49" name="Picture 48"/>
          <p:cNvPicPr>
            <a:picLocks noChangeAspect="1"/>
          </p:cNvPicPr>
          <p:nvPr/>
        </p:nvPicPr>
        <p:blipFill rotWithShape="1">
          <a:blip r:embed="rId3"/>
          <a:srcRect l="55254" t="8520" r="36827" b="51111"/>
          <a:stretch/>
        </p:blipFill>
        <p:spPr>
          <a:xfrm>
            <a:off x="7765886" y="1974089"/>
            <a:ext cx="285143" cy="754380"/>
          </a:xfrm>
          <a:prstGeom prst="rect">
            <a:avLst/>
          </a:prstGeom>
        </p:spPr>
      </p:pic>
      <p:sp>
        <p:nvSpPr>
          <p:cNvPr id="50" name="Rectangle 49"/>
          <p:cNvSpPr/>
          <p:nvPr/>
        </p:nvSpPr>
        <p:spPr>
          <a:xfrm>
            <a:off x="2625537" y="4066664"/>
            <a:ext cx="5696966" cy="1015663"/>
          </a:xfrm>
          <a:prstGeom prst="rect">
            <a:avLst/>
          </a:prstGeom>
        </p:spPr>
        <p:txBody>
          <a:bodyPr wrap="square">
            <a:spAutoFit/>
          </a:bodyPr>
          <a:lstStyle/>
          <a:p>
            <a:r>
              <a:rPr lang="en-US" sz="1500" dirty="0"/>
              <a:t>1                       1                 2                      16                   2                        2</a:t>
            </a:r>
          </a:p>
          <a:p>
            <a:r>
              <a:rPr lang="en-US" sz="1500" dirty="0"/>
              <a:t>1                       1                 1                    0.325              0.23                 0.23</a:t>
            </a:r>
          </a:p>
          <a:p>
            <a:r>
              <a:rPr lang="en-US" sz="1500" dirty="0"/>
              <a:t>0                       0                0.5                      </a:t>
            </a:r>
            <a:r>
              <a:rPr lang="en-US" sz="1500"/>
              <a:t>2                  0.5                      0</a:t>
            </a:r>
            <a:endParaRPr lang="en-US" sz="1500" dirty="0"/>
          </a:p>
          <a:p>
            <a:r>
              <a:rPr lang="en-US" sz="1500" dirty="0"/>
              <a:t>0                       1                0.5                     0.5                0.5                    0.5                    </a:t>
            </a:r>
          </a:p>
        </p:txBody>
      </p:sp>
      <p:sp>
        <p:nvSpPr>
          <p:cNvPr id="51" name="TextBox 50"/>
          <p:cNvSpPr txBox="1"/>
          <p:nvPr/>
        </p:nvSpPr>
        <p:spPr>
          <a:xfrm>
            <a:off x="788203" y="4541560"/>
            <a:ext cx="1694503" cy="276999"/>
          </a:xfrm>
          <a:prstGeom prst="rect">
            <a:avLst/>
          </a:prstGeom>
          <a:noFill/>
        </p:spPr>
        <p:txBody>
          <a:bodyPr wrap="none" rtlCol="0">
            <a:spAutoFit/>
          </a:bodyPr>
          <a:lstStyle/>
          <a:p>
            <a:r>
              <a:rPr lang="en-US" sz="1200" dirty="0"/>
              <a:t>2 × Methylation entropy</a:t>
            </a:r>
          </a:p>
        </p:txBody>
      </p:sp>
      <p:sp>
        <p:nvSpPr>
          <p:cNvPr id="52" name="TextBox 51"/>
          <p:cNvSpPr txBox="1"/>
          <p:nvPr/>
        </p:nvSpPr>
        <p:spPr>
          <a:xfrm>
            <a:off x="947414" y="4795476"/>
            <a:ext cx="1272143" cy="276999"/>
          </a:xfrm>
          <a:prstGeom prst="rect">
            <a:avLst/>
          </a:prstGeom>
          <a:noFill/>
        </p:spPr>
        <p:txBody>
          <a:bodyPr wrap="none" rtlCol="0">
            <a:spAutoFit/>
          </a:bodyPr>
          <a:lstStyle/>
          <a:p>
            <a:r>
              <a:rPr lang="en-US" sz="1200" dirty="0"/>
              <a:t>Methylation level</a:t>
            </a:r>
          </a:p>
        </p:txBody>
      </p:sp>
      <mc:AlternateContent xmlns:mc="http://schemas.openxmlformats.org/markup-compatibility/2006" xmlns:a14="http://schemas.microsoft.com/office/drawing/2010/main">
        <mc:Choice Requires="a14">
          <p:sp>
            <p:nvSpPr>
              <p:cNvPr id="53" name="TextBox 52"/>
              <p:cNvSpPr txBox="1"/>
              <p:nvPr/>
            </p:nvSpPr>
            <p:spPr>
              <a:xfrm>
                <a:off x="1120520" y="4320580"/>
                <a:ext cx="928844" cy="276999"/>
              </a:xfrm>
              <a:prstGeom prst="rect">
                <a:avLst/>
              </a:prstGeom>
              <a:noFill/>
            </p:spPr>
            <p:txBody>
              <a:bodyPr wrap="none" rtlCol="0">
                <a:spAutoFit/>
              </a:bodyPr>
              <a:lstStyle/>
              <a:p>
                <a:r>
                  <a:rPr lang="en-US" sz="1200" dirty="0"/>
                  <a:t>MHL(</a:t>
                </a:r>
                <a14:m>
                  <m:oMath xmlns:m="http://schemas.openxmlformats.org/officeDocument/2006/math">
                    <m:sSub>
                      <m:sSubPr>
                        <m:ctrlPr>
                          <a:rPr lang="en-US" sz="1200" i="1">
                            <a:latin typeface="Cambria Math" panose="02040503050406030204" pitchFamily="18" charset="0"/>
                          </a:rPr>
                        </m:ctrlPr>
                      </m:sSubPr>
                      <m:e>
                        <m:r>
                          <a:rPr lang="en-US" sz="1200" i="1">
                            <a:latin typeface="Cambria Math" panose="02040503050406030204" pitchFamily="18" charset="0"/>
                          </a:rPr>
                          <m:t>𝑤</m:t>
                        </m:r>
                      </m:e>
                      <m:sub>
                        <m:r>
                          <a:rPr lang="en-US" sz="1200" i="1">
                            <a:latin typeface="Cambria Math" panose="02040503050406030204" pitchFamily="18" charset="0"/>
                          </a:rPr>
                          <m:t>𝑖</m:t>
                        </m:r>
                      </m:sub>
                    </m:sSub>
                  </m:oMath>
                </a14:m>
                <a:r>
                  <a:rPr lang="en-US" sz="1200" dirty="0"/>
                  <a:t> =</a:t>
                </a:r>
                <a14:m>
                  <m:oMath xmlns:m="http://schemas.openxmlformats.org/officeDocument/2006/math">
                    <m:r>
                      <a:rPr lang="en-US" sz="1200" i="1">
                        <a:latin typeface="Cambria Math" panose="02040503050406030204" pitchFamily="18" charset="0"/>
                      </a:rPr>
                      <m:t>𝑖</m:t>
                    </m:r>
                  </m:oMath>
                </a14:m>
                <a:r>
                  <a:rPr lang="en-US" sz="1200" dirty="0"/>
                  <a:t> )</a:t>
                </a:r>
              </a:p>
            </p:txBody>
          </p:sp>
        </mc:Choice>
        <mc:Fallback xmlns="">
          <p:sp>
            <p:nvSpPr>
              <p:cNvPr id="53" name="TextBox 52"/>
              <p:cNvSpPr txBox="1">
                <a:spLocks noRot="1" noChangeAspect="1" noMove="1" noResize="1" noEditPoints="1" noAdjustHandles="1" noChangeArrowheads="1" noChangeShapeType="1" noTextEdit="1"/>
              </p:cNvSpPr>
              <p:nvPr/>
            </p:nvSpPr>
            <p:spPr>
              <a:xfrm>
                <a:off x="1494026" y="4617773"/>
                <a:ext cx="1159002" cy="338554"/>
              </a:xfrm>
              <a:prstGeom prst="rect">
                <a:avLst/>
              </a:prstGeom>
              <a:blipFill rotWithShape="0">
                <a:blip r:embed="rId4"/>
                <a:stretch>
                  <a:fillRect l="-2632" t="-5455" r="-3684" b="-23636"/>
                </a:stretch>
              </a:blipFill>
            </p:spPr>
            <p:txBody>
              <a:bodyPr/>
              <a:lstStyle/>
              <a:p>
                <a:r>
                  <a:rPr lang="en-US">
                    <a:noFill/>
                  </a:rPr>
                  <a:t> </a:t>
                </a:r>
              </a:p>
            </p:txBody>
          </p:sp>
        </mc:Fallback>
      </mc:AlternateContent>
      <p:sp>
        <p:nvSpPr>
          <p:cNvPr id="54" name="TextBox 53"/>
          <p:cNvSpPr txBox="1"/>
          <p:nvPr/>
        </p:nvSpPr>
        <p:spPr>
          <a:xfrm>
            <a:off x="830549" y="4065834"/>
            <a:ext cx="1609415" cy="276999"/>
          </a:xfrm>
          <a:prstGeom prst="rect">
            <a:avLst/>
          </a:prstGeom>
          <a:noFill/>
        </p:spPr>
        <p:txBody>
          <a:bodyPr wrap="none" rtlCol="0">
            <a:spAutoFit/>
          </a:bodyPr>
          <a:lstStyle/>
          <a:p>
            <a:r>
              <a:rPr lang="en-US" sz="1200" dirty="0"/>
              <a:t>Methylation haplotype</a:t>
            </a:r>
          </a:p>
        </p:txBody>
      </p:sp>
    </p:spTree>
    <p:extLst>
      <p:ext uri="{BB962C8B-B14F-4D97-AF65-F5344CB8AC3E}">
        <p14:creationId xmlns:p14="http://schemas.microsoft.com/office/powerpoint/2010/main" val="404348435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7445" y="3729991"/>
            <a:ext cx="3501064" cy="2155557"/>
          </a:xfrm>
          <a:prstGeom prst="rect">
            <a:avLst/>
          </a:prstGeom>
          <a:ln w="9525" cap="sq" cmpd="thickThin">
            <a:solidFill>
              <a:srgbClr val="000000"/>
            </a:solidFill>
            <a:prstDash val="solid"/>
            <a:miter lim="800000"/>
          </a:ln>
          <a:effectLst>
            <a:innerShdw blurRad="76200">
              <a:srgbClr val="000000"/>
            </a:innerShdw>
          </a:effectLst>
        </p:spPr>
      </p:pic>
      <p:sp>
        <p:nvSpPr>
          <p:cNvPr id="3" name="Rectangle 2"/>
          <p:cNvSpPr/>
          <p:nvPr/>
        </p:nvSpPr>
        <p:spPr>
          <a:xfrm>
            <a:off x="1322317" y="3356489"/>
            <a:ext cx="6262778" cy="323165"/>
          </a:xfrm>
          <a:prstGeom prst="rect">
            <a:avLst/>
          </a:prstGeom>
        </p:spPr>
        <p:txBody>
          <a:bodyPr wrap="square">
            <a:spAutoFit/>
          </a:bodyPr>
          <a:lstStyle/>
          <a:p>
            <a:r>
              <a:rPr lang="en-US" altLang="zh-CN" sz="1500" b="1" dirty="0"/>
              <a:t>Methylation entropy implement in </a:t>
            </a:r>
            <a:r>
              <a:rPr lang="en-US" altLang="zh-CN" sz="1500" b="1" dirty="0">
                <a:solidFill>
                  <a:srgbClr val="FF0000"/>
                </a:solidFill>
              </a:rPr>
              <a:t>R</a:t>
            </a:r>
            <a:r>
              <a:rPr lang="en-US" altLang="zh-CN" sz="1500" b="1" dirty="0"/>
              <a:t> and Perl</a:t>
            </a:r>
          </a:p>
        </p:txBody>
      </p:sp>
      <p:sp>
        <p:nvSpPr>
          <p:cNvPr id="4" name="Rectangle 3"/>
          <p:cNvSpPr/>
          <p:nvPr/>
        </p:nvSpPr>
        <p:spPr>
          <a:xfrm>
            <a:off x="1285999" y="975901"/>
            <a:ext cx="6262778" cy="323165"/>
          </a:xfrm>
          <a:prstGeom prst="rect">
            <a:avLst/>
          </a:prstGeom>
        </p:spPr>
        <p:txBody>
          <a:bodyPr wrap="square">
            <a:spAutoFit/>
          </a:bodyPr>
          <a:lstStyle/>
          <a:p>
            <a:r>
              <a:rPr lang="en-US" altLang="zh-CN" sz="1500" b="1" dirty="0"/>
              <a:t>Methylation haplotype load implement in </a:t>
            </a:r>
            <a:r>
              <a:rPr lang="en-US" altLang="zh-CN" sz="1500" b="1" dirty="0">
                <a:solidFill>
                  <a:srgbClr val="FF0000"/>
                </a:solidFill>
              </a:rPr>
              <a:t>R</a:t>
            </a:r>
            <a:r>
              <a:rPr lang="en-US" altLang="zh-CN" sz="1500" b="1" dirty="0"/>
              <a:t> and Perl</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17444" y="1402319"/>
            <a:ext cx="2305050" cy="1827833"/>
          </a:xfrm>
          <a:prstGeom prst="rect">
            <a:avLst/>
          </a:prstGeom>
          <a:ln w="1905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392508172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1813562" y="1913265"/>
            <a:ext cx="5966046" cy="2753986"/>
            <a:chOff x="1017037" y="412338"/>
            <a:chExt cx="7598643" cy="3507609"/>
          </a:xfrm>
        </p:grpSpPr>
        <p:pic>
          <p:nvPicPr>
            <p:cNvPr id="2" name="Picture 1"/>
            <p:cNvPicPr>
              <a:picLocks noChangeAspect="1"/>
            </p:cNvPicPr>
            <p:nvPr/>
          </p:nvPicPr>
          <p:blipFill>
            <a:blip r:embed="rId2"/>
            <a:stretch>
              <a:fillRect/>
            </a:stretch>
          </p:blipFill>
          <p:spPr>
            <a:xfrm>
              <a:off x="4946945" y="412338"/>
              <a:ext cx="3668735" cy="3507609"/>
            </a:xfrm>
            <a:prstGeom prst="rect">
              <a:avLst/>
            </a:prstGeom>
          </p:spPr>
        </p:pic>
        <p:pic>
          <p:nvPicPr>
            <p:cNvPr id="4" name="Picture 3"/>
            <p:cNvPicPr>
              <a:picLocks noChangeAspect="1"/>
            </p:cNvPicPr>
            <p:nvPr/>
          </p:nvPicPr>
          <p:blipFill rotWithShape="1">
            <a:blip r:embed="rId3"/>
            <a:srcRect l="26760" t="14798" r="15910" b="22002"/>
            <a:stretch/>
          </p:blipFill>
          <p:spPr>
            <a:xfrm>
              <a:off x="1017037" y="412338"/>
              <a:ext cx="3598671" cy="3173702"/>
            </a:xfrm>
            <a:prstGeom prst="rect">
              <a:avLst/>
            </a:prstGeom>
          </p:spPr>
        </p:pic>
      </p:grpSp>
      <p:sp>
        <p:nvSpPr>
          <p:cNvPr id="11" name="TextBox 10"/>
          <p:cNvSpPr txBox="1"/>
          <p:nvPr/>
        </p:nvSpPr>
        <p:spPr>
          <a:xfrm>
            <a:off x="2020323" y="1135844"/>
            <a:ext cx="5274073" cy="369332"/>
          </a:xfrm>
          <a:prstGeom prst="rect">
            <a:avLst/>
          </a:prstGeom>
          <a:noFill/>
        </p:spPr>
        <p:txBody>
          <a:bodyPr wrap="none" rtlCol="0">
            <a:spAutoFit/>
          </a:bodyPr>
          <a:lstStyle/>
          <a:p>
            <a:r>
              <a:rPr lang="en-US" altLang="zh-CN" b="1" dirty="0"/>
              <a:t>Distribution of Methylation block in human genomics</a:t>
            </a:r>
            <a:endParaRPr lang="en-US" b="1" dirty="0"/>
          </a:p>
        </p:txBody>
      </p:sp>
      <p:sp>
        <p:nvSpPr>
          <p:cNvPr id="6" name="TextBox 5"/>
          <p:cNvSpPr txBox="1"/>
          <p:nvPr/>
        </p:nvSpPr>
        <p:spPr>
          <a:xfrm>
            <a:off x="1256581" y="5033294"/>
            <a:ext cx="6986210" cy="830997"/>
          </a:xfrm>
          <a:prstGeom prst="rect">
            <a:avLst/>
          </a:prstGeom>
          <a:noFill/>
        </p:spPr>
        <p:txBody>
          <a:bodyPr wrap="square" rtlCol="0">
            <a:spAutoFit/>
          </a:bodyPr>
          <a:lstStyle/>
          <a:p>
            <a:pPr marL="257175" indent="-257175">
              <a:buFont typeface="Wingdings" panose="05000000000000000000" pitchFamily="2" charset="2"/>
              <a:buChar char="Ø"/>
            </a:pPr>
            <a:r>
              <a:rPr lang="en-US" sz="1200" dirty="0"/>
              <a:t>Methylation blocks widely disperse in human genome, especially in gene regulation and body region.</a:t>
            </a:r>
          </a:p>
          <a:p>
            <a:pPr marL="257175" indent="-257175">
              <a:buFont typeface="Wingdings" panose="05000000000000000000" pitchFamily="2" charset="2"/>
              <a:buChar char="Ø"/>
            </a:pPr>
            <a:r>
              <a:rPr lang="en-US" sz="1200" dirty="0"/>
              <a:t>Methylation blocks prefer non-repeat regions in human genome (mapping and functional reason)</a:t>
            </a:r>
          </a:p>
          <a:p>
            <a:pPr marL="257175" indent="-257175">
              <a:buFont typeface="Wingdings" panose="05000000000000000000" pitchFamily="2" charset="2"/>
              <a:buChar char="Ø"/>
            </a:pPr>
            <a:r>
              <a:rPr lang="en-US" sz="1200" dirty="0"/>
              <a:t>Methylation blocks cover 0.4% repeat regions while </a:t>
            </a:r>
            <a:r>
              <a:rPr lang="en-US" sz="1200" dirty="0" err="1"/>
              <a:t>RefGene</a:t>
            </a:r>
            <a:r>
              <a:rPr lang="en-US" sz="1200" dirty="0"/>
              <a:t> cover 7.0% repeat region. </a:t>
            </a:r>
          </a:p>
          <a:p>
            <a:pPr marL="257175" indent="-257175">
              <a:buFont typeface="Wingdings" panose="05000000000000000000" pitchFamily="2" charset="2"/>
              <a:buChar char="Ø"/>
            </a:pPr>
            <a:endParaRPr lang="en-US" sz="1200" dirty="0"/>
          </a:p>
        </p:txBody>
      </p:sp>
      <p:sp>
        <p:nvSpPr>
          <p:cNvPr id="3" name="Rectangle 2"/>
          <p:cNvSpPr/>
          <p:nvPr/>
        </p:nvSpPr>
        <p:spPr>
          <a:xfrm>
            <a:off x="1622265" y="4405085"/>
            <a:ext cx="3299301" cy="507831"/>
          </a:xfrm>
          <a:prstGeom prst="rect">
            <a:avLst/>
          </a:prstGeom>
        </p:spPr>
        <p:txBody>
          <a:bodyPr wrap="none">
            <a:spAutoFit/>
          </a:bodyPr>
          <a:lstStyle/>
          <a:p>
            <a:pPr algn="ctr"/>
            <a:r>
              <a:rPr lang="en-US" sz="1350" dirty="0"/>
              <a:t>49,542 methylation blocks </a:t>
            </a:r>
          </a:p>
          <a:p>
            <a:r>
              <a:rPr lang="en-US" sz="1350" dirty="0"/>
              <a:t>(inferred from WGBS data of normal tissues)</a:t>
            </a:r>
          </a:p>
        </p:txBody>
      </p:sp>
      <p:sp>
        <p:nvSpPr>
          <p:cNvPr id="5" name="TextBox 4"/>
          <p:cNvSpPr txBox="1"/>
          <p:nvPr/>
        </p:nvSpPr>
        <p:spPr>
          <a:xfrm>
            <a:off x="4991101" y="3686175"/>
            <a:ext cx="570990" cy="323165"/>
          </a:xfrm>
          <a:prstGeom prst="rect">
            <a:avLst/>
          </a:prstGeom>
          <a:noFill/>
        </p:spPr>
        <p:txBody>
          <a:bodyPr wrap="none" rtlCol="0">
            <a:spAutoFit/>
          </a:bodyPr>
          <a:lstStyle/>
          <a:p>
            <a:r>
              <a:rPr lang="en-US" sz="1500" b="1" dirty="0">
                <a:solidFill>
                  <a:srgbClr val="FF0000"/>
                </a:solidFill>
              </a:rPr>
              <a:t>0.4%</a:t>
            </a:r>
            <a:endParaRPr lang="en-US" sz="1350" b="1" dirty="0">
              <a:solidFill>
                <a:srgbClr val="FF0000"/>
              </a:solidFill>
            </a:endParaRPr>
          </a:p>
        </p:txBody>
      </p:sp>
      <p:sp>
        <p:nvSpPr>
          <p:cNvPr id="9" name="TextBox 8"/>
          <p:cNvSpPr txBox="1"/>
          <p:nvPr/>
        </p:nvSpPr>
        <p:spPr>
          <a:xfrm>
            <a:off x="7124701" y="3686175"/>
            <a:ext cx="570990" cy="323165"/>
          </a:xfrm>
          <a:prstGeom prst="rect">
            <a:avLst/>
          </a:prstGeom>
          <a:noFill/>
        </p:spPr>
        <p:txBody>
          <a:bodyPr wrap="none" rtlCol="0">
            <a:spAutoFit/>
          </a:bodyPr>
          <a:lstStyle/>
          <a:p>
            <a:r>
              <a:rPr lang="en-US" sz="1500" b="1" dirty="0">
                <a:solidFill>
                  <a:srgbClr val="FF0000"/>
                </a:solidFill>
              </a:rPr>
              <a:t>7.0%</a:t>
            </a:r>
            <a:endParaRPr lang="en-US" sz="1350" b="1" dirty="0">
              <a:solidFill>
                <a:srgbClr val="FF0000"/>
              </a:solidFill>
            </a:endParaRPr>
          </a:p>
        </p:txBody>
      </p:sp>
    </p:spTree>
    <p:extLst>
      <p:ext uri="{BB962C8B-B14F-4D97-AF65-F5344CB8AC3E}">
        <p14:creationId xmlns:p14="http://schemas.microsoft.com/office/powerpoint/2010/main" val="402669607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588926" y="1159250"/>
            <a:ext cx="6412074" cy="369332"/>
          </a:xfrm>
          <a:prstGeom prst="rect">
            <a:avLst/>
          </a:prstGeom>
          <a:noFill/>
        </p:spPr>
        <p:txBody>
          <a:bodyPr wrap="square" rtlCol="0">
            <a:spAutoFit/>
          </a:bodyPr>
          <a:lstStyle/>
          <a:p>
            <a:r>
              <a:rPr lang="en-US" altLang="zh-CN" b="1" dirty="0"/>
              <a:t>Methylation block inferred from microarray and</a:t>
            </a:r>
            <a:r>
              <a:rPr lang="zh-CN" altLang="en-US" b="1" dirty="0"/>
              <a:t> </a:t>
            </a:r>
            <a:r>
              <a:rPr lang="en-US" altLang="zh-CN" b="1" dirty="0"/>
              <a:t>RRBS dataset</a:t>
            </a:r>
            <a:endParaRPr lang="en-US" b="1" dirty="0"/>
          </a:p>
        </p:txBody>
      </p:sp>
      <p:sp>
        <p:nvSpPr>
          <p:cNvPr id="3" name="TextBox 2"/>
          <p:cNvSpPr txBox="1"/>
          <p:nvPr/>
        </p:nvSpPr>
        <p:spPr>
          <a:xfrm>
            <a:off x="1604450" y="1888552"/>
            <a:ext cx="6418808" cy="300082"/>
          </a:xfrm>
          <a:prstGeom prst="rect">
            <a:avLst/>
          </a:prstGeom>
          <a:noFill/>
        </p:spPr>
        <p:txBody>
          <a:bodyPr wrap="none" rtlCol="0">
            <a:spAutoFit/>
          </a:bodyPr>
          <a:lstStyle/>
          <a:p>
            <a:r>
              <a:rPr lang="en-US" sz="1350" b="1" dirty="0"/>
              <a:t>Block: &gt;=4 </a:t>
            </a:r>
            <a:r>
              <a:rPr lang="en-US" sz="1350" b="1" dirty="0" err="1"/>
              <a:t>CpG</a:t>
            </a:r>
            <a:r>
              <a:rPr lang="en-US" sz="1350" b="1" dirty="0"/>
              <a:t> loci and average correlation of the adjacent </a:t>
            </a:r>
            <a:r>
              <a:rPr lang="en-US" sz="1350" b="1" dirty="0" err="1"/>
              <a:t>CpG</a:t>
            </a:r>
            <a:r>
              <a:rPr lang="en-US" sz="1350" b="1" dirty="0"/>
              <a:t> among the region &gt; 0.6</a:t>
            </a:r>
          </a:p>
        </p:txBody>
      </p:sp>
      <p:graphicFrame>
        <p:nvGraphicFramePr>
          <p:cNvPr id="5" name="Table 4"/>
          <p:cNvGraphicFramePr>
            <a:graphicFrameLocks noGrp="1"/>
          </p:cNvGraphicFramePr>
          <p:nvPr>
            <p:extLst/>
          </p:nvPr>
        </p:nvGraphicFramePr>
        <p:xfrm>
          <a:off x="1588926" y="2809839"/>
          <a:ext cx="3741998" cy="2645020"/>
        </p:xfrm>
        <a:graphic>
          <a:graphicData uri="http://schemas.openxmlformats.org/drawingml/2006/table">
            <a:tbl>
              <a:tblPr>
                <a:tableStyleId>{5C22544A-7EE6-4342-B048-85BDC9FD1C3A}</a:tableStyleId>
              </a:tblPr>
              <a:tblGrid>
                <a:gridCol w="497862"/>
                <a:gridCol w="353322"/>
                <a:gridCol w="465743"/>
                <a:gridCol w="2425071"/>
              </a:tblGrid>
              <a:tr h="344352">
                <a:tc>
                  <a:txBody>
                    <a:bodyPr/>
                    <a:lstStyle/>
                    <a:p>
                      <a:pPr algn="ctr" fontAlgn="ctr"/>
                      <a:r>
                        <a:rPr lang="en-US" sz="1100" u="none" strike="noStrike" dirty="0">
                          <a:effectLst/>
                        </a:rPr>
                        <a:t>Symbol</a:t>
                      </a:r>
                      <a:endParaRPr lang="en-US" sz="1100" b="0" i="0" u="none" strike="noStrike" dirty="0">
                        <a:solidFill>
                          <a:srgbClr val="FF0000"/>
                        </a:solidFill>
                        <a:effectLst/>
                        <a:latin typeface="Arial" panose="020B0604020202020204" pitchFamily="34" charset="0"/>
                      </a:endParaRPr>
                    </a:p>
                  </a:txBody>
                  <a:tcPr marL="5715" marR="5715" marT="5715" marB="0" anchor="ctr"/>
                </a:tc>
                <a:tc>
                  <a:txBody>
                    <a:bodyPr/>
                    <a:lstStyle/>
                    <a:p>
                      <a:pPr algn="ctr" fontAlgn="ctr"/>
                      <a:r>
                        <a:rPr lang="en-US" sz="1100" u="none" strike="noStrike">
                          <a:effectLst/>
                        </a:rPr>
                        <a:t>Case</a:t>
                      </a:r>
                      <a:endParaRPr lang="en-US" sz="1100" b="0" i="0" u="none" strike="noStrike">
                        <a:solidFill>
                          <a:srgbClr val="FF0000"/>
                        </a:solidFill>
                        <a:effectLst/>
                        <a:latin typeface="Arial" panose="020B0604020202020204" pitchFamily="34" charset="0"/>
                      </a:endParaRPr>
                    </a:p>
                  </a:txBody>
                  <a:tcPr marL="5715" marR="5715" marT="5715" marB="0" anchor="ctr"/>
                </a:tc>
                <a:tc>
                  <a:txBody>
                    <a:bodyPr/>
                    <a:lstStyle/>
                    <a:p>
                      <a:pPr algn="ctr" fontAlgn="ctr"/>
                      <a:r>
                        <a:rPr lang="en-US" sz="1100" b="1" u="none" strike="noStrike" dirty="0">
                          <a:effectLst/>
                        </a:rPr>
                        <a:t>Control</a:t>
                      </a:r>
                      <a:endParaRPr lang="en-US" sz="1100" b="1" i="0" u="none" strike="noStrike" dirty="0">
                        <a:solidFill>
                          <a:srgbClr val="FF0000"/>
                        </a:solidFill>
                        <a:effectLst/>
                        <a:latin typeface="Arial" panose="020B0604020202020204" pitchFamily="34" charset="0"/>
                      </a:endParaRPr>
                    </a:p>
                  </a:txBody>
                  <a:tcPr marL="5715" marR="5715" marT="5715" marB="0" anchor="ctr"/>
                </a:tc>
                <a:tc>
                  <a:txBody>
                    <a:bodyPr/>
                    <a:lstStyle/>
                    <a:p>
                      <a:pPr algn="ctr" fontAlgn="ctr"/>
                      <a:r>
                        <a:rPr lang="en-US" sz="1100" u="none" strike="noStrike" dirty="0" smtClean="0">
                          <a:effectLst/>
                        </a:rPr>
                        <a:t>Tissue</a:t>
                      </a:r>
                      <a:r>
                        <a:rPr lang="en-US" sz="1100" u="none" strike="noStrike" baseline="0" dirty="0" smtClean="0">
                          <a:effectLst/>
                        </a:rPr>
                        <a:t> types (Cancer types)</a:t>
                      </a:r>
                      <a:endParaRPr lang="en-US" sz="1100" b="0" i="0" u="none" strike="noStrike" dirty="0">
                        <a:solidFill>
                          <a:srgbClr val="FF0000"/>
                        </a:solidFill>
                        <a:effectLst/>
                        <a:latin typeface="Arial" panose="020B0604020202020204" pitchFamily="34" charset="0"/>
                      </a:endParaRPr>
                    </a:p>
                  </a:txBody>
                  <a:tcPr marL="5715" marR="5715" marT="5715" marB="0" anchor="ctr"/>
                </a:tc>
              </a:tr>
              <a:tr h="201813">
                <a:tc>
                  <a:txBody>
                    <a:bodyPr/>
                    <a:lstStyle/>
                    <a:p>
                      <a:pPr algn="ctr" fontAlgn="ctr"/>
                      <a:r>
                        <a:rPr lang="en-US" sz="1100" u="none" strike="noStrike">
                          <a:effectLst/>
                        </a:rPr>
                        <a:t>KIRC</a:t>
                      </a:r>
                      <a:endParaRPr lang="en-US" sz="1100" b="0" i="0" u="none" strike="noStrike">
                        <a:solidFill>
                          <a:srgbClr val="FF0000"/>
                        </a:solidFill>
                        <a:effectLst/>
                        <a:latin typeface="Arial" panose="020B0604020202020204" pitchFamily="34" charset="0"/>
                      </a:endParaRPr>
                    </a:p>
                  </a:txBody>
                  <a:tcPr marL="5715" marR="5715" marT="5715" marB="0" anchor="ctr"/>
                </a:tc>
                <a:tc>
                  <a:txBody>
                    <a:bodyPr/>
                    <a:lstStyle/>
                    <a:p>
                      <a:pPr algn="ctr" fontAlgn="ctr"/>
                      <a:r>
                        <a:rPr lang="en-US" sz="1100" u="none" strike="noStrike">
                          <a:effectLst/>
                        </a:rPr>
                        <a:t>160</a:t>
                      </a:r>
                      <a:endParaRPr lang="en-US" sz="1100" b="0" i="0" u="none" strike="noStrike">
                        <a:solidFill>
                          <a:srgbClr val="FF0000"/>
                        </a:solidFill>
                        <a:effectLst/>
                        <a:latin typeface="Arial" panose="020B0604020202020204" pitchFamily="34" charset="0"/>
                      </a:endParaRPr>
                    </a:p>
                  </a:txBody>
                  <a:tcPr marL="5715" marR="5715" marT="5715" marB="0" anchor="ctr"/>
                </a:tc>
                <a:tc>
                  <a:txBody>
                    <a:bodyPr/>
                    <a:lstStyle/>
                    <a:p>
                      <a:pPr algn="ctr" fontAlgn="ctr"/>
                      <a:r>
                        <a:rPr lang="en-US" sz="1100" b="1" u="none" strike="noStrike">
                          <a:effectLst/>
                        </a:rPr>
                        <a:t>160</a:t>
                      </a:r>
                      <a:endParaRPr lang="en-US" sz="1100" b="1" i="0" u="none" strike="noStrike">
                        <a:solidFill>
                          <a:srgbClr val="FF0000"/>
                        </a:solidFill>
                        <a:effectLst/>
                        <a:latin typeface="Arial" panose="020B0604020202020204" pitchFamily="34" charset="0"/>
                      </a:endParaRPr>
                    </a:p>
                  </a:txBody>
                  <a:tcPr marL="5715" marR="5715" marT="5715" marB="0" anchor="ctr"/>
                </a:tc>
                <a:tc>
                  <a:txBody>
                    <a:bodyPr/>
                    <a:lstStyle/>
                    <a:p>
                      <a:pPr algn="ctr" fontAlgn="ctr"/>
                      <a:r>
                        <a:rPr lang="en-US" sz="1100" b="1" u="none" strike="noStrike" dirty="0" smtClean="0">
                          <a:solidFill>
                            <a:srgbClr val="FF0000"/>
                          </a:solidFill>
                          <a:effectLst/>
                        </a:rPr>
                        <a:t>Kidney</a:t>
                      </a:r>
                      <a:endParaRPr lang="en-US" sz="1100" b="1" i="0" u="none" strike="noStrike" dirty="0">
                        <a:solidFill>
                          <a:srgbClr val="FF0000"/>
                        </a:solidFill>
                        <a:effectLst/>
                        <a:latin typeface="Arial" panose="020B0604020202020204" pitchFamily="34" charset="0"/>
                      </a:endParaRPr>
                    </a:p>
                  </a:txBody>
                  <a:tcPr marL="5715" marR="5715" marT="5715" marB="0" anchor="ctr"/>
                </a:tc>
              </a:tr>
              <a:tr h="201813">
                <a:tc>
                  <a:txBody>
                    <a:bodyPr/>
                    <a:lstStyle/>
                    <a:p>
                      <a:pPr algn="ctr" fontAlgn="ctr"/>
                      <a:r>
                        <a:rPr lang="en-US" sz="1100" u="none" strike="noStrike">
                          <a:effectLst/>
                        </a:rPr>
                        <a:t>BRCA</a:t>
                      </a:r>
                      <a:endParaRPr lang="en-US" sz="1100" b="0" i="0" u="none" strike="noStrike">
                        <a:solidFill>
                          <a:srgbClr val="FF0000"/>
                        </a:solidFill>
                        <a:effectLst/>
                        <a:latin typeface="Arial" panose="020B0604020202020204" pitchFamily="34" charset="0"/>
                      </a:endParaRPr>
                    </a:p>
                  </a:txBody>
                  <a:tcPr marL="5715" marR="5715" marT="5715" marB="0" anchor="ctr"/>
                </a:tc>
                <a:tc>
                  <a:txBody>
                    <a:bodyPr/>
                    <a:lstStyle/>
                    <a:p>
                      <a:pPr algn="ctr" fontAlgn="ctr"/>
                      <a:r>
                        <a:rPr lang="en-US" sz="1100" u="none" strike="noStrike">
                          <a:effectLst/>
                        </a:rPr>
                        <a:t>92</a:t>
                      </a:r>
                      <a:endParaRPr lang="en-US" sz="1100" b="0" i="0" u="none" strike="noStrike">
                        <a:solidFill>
                          <a:srgbClr val="FF0000"/>
                        </a:solidFill>
                        <a:effectLst/>
                        <a:latin typeface="Arial" panose="020B0604020202020204" pitchFamily="34" charset="0"/>
                      </a:endParaRPr>
                    </a:p>
                  </a:txBody>
                  <a:tcPr marL="5715" marR="5715" marT="5715" marB="0" anchor="ctr"/>
                </a:tc>
                <a:tc>
                  <a:txBody>
                    <a:bodyPr/>
                    <a:lstStyle/>
                    <a:p>
                      <a:pPr algn="ctr" fontAlgn="ctr"/>
                      <a:r>
                        <a:rPr lang="en-US" sz="1100" b="1" u="none" strike="noStrike">
                          <a:effectLst/>
                        </a:rPr>
                        <a:t>92</a:t>
                      </a:r>
                      <a:endParaRPr lang="en-US" sz="1100" b="1" i="0" u="none" strike="noStrike">
                        <a:solidFill>
                          <a:srgbClr val="FF0000"/>
                        </a:solidFill>
                        <a:effectLst/>
                        <a:latin typeface="Arial" panose="020B0604020202020204" pitchFamily="34" charset="0"/>
                      </a:endParaRPr>
                    </a:p>
                  </a:txBody>
                  <a:tcPr marL="5715" marR="5715" marT="5715" marB="0" anchor="ctr"/>
                </a:tc>
                <a:tc>
                  <a:txBody>
                    <a:bodyPr/>
                    <a:lstStyle/>
                    <a:p>
                      <a:pPr algn="ctr" fontAlgn="ctr"/>
                      <a:r>
                        <a:rPr lang="en-US" sz="1100" u="none" strike="noStrike" dirty="0" smtClean="0">
                          <a:effectLst/>
                        </a:rPr>
                        <a:t>Breast</a:t>
                      </a:r>
                      <a:endParaRPr lang="en-US" sz="1100" b="0" i="0" u="none" strike="noStrike" dirty="0">
                        <a:solidFill>
                          <a:srgbClr val="FF0000"/>
                        </a:solidFill>
                        <a:effectLst/>
                        <a:latin typeface="Arial" panose="020B0604020202020204" pitchFamily="34" charset="0"/>
                      </a:endParaRPr>
                    </a:p>
                  </a:txBody>
                  <a:tcPr marL="5715" marR="5715" marT="5715" marB="0" anchor="ctr"/>
                </a:tc>
              </a:tr>
              <a:tr h="201813">
                <a:tc>
                  <a:txBody>
                    <a:bodyPr/>
                    <a:lstStyle/>
                    <a:p>
                      <a:pPr algn="ctr" fontAlgn="ctr"/>
                      <a:r>
                        <a:rPr lang="en-US" sz="1100" u="none" strike="noStrike">
                          <a:effectLst/>
                        </a:rPr>
                        <a:t>THCA</a:t>
                      </a:r>
                      <a:endParaRPr lang="en-US" sz="1100" b="0" i="0" u="none" strike="noStrike">
                        <a:solidFill>
                          <a:srgbClr val="FF0000"/>
                        </a:solidFill>
                        <a:effectLst/>
                        <a:latin typeface="Arial" panose="020B0604020202020204" pitchFamily="34" charset="0"/>
                      </a:endParaRPr>
                    </a:p>
                  </a:txBody>
                  <a:tcPr marL="5715" marR="5715" marT="5715" marB="0" anchor="ctr"/>
                </a:tc>
                <a:tc>
                  <a:txBody>
                    <a:bodyPr/>
                    <a:lstStyle/>
                    <a:p>
                      <a:pPr algn="ctr" fontAlgn="ctr"/>
                      <a:r>
                        <a:rPr lang="en-US" sz="1100" u="none" strike="noStrike">
                          <a:effectLst/>
                        </a:rPr>
                        <a:t>56</a:t>
                      </a:r>
                      <a:endParaRPr lang="en-US" sz="1100" b="0" i="0" u="none" strike="noStrike">
                        <a:solidFill>
                          <a:srgbClr val="FF0000"/>
                        </a:solidFill>
                        <a:effectLst/>
                        <a:latin typeface="Arial" panose="020B0604020202020204" pitchFamily="34" charset="0"/>
                      </a:endParaRPr>
                    </a:p>
                  </a:txBody>
                  <a:tcPr marL="5715" marR="5715" marT="5715" marB="0" anchor="ctr"/>
                </a:tc>
                <a:tc>
                  <a:txBody>
                    <a:bodyPr/>
                    <a:lstStyle/>
                    <a:p>
                      <a:pPr algn="ctr" fontAlgn="ctr"/>
                      <a:r>
                        <a:rPr lang="en-US" sz="1100" b="1" u="none" strike="noStrike">
                          <a:effectLst/>
                        </a:rPr>
                        <a:t>56</a:t>
                      </a:r>
                      <a:endParaRPr lang="en-US" sz="1100" b="1" i="0" u="none" strike="noStrike">
                        <a:solidFill>
                          <a:srgbClr val="FF0000"/>
                        </a:solidFill>
                        <a:effectLst/>
                        <a:latin typeface="Arial" panose="020B0604020202020204" pitchFamily="34" charset="0"/>
                      </a:endParaRPr>
                    </a:p>
                  </a:txBody>
                  <a:tcPr marL="5715" marR="5715" marT="5715" marB="0" anchor="ctr"/>
                </a:tc>
                <a:tc>
                  <a:txBody>
                    <a:bodyPr/>
                    <a:lstStyle/>
                    <a:p>
                      <a:pPr algn="ctr" fontAlgn="ctr"/>
                      <a:r>
                        <a:rPr lang="en-US" sz="1100" u="none" strike="noStrike" dirty="0" smtClean="0">
                          <a:effectLst/>
                        </a:rPr>
                        <a:t>Thyroid</a:t>
                      </a:r>
                      <a:endParaRPr lang="en-US" sz="1100" b="0" i="0" u="none" strike="noStrike" dirty="0">
                        <a:solidFill>
                          <a:srgbClr val="FF0000"/>
                        </a:solidFill>
                        <a:effectLst/>
                        <a:latin typeface="Arial" panose="020B0604020202020204" pitchFamily="34" charset="0"/>
                      </a:endParaRPr>
                    </a:p>
                  </a:txBody>
                  <a:tcPr marL="5715" marR="5715" marT="5715" marB="0" anchor="ctr"/>
                </a:tc>
              </a:tr>
              <a:tr h="282538">
                <a:tc>
                  <a:txBody>
                    <a:bodyPr/>
                    <a:lstStyle/>
                    <a:p>
                      <a:pPr algn="ctr" fontAlgn="ctr"/>
                      <a:r>
                        <a:rPr lang="en-US" sz="1100" u="none" strike="noStrike">
                          <a:effectLst/>
                        </a:rPr>
                        <a:t>HNSC</a:t>
                      </a:r>
                      <a:endParaRPr lang="en-US" sz="1100" b="0" i="0" u="none" strike="noStrike">
                        <a:solidFill>
                          <a:srgbClr val="FF0000"/>
                        </a:solidFill>
                        <a:effectLst/>
                        <a:latin typeface="Arial" panose="020B0604020202020204" pitchFamily="34" charset="0"/>
                      </a:endParaRPr>
                    </a:p>
                  </a:txBody>
                  <a:tcPr marL="5715" marR="5715" marT="5715" marB="0" anchor="ctr"/>
                </a:tc>
                <a:tc>
                  <a:txBody>
                    <a:bodyPr/>
                    <a:lstStyle/>
                    <a:p>
                      <a:pPr algn="ctr" fontAlgn="ctr"/>
                      <a:r>
                        <a:rPr lang="en-US" sz="1100" u="none" strike="noStrike">
                          <a:effectLst/>
                        </a:rPr>
                        <a:t>50</a:t>
                      </a:r>
                      <a:endParaRPr lang="en-US" sz="1100" b="0" i="0" u="none" strike="noStrike">
                        <a:solidFill>
                          <a:srgbClr val="FF0000"/>
                        </a:solidFill>
                        <a:effectLst/>
                        <a:latin typeface="Arial" panose="020B0604020202020204" pitchFamily="34" charset="0"/>
                      </a:endParaRPr>
                    </a:p>
                  </a:txBody>
                  <a:tcPr marL="5715" marR="5715" marT="5715" marB="0" anchor="ctr"/>
                </a:tc>
                <a:tc>
                  <a:txBody>
                    <a:bodyPr/>
                    <a:lstStyle/>
                    <a:p>
                      <a:pPr algn="ctr" fontAlgn="ctr"/>
                      <a:r>
                        <a:rPr lang="en-US" sz="1100" b="1" u="none" strike="noStrike" dirty="0">
                          <a:effectLst/>
                        </a:rPr>
                        <a:t>50</a:t>
                      </a:r>
                      <a:endParaRPr lang="en-US" sz="1100" b="1" i="0" u="none" strike="noStrike" dirty="0">
                        <a:solidFill>
                          <a:srgbClr val="FF0000"/>
                        </a:solidFill>
                        <a:effectLst/>
                        <a:latin typeface="Arial" panose="020B0604020202020204" pitchFamily="34" charset="0"/>
                      </a:endParaRPr>
                    </a:p>
                  </a:txBody>
                  <a:tcPr marL="5715" marR="5715" marT="5715" marB="0" anchor="ctr"/>
                </a:tc>
                <a:tc>
                  <a:txBody>
                    <a:bodyPr/>
                    <a:lstStyle/>
                    <a:p>
                      <a:pPr algn="ctr" fontAlgn="ctr"/>
                      <a:r>
                        <a:rPr lang="en-US" sz="1100" u="none" strike="noStrike" dirty="0">
                          <a:effectLst/>
                        </a:rPr>
                        <a:t>Head and </a:t>
                      </a:r>
                      <a:r>
                        <a:rPr lang="en-US" sz="1100" u="none" strike="noStrike" dirty="0" smtClean="0">
                          <a:effectLst/>
                        </a:rPr>
                        <a:t>Neck</a:t>
                      </a:r>
                      <a:endParaRPr lang="en-US" sz="1100" b="0" i="0" u="none" strike="noStrike" dirty="0">
                        <a:solidFill>
                          <a:srgbClr val="FF0000"/>
                        </a:solidFill>
                        <a:effectLst/>
                        <a:latin typeface="Arial" panose="020B0604020202020204" pitchFamily="34" charset="0"/>
                      </a:endParaRPr>
                    </a:p>
                  </a:txBody>
                  <a:tcPr marL="5715" marR="5715" marT="5715" marB="0" anchor="ctr"/>
                </a:tc>
              </a:tr>
              <a:tr h="201813">
                <a:tc>
                  <a:txBody>
                    <a:bodyPr/>
                    <a:lstStyle/>
                    <a:p>
                      <a:pPr algn="ctr" fontAlgn="ctr"/>
                      <a:r>
                        <a:rPr lang="en-US" sz="1100" u="none" strike="noStrike">
                          <a:effectLst/>
                        </a:rPr>
                        <a:t>PRAD</a:t>
                      </a:r>
                      <a:endParaRPr lang="en-US" sz="1100" b="0" i="0" u="none" strike="noStrike">
                        <a:solidFill>
                          <a:srgbClr val="FF0000"/>
                        </a:solidFill>
                        <a:effectLst/>
                        <a:latin typeface="Arial" panose="020B0604020202020204" pitchFamily="34" charset="0"/>
                      </a:endParaRPr>
                    </a:p>
                  </a:txBody>
                  <a:tcPr marL="5715" marR="5715" marT="5715" marB="0" anchor="ctr"/>
                </a:tc>
                <a:tc>
                  <a:txBody>
                    <a:bodyPr/>
                    <a:lstStyle/>
                    <a:p>
                      <a:pPr algn="ctr" fontAlgn="ctr"/>
                      <a:r>
                        <a:rPr lang="en-US" sz="1100" u="none" strike="noStrike">
                          <a:effectLst/>
                        </a:rPr>
                        <a:t>49</a:t>
                      </a:r>
                      <a:endParaRPr lang="en-US" sz="1100" b="0" i="0" u="none" strike="noStrike">
                        <a:solidFill>
                          <a:srgbClr val="FF0000"/>
                        </a:solidFill>
                        <a:effectLst/>
                        <a:latin typeface="Arial" panose="020B0604020202020204" pitchFamily="34" charset="0"/>
                      </a:endParaRPr>
                    </a:p>
                  </a:txBody>
                  <a:tcPr marL="5715" marR="5715" marT="5715" marB="0" anchor="ctr"/>
                </a:tc>
                <a:tc>
                  <a:txBody>
                    <a:bodyPr/>
                    <a:lstStyle/>
                    <a:p>
                      <a:pPr algn="ctr" fontAlgn="ctr"/>
                      <a:r>
                        <a:rPr lang="en-US" sz="1100" b="1" u="none" strike="noStrike">
                          <a:effectLst/>
                        </a:rPr>
                        <a:t>49</a:t>
                      </a:r>
                      <a:endParaRPr lang="en-US" sz="1100" b="1" i="0" u="none" strike="noStrike">
                        <a:solidFill>
                          <a:srgbClr val="FF0000"/>
                        </a:solidFill>
                        <a:effectLst/>
                        <a:latin typeface="Arial" panose="020B0604020202020204" pitchFamily="34" charset="0"/>
                      </a:endParaRPr>
                    </a:p>
                  </a:txBody>
                  <a:tcPr marL="5715" marR="5715" marT="5715" marB="0" anchor="ctr"/>
                </a:tc>
                <a:tc>
                  <a:txBody>
                    <a:bodyPr/>
                    <a:lstStyle/>
                    <a:p>
                      <a:pPr algn="ctr" fontAlgn="ctr"/>
                      <a:r>
                        <a:rPr lang="en-US" sz="1100" u="none" strike="noStrike" dirty="0" smtClean="0">
                          <a:effectLst/>
                        </a:rPr>
                        <a:t>Prostate</a:t>
                      </a:r>
                      <a:endParaRPr lang="en-US" sz="1100" b="0" i="0" u="none" strike="noStrike" dirty="0">
                        <a:solidFill>
                          <a:srgbClr val="FF0000"/>
                        </a:solidFill>
                        <a:effectLst/>
                        <a:latin typeface="Arial" panose="020B0604020202020204" pitchFamily="34" charset="0"/>
                      </a:endParaRPr>
                    </a:p>
                  </a:txBody>
                  <a:tcPr marL="5715" marR="5715" marT="5715" marB="0" anchor="ctr"/>
                </a:tc>
              </a:tr>
              <a:tr h="201813">
                <a:tc>
                  <a:txBody>
                    <a:bodyPr/>
                    <a:lstStyle/>
                    <a:p>
                      <a:pPr algn="ctr" fontAlgn="ctr"/>
                      <a:r>
                        <a:rPr lang="en-US" sz="1100" u="none" strike="noStrike">
                          <a:effectLst/>
                        </a:rPr>
                        <a:t>LIHC</a:t>
                      </a:r>
                      <a:endParaRPr lang="en-US" sz="1100" b="0" i="0" u="none" strike="noStrike">
                        <a:solidFill>
                          <a:srgbClr val="FF0000"/>
                        </a:solidFill>
                        <a:effectLst/>
                        <a:latin typeface="Arial" panose="020B0604020202020204" pitchFamily="34" charset="0"/>
                      </a:endParaRPr>
                    </a:p>
                  </a:txBody>
                  <a:tcPr marL="5715" marR="5715" marT="5715" marB="0" anchor="ctr"/>
                </a:tc>
                <a:tc>
                  <a:txBody>
                    <a:bodyPr/>
                    <a:lstStyle/>
                    <a:p>
                      <a:pPr algn="ctr" fontAlgn="ctr"/>
                      <a:r>
                        <a:rPr lang="en-US" sz="1100" u="none" strike="noStrike">
                          <a:effectLst/>
                        </a:rPr>
                        <a:t>49</a:t>
                      </a:r>
                      <a:endParaRPr lang="en-US" sz="1100" b="0" i="0" u="none" strike="noStrike">
                        <a:solidFill>
                          <a:srgbClr val="FF0000"/>
                        </a:solidFill>
                        <a:effectLst/>
                        <a:latin typeface="Arial" panose="020B0604020202020204" pitchFamily="34" charset="0"/>
                      </a:endParaRPr>
                    </a:p>
                  </a:txBody>
                  <a:tcPr marL="5715" marR="5715" marT="5715" marB="0" anchor="ctr"/>
                </a:tc>
                <a:tc>
                  <a:txBody>
                    <a:bodyPr/>
                    <a:lstStyle/>
                    <a:p>
                      <a:pPr algn="ctr" fontAlgn="ctr"/>
                      <a:r>
                        <a:rPr lang="en-US" sz="1100" b="1" u="none" strike="noStrike">
                          <a:effectLst/>
                        </a:rPr>
                        <a:t>49</a:t>
                      </a:r>
                      <a:endParaRPr lang="en-US" sz="1100" b="1" i="0" u="none" strike="noStrike">
                        <a:solidFill>
                          <a:srgbClr val="FF0000"/>
                        </a:solidFill>
                        <a:effectLst/>
                        <a:latin typeface="Arial" panose="020B0604020202020204" pitchFamily="34" charset="0"/>
                      </a:endParaRPr>
                    </a:p>
                  </a:txBody>
                  <a:tcPr marL="5715" marR="5715" marT="5715" marB="0" anchor="ctr"/>
                </a:tc>
                <a:tc>
                  <a:txBody>
                    <a:bodyPr/>
                    <a:lstStyle/>
                    <a:p>
                      <a:pPr algn="ctr" fontAlgn="ctr"/>
                      <a:r>
                        <a:rPr lang="en-US" sz="1100" u="none" strike="noStrike" dirty="0" smtClean="0">
                          <a:effectLst/>
                        </a:rPr>
                        <a:t>Liver</a:t>
                      </a:r>
                      <a:endParaRPr lang="en-US" sz="1100" b="0" i="0" u="none" strike="noStrike" dirty="0">
                        <a:solidFill>
                          <a:srgbClr val="FF0000"/>
                        </a:solidFill>
                        <a:effectLst/>
                        <a:latin typeface="Arial" panose="020B0604020202020204" pitchFamily="34" charset="0"/>
                      </a:endParaRPr>
                    </a:p>
                  </a:txBody>
                  <a:tcPr marL="5715" marR="5715" marT="5715" marB="0" anchor="ctr"/>
                </a:tc>
              </a:tr>
              <a:tr h="201813">
                <a:tc>
                  <a:txBody>
                    <a:bodyPr/>
                    <a:lstStyle/>
                    <a:p>
                      <a:pPr algn="ctr" fontAlgn="ctr"/>
                      <a:r>
                        <a:rPr lang="en-US" sz="1100" u="none" strike="noStrike">
                          <a:effectLst/>
                        </a:rPr>
                        <a:t>KIRP</a:t>
                      </a:r>
                      <a:endParaRPr lang="en-US" sz="1100" b="0" i="0" u="none" strike="noStrike">
                        <a:solidFill>
                          <a:srgbClr val="FF0000"/>
                        </a:solidFill>
                        <a:effectLst/>
                        <a:latin typeface="Arial" panose="020B0604020202020204" pitchFamily="34" charset="0"/>
                      </a:endParaRPr>
                    </a:p>
                  </a:txBody>
                  <a:tcPr marL="5715" marR="5715" marT="5715" marB="0" anchor="ctr"/>
                </a:tc>
                <a:tc>
                  <a:txBody>
                    <a:bodyPr/>
                    <a:lstStyle/>
                    <a:p>
                      <a:pPr algn="ctr" fontAlgn="ctr"/>
                      <a:r>
                        <a:rPr lang="en-US" sz="1100" u="none" strike="noStrike">
                          <a:effectLst/>
                        </a:rPr>
                        <a:t>45</a:t>
                      </a:r>
                      <a:endParaRPr lang="en-US" sz="1100" b="0" i="0" u="none" strike="noStrike">
                        <a:solidFill>
                          <a:srgbClr val="FF0000"/>
                        </a:solidFill>
                        <a:effectLst/>
                        <a:latin typeface="Arial" panose="020B0604020202020204" pitchFamily="34" charset="0"/>
                      </a:endParaRPr>
                    </a:p>
                  </a:txBody>
                  <a:tcPr marL="5715" marR="5715" marT="5715" marB="0" anchor="ctr"/>
                </a:tc>
                <a:tc>
                  <a:txBody>
                    <a:bodyPr/>
                    <a:lstStyle/>
                    <a:p>
                      <a:pPr algn="ctr" fontAlgn="ctr"/>
                      <a:r>
                        <a:rPr lang="en-US" sz="1100" b="1" u="none" strike="noStrike" dirty="0">
                          <a:effectLst/>
                        </a:rPr>
                        <a:t>45</a:t>
                      </a:r>
                      <a:endParaRPr lang="en-US" sz="1100" b="1" i="0" u="none" strike="noStrike" dirty="0">
                        <a:solidFill>
                          <a:srgbClr val="FF0000"/>
                        </a:solidFill>
                        <a:effectLst/>
                        <a:latin typeface="Arial" panose="020B0604020202020204" pitchFamily="34" charset="0"/>
                      </a:endParaRPr>
                    </a:p>
                  </a:txBody>
                  <a:tcPr marL="5715" marR="5715" marT="5715" marB="0" anchor="ctr"/>
                </a:tc>
                <a:tc>
                  <a:txBody>
                    <a:bodyPr/>
                    <a:lstStyle/>
                    <a:p>
                      <a:pPr algn="ctr" fontAlgn="ctr"/>
                      <a:r>
                        <a:rPr lang="en-US" sz="1100" b="1" u="none" strike="noStrike" dirty="0" smtClean="0">
                          <a:solidFill>
                            <a:srgbClr val="FF0000"/>
                          </a:solidFill>
                          <a:effectLst/>
                        </a:rPr>
                        <a:t>Kidney</a:t>
                      </a:r>
                      <a:endParaRPr lang="en-US" sz="1100" b="1" i="0" u="none" strike="noStrike" dirty="0">
                        <a:solidFill>
                          <a:srgbClr val="FF0000"/>
                        </a:solidFill>
                        <a:effectLst/>
                        <a:latin typeface="Arial" panose="020B0604020202020204" pitchFamily="34" charset="0"/>
                      </a:endParaRPr>
                    </a:p>
                  </a:txBody>
                  <a:tcPr marL="5715" marR="5715" marT="5715" marB="0" anchor="ctr"/>
                </a:tc>
              </a:tr>
              <a:tr h="201813">
                <a:tc>
                  <a:txBody>
                    <a:bodyPr/>
                    <a:lstStyle/>
                    <a:p>
                      <a:pPr algn="ctr" fontAlgn="ctr"/>
                      <a:r>
                        <a:rPr lang="en-US" sz="1100" u="none" strike="noStrike">
                          <a:effectLst/>
                        </a:rPr>
                        <a:t>LUSC</a:t>
                      </a:r>
                      <a:endParaRPr lang="en-US" sz="1100" b="0" i="0" u="none" strike="noStrike">
                        <a:solidFill>
                          <a:srgbClr val="FF0000"/>
                        </a:solidFill>
                        <a:effectLst/>
                        <a:latin typeface="Arial" panose="020B0604020202020204" pitchFamily="34" charset="0"/>
                      </a:endParaRPr>
                    </a:p>
                  </a:txBody>
                  <a:tcPr marL="5715" marR="5715" marT="5715" marB="0" anchor="ctr"/>
                </a:tc>
                <a:tc>
                  <a:txBody>
                    <a:bodyPr/>
                    <a:lstStyle/>
                    <a:p>
                      <a:pPr algn="ctr" fontAlgn="ctr"/>
                      <a:r>
                        <a:rPr lang="en-US" sz="1100" u="none" strike="noStrike">
                          <a:effectLst/>
                        </a:rPr>
                        <a:t>41</a:t>
                      </a:r>
                      <a:endParaRPr lang="en-US" sz="1100" b="0" i="0" u="none" strike="noStrike">
                        <a:solidFill>
                          <a:srgbClr val="FF0000"/>
                        </a:solidFill>
                        <a:effectLst/>
                        <a:latin typeface="Arial" panose="020B0604020202020204" pitchFamily="34" charset="0"/>
                      </a:endParaRPr>
                    </a:p>
                  </a:txBody>
                  <a:tcPr marL="5715" marR="5715" marT="5715" marB="0" anchor="ctr"/>
                </a:tc>
                <a:tc>
                  <a:txBody>
                    <a:bodyPr/>
                    <a:lstStyle/>
                    <a:p>
                      <a:pPr algn="ctr" fontAlgn="ctr"/>
                      <a:r>
                        <a:rPr lang="en-US" sz="1100" b="1" u="none" strike="noStrike" dirty="0">
                          <a:effectLst/>
                        </a:rPr>
                        <a:t>41</a:t>
                      </a:r>
                      <a:endParaRPr lang="en-US" sz="1100" b="1" i="0" u="none" strike="noStrike" dirty="0">
                        <a:solidFill>
                          <a:srgbClr val="FF0000"/>
                        </a:solidFill>
                        <a:effectLst/>
                        <a:latin typeface="Arial" panose="020B0604020202020204" pitchFamily="34" charset="0"/>
                      </a:endParaRPr>
                    </a:p>
                  </a:txBody>
                  <a:tcPr marL="5715" marR="5715" marT="5715" marB="0" anchor="ctr"/>
                </a:tc>
                <a:tc>
                  <a:txBody>
                    <a:bodyPr/>
                    <a:lstStyle/>
                    <a:p>
                      <a:pPr algn="ctr" fontAlgn="ctr"/>
                      <a:r>
                        <a:rPr lang="en-US" sz="1100" u="none" strike="noStrike" dirty="0">
                          <a:effectLst/>
                        </a:rPr>
                        <a:t>Lung squamous </a:t>
                      </a:r>
                      <a:r>
                        <a:rPr lang="en-US" sz="1100" u="none" strike="noStrike" dirty="0" smtClean="0">
                          <a:effectLst/>
                        </a:rPr>
                        <a:t>cell</a:t>
                      </a:r>
                      <a:endParaRPr lang="en-US" sz="1100" b="0" i="0" u="none" strike="noStrike" dirty="0">
                        <a:solidFill>
                          <a:srgbClr val="FF0000"/>
                        </a:solidFill>
                        <a:effectLst/>
                        <a:latin typeface="Arial" panose="020B0604020202020204" pitchFamily="34" charset="0"/>
                      </a:endParaRPr>
                    </a:p>
                  </a:txBody>
                  <a:tcPr marL="5715" marR="5715" marT="5715" marB="0" anchor="ctr"/>
                </a:tc>
              </a:tr>
              <a:tr h="201813">
                <a:tc>
                  <a:txBody>
                    <a:bodyPr/>
                    <a:lstStyle/>
                    <a:p>
                      <a:pPr algn="ctr" fontAlgn="ctr"/>
                      <a:r>
                        <a:rPr lang="en-US" sz="1100" u="none" strike="noStrike">
                          <a:effectLst/>
                        </a:rPr>
                        <a:t>COAD</a:t>
                      </a:r>
                      <a:endParaRPr lang="en-US" sz="1100" b="0" i="0" u="none" strike="noStrike">
                        <a:solidFill>
                          <a:srgbClr val="FF0000"/>
                        </a:solidFill>
                        <a:effectLst/>
                        <a:latin typeface="Arial" panose="020B0604020202020204" pitchFamily="34" charset="0"/>
                      </a:endParaRPr>
                    </a:p>
                  </a:txBody>
                  <a:tcPr marL="5715" marR="5715" marT="5715" marB="0" anchor="ctr"/>
                </a:tc>
                <a:tc>
                  <a:txBody>
                    <a:bodyPr/>
                    <a:lstStyle/>
                    <a:p>
                      <a:pPr algn="ctr" fontAlgn="ctr"/>
                      <a:r>
                        <a:rPr lang="en-US" sz="1100" u="none" strike="noStrike">
                          <a:effectLst/>
                        </a:rPr>
                        <a:t>39</a:t>
                      </a:r>
                      <a:endParaRPr lang="en-US" sz="1100" b="0" i="0" u="none" strike="noStrike">
                        <a:solidFill>
                          <a:srgbClr val="FF0000"/>
                        </a:solidFill>
                        <a:effectLst/>
                        <a:latin typeface="Arial" panose="020B0604020202020204" pitchFamily="34" charset="0"/>
                      </a:endParaRPr>
                    </a:p>
                  </a:txBody>
                  <a:tcPr marL="5715" marR="5715" marT="5715" marB="0" anchor="ctr"/>
                </a:tc>
                <a:tc>
                  <a:txBody>
                    <a:bodyPr/>
                    <a:lstStyle/>
                    <a:p>
                      <a:pPr algn="ctr" fontAlgn="ctr"/>
                      <a:r>
                        <a:rPr lang="en-US" sz="1100" b="1" u="none" strike="noStrike" dirty="0">
                          <a:effectLst/>
                        </a:rPr>
                        <a:t>39</a:t>
                      </a:r>
                      <a:endParaRPr lang="en-US" sz="1100" b="1" i="0" u="none" strike="noStrike" dirty="0">
                        <a:solidFill>
                          <a:srgbClr val="FF0000"/>
                        </a:solidFill>
                        <a:effectLst/>
                        <a:latin typeface="Arial" panose="020B0604020202020204" pitchFamily="34" charset="0"/>
                      </a:endParaRPr>
                    </a:p>
                  </a:txBody>
                  <a:tcPr marL="5715" marR="5715" marT="5715" marB="0" anchor="ctr"/>
                </a:tc>
                <a:tc>
                  <a:txBody>
                    <a:bodyPr/>
                    <a:lstStyle/>
                    <a:p>
                      <a:pPr algn="ctr" fontAlgn="ctr"/>
                      <a:r>
                        <a:rPr lang="en-US" sz="1100" u="none" strike="noStrike" dirty="0" smtClean="0">
                          <a:effectLst/>
                        </a:rPr>
                        <a:t>Colon</a:t>
                      </a:r>
                      <a:endParaRPr lang="en-US" sz="1100" b="0" i="0" u="none" strike="noStrike" dirty="0">
                        <a:solidFill>
                          <a:srgbClr val="FF0000"/>
                        </a:solidFill>
                        <a:effectLst/>
                        <a:latin typeface="Arial" panose="020B0604020202020204" pitchFamily="34" charset="0"/>
                      </a:endParaRPr>
                    </a:p>
                  </a:txBody>
                  <a:tcPr marL="5715" marR="5715" marT="5715" marB="0" anchor="ctr"/>
                </a:tc>
              </a:tr>
              <a:tr h="201813">
                <a:tc>
                  <a:txBody>
                    <a:bodyPr/>
                    <a:lstStyle/>
                    <a:p>
                      <a:pPr algn="ctr" fontAlgn="ctr"/>
                      <a:r>
                        <a:rPr lang="en-US" sz="1100" u="none" strike="noStrike">
                          <a:effectLst/>
                        </a:rPr>
                        <a:t>UCEC</a:t>
                      </a:r>
                      <a:endParaRPr lang="en-US" sz="1100" b="0" i="0" u="none" strike="noStrike">
                        <a:solidFill>
                          <a:srgbClr val="FF0000"/>
                        </a:solidFill>
                        <a:effectLst/>
                        <a:latin typeface="Arial" panose="020B0604020202020204" pitchFamily="34" charset="0"/>
                      </a:endParaRPr>
                    </a:p>
                  </a:txBody>
                  <a:tcPr marL="5715" marR="5715" marT="5715" marB="0" anchor="ctr"/>
                </a:tc>
                <a:tc>
                  <a:txBody>
                    <a:bodyPr/>
                    <a:lstStyle/>
                    <a:p>
                      <a:pPr algn="ctr" fontAlgn="ctr"/>
                      <a:r>
                        <a:rPr lang="en-US" sz="1100" u="none" strike="noStrike">
                          <a:effectLst/>
                        </a:rPr>
                        <a:t>30</a:t>
                      </a:r>
                      <a:endParaRPr lang="en-US" sz="1100" b="0" i="0" u="none" strike="noStrike">
                        <a:solidFill>
                          <a:srgbClr val="FF0000"/>
                        </a:solidFill>
                        <a:effectLst/>
                        <a:latin typeface="Arial" panose="020B0604020202020204" pitchFamily="34" charset="0"/>
                      </a:endParaRPr>
                    </a:p>
                  </a:txBody>
                  <a:tcPr marL="5715" marR="5715" marT="5715" marB="0" anchor="ctr"/>
                </a:tc>
                <a:tc>
                  <a:txBody>
                    <a:bodyPr/>
                    <a:lstStyle/>
                    <a:p>
                      <a:pPr algn="ctr" fontAlgn="ctr"/>
                      <a:r>
                        <a:rPr lang="en-US" sz="1100" b="1" u="none" strike="noStrike" dirty="0">
                          <a:effectLst/>
                        </a:rPr>
                        <a:t>30</a:t>
                      </a:r>
                      <a:endParaRPr lang="en-US" sz="1100" b="1" i="0" u="none" strike="noStrike" dirty="0">
                        <a:solidFill>
                          <a:srgbClr val="FF0000"/>
                        </a:solidFill>
                        <a:effectLst/>
                        <a:latin typeface="Arial" panose="020B0604020202020204" pitchFamily="34" charset="0"/>
                      </a:endParaRPr>
                    </a:p>
                  </a:txBody>
                  <a:tcPr marL="5715" marR="5715" marT="5715" marB="0" anchor="ctr"/>
                </a:tc>
                <a:tc>
                  <a:txBody>
                    <a:bodyPr/>
                    <a:lstStyle/>
                    <a:p>
                      <a:pPr algn="ctr" fontAlgn="ctr"/>
                      <a:r>
                        <a:rPr lang="en-US" sz="1100" u="none" strike="noStrike" dirty="0">
                          <a:effectLst/>
                        </a:rPr>
                        <a:t>Uterine Corpus </a:t>
                      </a:r>
                      <a:r>
                        <a:rPr lang="en-US" sz="1100" u="none" strike="noStrike" dirty="0" smtClean="0">
                          <a:effectLst/>
                        </a:rPr>
                        <a:t>Endometrial</a:t>
                      </a:r>
                      <a:endParaRPr lang="en-US" sz="1100" b="0" i="0" u="none" strike="noStrike" dirty="0">
                        <a:solidFill>
                          <a:srgbClr val="FF0000"/>
                        </a:solidFill>
                        <a:effectLst/>
                        <a:latin typeface="Arial" panose="020B0604020202020204" pitchFamily="34" charset="0"/>
                      </a:endParaRPr>
                    </a:p>
                  </a:txBody>
                  <a:tcPr marL="5715" marR="5715" marT="5715" marB="0" anchor="ctr"/>
                </a:tc>
              </a:tr>
              <a:tr h="201813">
                <a:tc>
                  <a:txBody>
                    <a:bodyPr/>
                    <a:lstStyle/>
                    <a:p>
                      <a:pPr algn="ctr" fontAlgn="ctr"/>
                      <a:r>
                        <a:rPr lang="en-US" sz="1100" u="none" strike="noStrike">
                          <a:effectLst/>
                        </a:rPr>
                        <a:t>LUAD</a:t>
                      </a:r>
                      <a:endParaRPr lang="en-US" sz="1100" b="0" i="0" u="none" strike="noStrike">
                        <a:solidFill>
                          <a:srgbClr val="FF0000"/>
                        </a:solidFill>
                        <a:effectLst/>
                        <a:latin typeface="Arial" panose="020B0604020202020204" pitchFamily="34" charset="0"/>
                      </a:endParaRPr>
                    </a:p>
                  </a:txBody>
                  <a:tcPr marL="5715" marR="5715" marT="5715" marB="0" anchor="ctr"/>
                </a:tc>
                <a:tc>
                  <a:txBody>
                    <a:bodyPr/>
                    <a:lstStyle/>
                    <a:p>
                      <a:pPr algn="ctr" fontAlgn="ctr"/>
                      <a:r>
                        <a:rPr lang="en-US" sz="1100" u="none" strike="noStrike">
                          <a:effectLst/>
                        </a:rPr>
                        <a:t>26</a:t>
                      </a:r>
                      <a:endParaRPr lang="en-US" sz="1100" b="0" i="0" u="none" strike="noStrike">
                        <a:solidFill>
                          <a:srgbClr val="FF0000"/>
                        </a:solidFill>
                        <a:effectLst/>
                        <a:latin typeface="Arial" panose="020B0604020202020204" pitchFamily="34" charset="0"/>
                      </a:endParaRPr>
                    </a:p>
                  </a:txBody>
                  <a:tcPr marL="5715" marR="5715" marT="5715" marB="0" anchor="ctr"/>
                </a:tc>
                <a:tc>
                  <a:txBody>
                    <a:bodyPr/>
                    <a:lstStyle/>
                    <a:p>
                      <a:pPr algn="ctr" fontAlgn="ctr"/>
                      <a:r>
                        <a:rPr lang="en-US" sz="1100" b="1" u="none" strike="noStrike" dirty="0">
                          <a:effectLst/>
                        </a:rPr>
                        <a:t>26</a:t>
                      </a:r>
                      <a:endParaRPr lang="en-US" sz="1100" b="1" i="0" u="none" strike="noStrike" dirty="0">
                        <a:solidFill>
                          <a:srgbClr val="FF0000"/>
                        </a:solidFill>
                        <a:effectLst/>
                        <a:latin typeface="Arial" panose="020B0604020202020204" pitchFamily="34" charset="0"/>
                      </a:endParaRPr>
                    </a:p>
                  </a:txBody>
                  <a:tcPr marL="5715" marR="5715" marT="5715" marB="0" anchor="ctr"/>
                </a:tc>
                <a:tc>
                  <a:txBody>
                    <a:bodyPr/>
                    <a:lstStyle/>
                    <a:p>
                      <a:pPr algn="ctr" fontAlgn="ctr"/>
                      <a:r>
                        <a:rPr lang="en-US" sz="1100" u="none" strike="noStrike" dirty="0" smtClean="0">
                          <a:effectLst/>
                        </a:rPr>
                        <a:t>Lung</a:t>
                      </a:r>
                      <a:endParaRPr lang="en-US" sz="1100" b="0" i="0" u="none" strike="noStrike" dirty="0">
                        <a:solidFill>
                          <a:srgbClr val="FF0000"/>
                        </a:solidFill>
                        <a:effectLst/>
                        <a:latin typeface="Arial" panose="020B0604020202020204" pitchFamily="34" charset="0"/>
                      </a:endParaRPr>
                    </a:p>
                  </a:txBody>
                  <a:tcPr marL="5715" marR="5715" marT="5715" marB="0" anchor="ctr"/>
                </a:tc>
              </a:tr>
            </a:tbl>
          </a:graphicData>
        </a:graphic>
      </p:graphicFrame>
      <p:sp>
        <p:nvSpPr>
          <p:cNvPr id="6" name="TextBox 5"/>
          <p:cNvSpPr txBox="1"/>
          <p:nvPr/>
        </p:nvSpPr>
        <p:spPr>
          <a:xfrm>
            <a:off x="2344658" y="2442547"/>
            <a:ext cx="1888659" cy="300082"/>
          </a:xfrm>
          <a:prstGeom prst="rect">
            <a:avLst/>
          </a:prstGeom>
          <a:noFill/>
        </p:spPr>
        <p:txBody>
          <a:bodyPr wrap="none" rtlCol="0">
            <a:spAutoFit/>
          </a:bodyPr>
          <a:lstStyle/>
          <a:p>
            <a:r>
              <a:rPr lang="en-US" sz="1350" b="1" dirty="0"/>
              <a:t>Methylation 450K Array</a:t>
            </a:r>
          </a:p>
        </p:txBody>
      </p:sp>
      <p:sp>
        <p:nvSpPr>
          <p:cNvPr id="7" name="TextBox 6"/>
          <p:cNvSpPr txBox="1"/>
          <p:nvPr/>
        </p:nvSpPr>
        <p:spPr>
          <a:xfrm>
            <a:off x="6272007" y="2402569"/>
            <a:ext cx="873637" cy="369332"/>
          </a:xfrm>
          <a:prstGeom prst="rect">
            <a:avLst/>
          </a:prstGeom>
          <a:noFill/>
        </p:spPr>
        <p:txBody>
          <a:bodyPr wrap="none" rtlCol="0">
            <a:spAutoFit/>
          </a:bodyPr>
          <a:lstStyle/>
          <a:p>
            <a:r>
              <a:rPr lang="en-US" dirty="0"/>
              <a:t>Encode</a:t>
            </a:r>
            <a:endParaRPr lang="en-US" sz="1350" dirty="0"/>
          </a:p>
        </p:txBody>
      </p:sp>
      <p:sp>
        <p:nvSpPr>
          <p:cNvPr id="8" name="Rectangle 7"/>
          <p:cNvSpPr/>
          <p:nvPr/>
        </p:nvSpPr>
        <p:spPr>
          <a:xfrm>
            <a:off x="5314820" y="2833064"/>
            <a:ext cx="2828753" cy="1015663"/>
          </a:xfrm>
          <a:prstGeom prst="rect">
            <a:avLst/>
          </a:prstGeom>
        </p:spPr>
        <p:txBody>
          <a:bodyPr wrap="square">
            <a:spAutoFit/>
          </a:bodyPr>
          <a:lstStyle/>
          <a:p>
            <a:r>
              <a:rPr lang="en-US" sz="1200" dirty="0">
                <a:solidFill>
                  <a:srgbClr val="000000"/>
                </a:solidFill>
                <a:latin typeface="Arial" panose="020B0604020202020204" pitchFamily="34" charset="0"/>
              </a:rPr>
              <a:t>101 RRBS (bed files) were downloaded. 2,646,999 </a:t>
            </a:r>
            <a:r>
              <a:rPr lang="en-US" sz="1200" dirty="0" err="1">
                <a:solidFill>
                  <a:srgbClr val="000000"/>
                </a:solidFill>
                <a:latin typeface="Arial" panose="020B0604020202020204" pitchFamily="34" charset="0"/>
              </a:rPr>
              <a:t>CpG</a:t>
            </a:r>
            <a:r>
              <a:rPr lang="en-US" sz="1200" dirty="0">
                <a:solidFill>
                  <a:srgbClr val="000000"/>
                </a:solidFill>
                <a:latin typeface="Arial" panose="020B0604020202020204" pitchFamily="34" charset="0"/>
              </a:rPr>
              <a:t> loci were covered by 101 RRBS data while 866,979 </a:t>
            </a:r>
            <a:r>
              <a:rPr lang="en-US" sz="1200" dirty="0" err="1">
                <a:solidFill>
                  <a:srgbClr val="000000"/>
                </a:solidFill>
                <a:latin typeface="Arial" panose="020B0604020202020204" pitchFamily="34" charset="0"/>
              </a:rPr>
              <a:t>CpG</a:t>
            </a:r>
            <a:r>
              <a:rPr lang="en-US" sz="1200" dirty="0">
                <a:solidFill>
                  <a:srgbClr val="000000"/>
                </a:solidFill>
                <a:latin typeface="Arial" panose="020B0604020202020204" pitchFamily="34" charset="0"/>
              </a:rPr>
              <a:t> loci (32.8%) were detected in at least 80% samples.</a:t>
            </a:r>
            <a:endParaRPr lang="en-US" sz="1200" dirty="0"/>
          </a:p>
        </p:txBody>
      </p:sp>
      <p:sp>
        <p:nvSpPr>
          <p:cNvPr id="9" name="Right Arrow 8"/>
          <p:cNvSpPr/>
          <p:nvPr/>
        </p:nvSpPr>
        <p:spPr>
          <a:xfrm rot="5400000">
            <a:off x="2770025" y="5081576"/>
            <a:ext cx="303836" cy="47311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 name="Rectangle 9"/>
          <p:cNvSpPr/>
          <p:nvPr/>
        </p:nvSpPr>
        <p:spPr>
          <a:xfrm>
            <a:off x="5292539" y="3782236"/>
            <a:ext cx="1958934" cy="300082"/>
          </a:xfrm>
          <a:prstGeom prst="rect">
            <a:avLst/>
          </a:prstGeom>
        </p:spPr>
        <p:txBody>
          <a:bodyPr wrap="none">
            <a:spAutoFit/>
          </a:bodyPr>
          <a:lstStyle/>
          <a:p>
            <a:pPr algn="ctr" fontAlgn="ctr"/>
            <a:r>
              <a:rPr lang="en-US" sz="1350" b="1" dirty="0">
                <a:solidFill>
                  <a:srgbClr val="FF0000"/>
                </a:solidFill>
              </a:rPr>
              <a:t>How many kinds of cell? </a:t>
            </a:r>
            <a:endParaRPr lang="en-US" sz="1350" b="1" dirty="0">
              <a:solidFill>
                <a:srgbClr val="FF0000"/>
              </a:solidFill>
              <a:latin typeface="Arial" panose="020B0604020202020204" pitchFamily="34" charset="0"/>
            </a:endParaRPr>
          </a:p>
        </p:txBody>
      </p:sp>
      <p:sp>
        <p:nvSpPr>
          <p:cNvPr id="11" name="Rectangle 10"/>
          <p:cNvSpPr/>
          <p:nvPr/>
        </p:nvSpPr>
        <p:spPr>
          <a:xfrm>
            <a:off x="5443460" y="4023829"/>
            <a:ext cx="1217000" cy="1569660"/>
          </a:xfrm>
          <a:prstGeom prst="rect">
            <a:avLst/>
          </a:prstGeom>
        </p:spPr>
        <p:txBody>
          <a:bodyPr wrap="none">
            <a:spAutoFit/>
          </a:bodyPr>
          <a:lstStyle/>
          <a:p>
            <a:r>
              <a:rPr lang="en-US" sz="1200" dirty="0">
                <a:solidFill>
                  <a:srgbClr val="000000"/>
                </a:solidFill>
                <a:latin typeface="Arial" panose="020B0604020202020204" pitchFamily="34" charset="0"/>
              </a:rPr>
              <a:t>mesoderm </a:t>
            </a:r>
          </a:p>
          <a:p>
            <a:r>
              <a:rPr lang="en-US" sz="1200" dirty="0">
                <a:solidFill>
                  <a:srgbClr val="000000"/>
                </a:solidFill>
                <a:latin typeface="Arial" panose="020B0604020202020204" pitchFamily="34" charset="0"/>
              </a:rPr>
              <a:t>ectoderm</a:t>
            </a:r>
          </a:p>
          <a:p>
            <a:r>
              <a:rPr lang="en-US" sz="1200" dirty="0">
                <a:solidFill>
                  <a:srgbClr val="000000"/>
                </a:solidFill>
                <a:latin typeface="Arial" panose="020B0604020202020204" pitchFamily="34" charset="0"/>
              </a:rPr>
              <a:t>Inner cell mass</a:t>
            </a:r>
          </a:p>
          <a:p>
            <a:r>
              <a:rPr lang="en-US" sz="1200" dirty="0">
                <a:solidFill>
                  <a:srgbClr val="000000"/>
                </a:solidFill>
                <a:latin typeface="Arial" panose="020B0604020202020204" pitchFamily="34" charset="0"/>
              </a:rPr>
              <a:t>Decidua</a:t>
            </a:r>
          </a:p>
          <a:p>
            <a:r>
              <a:rPr lang="en-US" sz="1200" dirty="0">
                <a:solidFill>
                  <a:srgbClr val="000000"/>
                </a:solidFill>
                <a:latin typeface="Arial" panose="020B0604020202020204" pitchFamily="34" charset="0"/>
              </a:rPr>
              <a:t>Epithelium</a:t>
            </a:r>
          </a:p>
          <a:p>
            <a:r>
              <a:rPr lang="en-US" sz="1200" dirty="0">
                <a:solidFill>
                  <a:srgbClr val="000000"/>
                </a:solidFill>
                <a:latin typeface="Arial" panose="020B0604020202020204" pitchFamily="34" charset="0"/>
              </a:rPr>
              <a:t>Blood</a:t>
            </a:r>
          </a:p>
          <a:p>
            <a:r>
              <a:rPr lang="en-US" sz="1200" dirty="0">
                <a:solidFill>
                  <a:srgbClr val="000000"/>
                </a:solidFill>
                <a:latin typeface="Arial" panose="020B0604020202020204" pitchFamily="34" charset="0"/>
              </a:rPr>
              <a:t>neurons</a:t>
            </a:r>
          </a:p>
          <a:p>
            <a:endParaRPr lang="en-US" sz="1200" dirty="0">
              <a:solidFill>
                <a:srgbClr val="000000"/>
              </a:solidFill>
              <a:latin typeface="Arial" panose="020B0604020202020204" pitchFamily="34" charset="0"/>
            </a:endParaRPr>
          </a:p>
        </p:txBody>
      </p:sp>
      <p:sp>
        <p:nvSpPr>
          <p:cNvPr id="14" name="Rectangle 1"/>
          <p:cNvSpPr>
            <a:spLocks noChangeArrowheads="1"/>
          </p:cNvSpPr>
          <p:nvPr/>
        </p:nvSpPr>
        <p:spPr bwMode="auto">
          <a:xfrm>
            <a:off x="1757062" y="3284022"/>
            <a:ext cx="138564" cy="4847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anchor="ctr" anchorCtr="0" compatLnSpc="1">
            <a:prstTxWarp prst="textNoShape">
              <a:avLst/>
            </a:prstTxWarp>
            <a:spAutoFit/>
          </a:bodyPr>
          <a:lstStyle/>
          <a:p>
            <a:pPr eaLnBrk="0" fontAlgn="base" hangingPunct="0">
              <a:spcBef>
                <a:spcPct val="0"/>
              </a:spcBef>
              <a:spcAft>
                <a:spcPct val="0"/>
              </a:spcAft>
            </a:pPr>
            <a:r>
              <a:rPr lang="en-US" altLang="en-US" sz="1350">
                <a:latin typeface="Arial" panose="020B0604020202020204" pitchFamily="34" charset="0"/>
              </a:rPr>
              <a:t/>
            </a:r>
            <a:br>
              <a:rPr lang="en-US" altLang="en-US" sz="1350">
                <a:latin typeface="Arial" panose="020B0604020202020204" pitchFamily="34" charset="0"/>
              </a:rPr>
            </a:br>
            <a:endParaRPr lang="en-US" altLang="en-US" sz="1350">
              <a:latin typeface="Arial" panose="020B0604020202020204" pitchFamily="34" charset="0"/>
            </a:endParaRPr>
          </a:p>
        </p:txBody>
      </p:sp>
      <p:sp>
        <p:nvSpPr>
          <p:cNvPr id="15" name="TextBox 14"/>
          <p:cNvSpPr txBox="1"/>
          <p:nvPr/>
        </p:nvSpPr>
        <p:spPr>
          <a:xfrm>
            <a:off x="2481389" y="5475186"/>
            <a:ext cx="1011624" cy="323165"/>
          </a:xfrm>
          <a:prstGeom prst="rect">
            <a:avLst/>
          </a:prstGeom>
          <a:noFill/>
        </p:spPr>
        <p:txBody>
          <a:bodyPr wrap="none" rtlCol="0">
            <a:spAutoFit/>
          </a:bodyPr>
          <a:lstStyle/>
          <a:p>
            <a:r>
              <a:rPr lang="en-US" sz="1500" dirty="0"/>
              <a:t>155 blocks</a:t>
            </a:r>
          </a:p>
        </p:txBody>
      </p:sp>
      <p:sp>
        <p:nvSpPr>
          <p:cNvPr id="16" name="Right Arrow 15"/>
          <p:cNvSpPr/>
          <p:nvPr/>
        </p:nvSpPr>
        <p:spPr>
          <a:xfrm rot="5400000">
            <a:off x="6247911" y="5034887"/>
            <a:ext cx="303836" cy="47311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 name="TextBox 16"/>
          <p:cNvSpPr txBox="1"/>
          <p:nvPr/>
        </p:nvSpPr>
        <p:spPr>
          <a:xfrm>
            <a:off x="5959276" y="5428496"/>
            <a:ext cx="1109406" cy="323165"/>
          </a:xfrm>
          <a:prstGeom prst="rect">
            <a:avLst/>
          </a:prstGeom>
          <a:noFill/>
        </p:spPr>
        <p:txBody>
          <a:bodyPr wrap="none" rtlCol="0">
            <a:spAutoFit/>
          </a:bodyPr>
          <a:lstStyle/>
          <a:p>
            <a:r>
              <a:rPr lang="en-US" sz="1500" dirty="0"/>
              <a:t>1885 blocks</a:t>
            </a:r>
          </a:p>
        </p:txBody>
      </p:sp>
    </p:spTree>
    <p:extLst>
      <p:ext uri="{BB962C8B-B14F-4D97-AF65-F5344CB8AC3E}">
        <p14:creationId xmlns:p14="http://schemas.microsoft.com/office/powerpoint/2010/main" val="346040259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276459" y="4417599"/>
            <a:ext cx="3223016" cy="923330"/>
          </a:xfrm>
          <a:prstGeom prst="rect">
            <a:avLst/>
          </a:prstGeom>
          <a:noFill/>
        </p:spPr>
        <p:txBody>
          <a:bodyPr wrap="square" rtlCol="0">
            <a:spAutoFit/>
          </a:bodyPr>
          <a:lstStyle/>
          <a:p>
            <a:r>
              <a:rPr lang="en-US" sz="1350" dirty="0"/>
              <a:t>Array: Fold change: </a:t>
            </a:r>
            <a:r>
              <a:rPr lang="en-US" sz="1350" b="1" dirty="0">
                <a:solidFill>
                  <a:srgbClr val="FF0000"/>
                </a:solidFill>
              </a:rPr>
              <a:t>23.4</a:t>
            </a:r>
            <a:r>
              <a:rPr lang="en-US" sz="1350" dirty="0"/>
              <a:t>, P-value&lt;1.0 × 10</a:t>
            </a:r>
            <a:r>
              <a:rPr lang="en-US" sz="1350" baseline="30000" dirty="0"/>
              <a:t>-16</a:t>
            </a:r>
          </a:p>
          <a:p>
            <a:r>
              <a:rPr lang="en-US" altLang="zh-CN" sz="1350" dirty="0"/>
              <a:t>RRBS: Fold change: </a:t>
            </a:r>
            <a:r>
              <a:rPr lang="en-US" sz="1350" dirty="0">
                <a:solidFill>
                  <a:srgbClr val="FF0000"/>
                </a:solidFill>
              </a:rPr>
              <a:t>19.8</a:t>
            </a:r>
            <a:r>
              <a:rPr lang="en-US" sz="1350" dirty="0"/>
              <a:t>, P-value&lt;1.0 × 10</a:t>
            </a:r>
            <a:r>
              <a:rPr lang="en-US" sz="1350" baseline="30000" dirty="0"/>
              <a:t>-16</a:t>
            </a:r>
          </a:p>
          <a:p>
            <a:endParaRPr lang="en-US" sz="1350" baseline="30000" dirty="0"/>
          </a:p>
        </p:txBody>
      </p:sp>
      <p:grpSp>
        <p:nvGrpSpPr>
          <p:cNvPr id="3" name="Group 2"/>
          <p:cNvGrpSpPr/>
          <p:nvPr/>
        </p:nvGrpSpPr>
        <p:grpSpPr>
          <a:xfrm>
            <a:off x="1612057" y="1567128"/>
            <a:ext cx="2523976" cy="2706241"/>
            <a:chOff x="128569" y="3539801"/>
            <a:chExt cx="2835617" cy="2981408"/>
          </a:xfrm>
        </p:grpSpPr>
        <p:pic>
          <p:nvPicPr>
            <p:cNvPr id="4" name="Picture 3"/>
            <p:cNvPicPr>
              <a:picLocks noChangeAspect="1"/>
            </p:cNvPicPr>
            <p:nvPr/>
          </p:nvPicPr>
          <p:blipFill rotWithShape="1">
            <a:blip r:embed="rId3"/>
            <a:srcRect t="23157" r="16848" b="18578"/>
            <a:stretch/>
          </p:blipFill>
          <p:spPr>
            <a:xfrm>
              <a:off x="1248603" y="3683769"/>
              <a:ext cx="1715583" cy="2837440"/>
            </a:xfrm>
            <a:prstGeom prst="rect">
              <a:avLst/>
            </a:prstGeom>
          </p:spPr>
        </p:pic>
        <p:pic>
          <p:nvPicPr>
            <p:cNvPr id="5" name="Picture 4"/>
            <p:cNvPicPr>
              <a:picLocks noChangeAspect="1"/>
            </p:cNvPicPr>
            <p:nvPr/>
          </p:nvPicPr>
          <p:blipFill rotWithShape="1">
            <a:blip r:embed="rId4"/>
            <a:srcRect t="11085" r="18609" b="17929"/>
            <a:stretch/>
          </p:blipFill>
          <p:spPr>
            <a:xfrm>
              <a:off x="128569" y="3539801"/>
              <a:ext cx="1433451" cy="2950928"/>
            </a:xfrm>
            <a:prstGeom prst="rect">
              <a:avLst/>
            </a:prstGeom>
          </p:spPr>
        </p:pic>
      </p:grpSp>
      <p:pic>
        <p:nvPicPr>
          <p:cNvPr id="9" name="Picture 8"/>
          <p:cNvPicPr>
            <a:picLocks noChangeAspect="1"/>
          </p:cNvPicPr>
          <p:nvPr/>
        </p:nvPicPr>
        <p:blipFill>
          <a:blip r:embed="rId5"/>
          <a:stretch>
            <a:fillRect/>
          </a:stretch>
        </p:blipFill>
        <p:spPr>
          <a:xfrm>
            <a:off x="5877018" y="1380303"/>
            <a:ext cx="2040432" cy="3383573"/>
          </a:xfrm>
          <a:prstGeom prst="rect">
            <a:avLst/>
          </a:prstGeom>
        </p:spPr>
      </p:pic>
      <p:sp>
        <p:nvSpPr>
          <p:cNvPr id="10" name="Rectangle 9"/>
          <p:cNvSpPr/>
          <p:nvPr/>
        </p:nvSpPr>
        <p:spPr>
          <a:xfrm>
            <a:off x="6397757" y="4585038"/>
            <a:ext cx="1501373" cy="300082"/>
          </a:xfrm>
          <a:prstGeom prst="rect">
            <a:avLst/>
          </a:prstGeom>
        </p:spPr>
        <p:txBody>
          <a:bodyPr wrap="none">
            <a:spAutoFit/>
          </a:bodyPr>
          <a:lstStyle/>
          <a:p>
            <a:r>
              <a:rPr lang="en-US" sz="1350" dirty="0"/>
              <a:t>P-value&lt;2.2 × 10</a:t>
            </a:r>
            <a:r>
              <a:rPr lang="en-US" sz="1350" baseline="30000" dirty="0"/>
              <a:t>-16</a:t>
            </a:r>
          </a:p>
        </p:txBody>
      </p:sp>
      <p:pic>
        <p:nvPicPr>
          <p:cNvPr id="11" name="Picture 10"/>
          <p:cNvPicPr>
            <a:picLocks noChangeAspect="1"/>
          </p:cNvPicPr>
          <p:nvPr/>
        </p:nvPicPr>
        <p:blipFill rotWithShape="1">
          <a:blip r:embed="rId6"/>
          <a:srcRect r="7828"/>
          <a:stretch/>
        </p:blipFill>
        <p:spPr>
          <a:xfrm>
            <a:off x="4419676" y="1380303"/>
            <a:ext cx="1880708" cy="3383573"/>
          </a:xfrm>
          <a:prstGeom prst="rect">
            <a:avLst/>
          </a:prstGeom>
        </p:spPr>
      </p:pic>
      <p:sp>
        <p:nvSpPr>
          <p:cNvPr id="12" name="Rectangle 11"/>
          <p:cNvSpPr/>
          <p:nvPr/>
        </p:nvSpPr>
        <p:spPr>
          <a:xfrm>
            <a:off x="4802998" y="4605497"/>
            <a:ext cx="1501373" cy="300082"/>
          </a:xfrm>
          <a:prstGeom prst="rect">
            <a:avLst/>
          </a:prstGeom>
        </p:spPr>
        <p:txBody>
          <a:bodyPr wrap="none">
            <a:spAutoFit/>
          </a:bodyPr>
          <a:lstStyle/>
          <a:p>
            <a:r>
              <a:rPr lang="en-US" sz="1350" dirty="0"/>
              <a:t>P-value&lt;2.2 × 10</a:t>
            </a:r>
            <a:r>
              <a:rPr lang="en-US" sz="1350" baseline="30000" dirty="0"/>
              <a:t>-16</a:t>
            </a:r>
          </a:p>
        </p:txBody>
      </p:sp>
      <p:sp>
        <p:nvSpPr>
          <p:cNvPr id="6" name="TextBox 5"/>
          <p:cNvSpPr txBox="1"/>
          <p:nvPr/>
        </p:nvSpPr>
        <p:spPr>
          <a:xfrm>
            <a:off x="5279066" y="4389996"/>
            <a:ext cx="2022798" cy="300082"/>
          </a:xfrm>
          <a:prstGeom prst="rect">
            <a:avLst/>
          </a:prstGeom>
          <a:noFill/>
        </p:spPr>
        <p:txBody>
          <a:bodyPr wrap="none" rtlCol="0">
            <a:spAutoFit/>
          </a:bodyPr>
          <a:lstStyle/>
          <a:p>
            <a:r>
              <a:rPr lang="en-US" altLang="zh-CN" sz="1350" b="1" dirty="0"/>
              <a:t>Array                            RRBS</a:t>
            </a:r>
            <a:endParaRPr lang="en-US" sz="1350" b="1" dirty="0"/>
          </a:p>
        </p:txBody>
      </p:sp>
      <p:sp>
        <p:nvSpPr>
          <p:cNvPr id="14" name="TextBox 13"/>
          <p:cNvSpPr txBox="1"/>
          <p:nvPr/>
        </p:nvSpPr>
        <p:spPr>
          <a:xfrm>
            <a:off x="96242" y="4940363"/>
            <a:ext cx="9183490" cy="815608"/>
          </a:xfrm>
          <a:prstGeom prst="rect">
            <a:avLst/>
          </a:prstGeom>
          <a:noFill/>
        </p:spPr>
        <p:txBody>
          <a:bodyPr wrap="square" rtlCol="0">
            <a:spAutoFit/>
          </a:bodyPr>
          <a:lstStyle/>
          <a:p>
            <a:endParaRPr lang="en-US" sz="1200" baseline="30000" dirty="0"/>
          </a:p>
          <a:p>
            <a:pPr marL="257175" indent="-257175">
              <a:buFont typeface="Wingdings" panose="05000000000000000000" pitchFamily="2" charset="2"/>
              <a:buChar char="Ø"/>
            </a:pPr>
            <a:r>
              <a:rPr lang="en-US" altLang="zh-CN" sz="1350" dirty="0"/>
              <a:t>Methylation block regions were  significantly conserved in different dataset or platform</a:t>
            </a:r>
          </a:p>
          <a:p>
            <a:pPr marL="257175" indent="-257175">
              <a:buFont typeface="Wingdings" panose="05000000000000000000" pitchFamily="2" charset="2"/>
              <a:buChar char="Ø"/>
            </a:pPr>
            <a:r>
              <a:rPr lang="en-US" altLang="zh-CN" sz="1350" dirty="0"/>
              <a:t>Shared methylation block have significant higher correlation compared with regions beyond methylation block. </a:t>
            </a:r>
          </a:p>
          <a:p>
            <a:pPr marL="257175" indent="-257175">
              <a:buFont typeface="Wingdings" panose="05000000000000000000" pitchFamily="2" charset="2"/>
              <a:buChar char="Ø"/>
            </a:pPr>
            <a:endParaRPr lang="en-US" sz="1200" dirty="0"/>
          </a:p>
        </p:txBody>
      </p:sp>
      <p:cxnSp>
        <p:nvCxnSpPr>
          <p:cNvPr id="8" name="Straight Connector 7"/>
          <p:cNvCxnSpPr/>
          <p:nvPr/>
        </p:nvCxnSpPr>
        <p:spPr>
          <a:xfrm flipH="1">
            <a:off x="2111010" y="2700080"/>
            <a:ext cx="99060" cy="76200"/>
          </a:xfrm>
          <a:prstGeom prst="line">
            <a:avLst/>
          </a:prstGeom>
          <a:ln w="381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H="1">
            <a:off x="2133870" y="2745800"/>
            <a:ext cx="99060" cy="76200"/>
          </a:xfrm>
          <a:prstGeom prst="line">
            <a:avLst/>
          </a:prstGeom>
          <a:ln w="381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H="1">
            <a:off x="3191643" y="2700080"/>
            <a:ext cx="99060" cy="76200"/>
          </a:xfrm>
          <a:prstGeom prst="line">
            <a:avLst/>
          </a:prstGeom>
          <a:ln w="381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flipH="1">
            <a:off x="3214503" y="2745800"/>
            <a:ext cx="99060" cy="76200"/>
          </a:xfrm>
          <a:prstGeom prst="line">
            <a:avLst/>
          </a:prstGeom>
          <a:ln w="381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149035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p:cNvGrpSpPr/>
          <p:nvPr/>
        </p:nvGrpSpPr>
        <p:grpSpPr>
          <a:xfrm>
            <a:off x="1736592" y="2112388"/>
            <a:ext cx="2180089" cy="2782341"/>
            <a:chOff x="964175" y="1673518"/>
            <a:chExt cx="2906785" cy="3709787"/>
          </a:xfrm>
        </p:grpSpPr>
        <p:pic>
          <p:nvPicPr>
            <p:cNvPr id="3" name="Picture 2"/>
            <p:cNvPicPr>
              <a:picLocks noChangeAspect="1"/>
            </p:cNvPicPr>
            <p:nvPr/>
          </p:nvPicPr>
          <p:blipFill rotWithShape="1">
            <a:blip r:embed="rId3"/>
            <a:srcRect l="13317" t="13507" r="8978" b="14347"/>
            <a:stretch/>
          </p:blipFill>
          <p:spPr>
            <a:xfrm>
              <a:off x="964175" y="1673518"/>
              <a:ext cx="2906785" cy="3709787"/>
            </a:xfrm>
            <a:prstGeom prst="rect">
              <a:avLst/>
            </a:prstGeom>
          </p:spPr>
        </p:pic>
        <p:sp>
          <p:nvSpPr>
            <p:cNvPr id="4" name="Rectangle 3"/>
            <p:cNvSpPr/>
            <p:nvPr/>
          </p:nvSpPr>
          <p:spPr>
            <a:xfrm>
              <a:off x="1696720" y="3156327"/>
              <a:ext cx="1605568" cy="338555"/>
            </a:xfrm>
            <a:prstGeom prst="rect">
              <a:avLst/>
            </a:prstGeom>
          </p:spPr>
          <p:txBody>
            <a:bodyPr wrap="none">
              <a:spAutoFit/>
            </a:bodyPr>
            <a:lstStyle/>
            <a:p>
              <a:r>
                <a:rPr lang="en-US" altLang="zh-CN" sz="1050" b="1" dirty="0">
                  <a:solidFill>
                    <a:srgbClr val="FF0000"/>
                  </a:solidFill>
                  <a:cs typeface="Aldhabi" panose="01000000000000000000" pitchFamily="2" charset="-78"/>
                </a:rPr>
                <a:t>E</a:t>
              </a:r>
              <a:r>
                <a:rPr lang="en-US" sz="1050" b="1" dirty="0">
                  <a:solidFill>
                    <a:srgbClr val="FF0000"/>
                  </a:solidFill>
                  <a:cs typeface="Aldhabi" panose="01000000000000000000" pitchFamily="2" charset="-78"/>
                </a:rPr>
                <a:t>xponential decay</a:t>
              </a:r>
            </a:p>
          </p:txBody>
        </p:sp>
        <p:cxnSp>
          <p:nvCxnSpPr>
            <p:cNvPr id="6" name="Straight Arrow Connector 5"/>
            <p:cNvCxnSpPr/>
            <p:nvPr/>
          </p:nvCxnSpPr>
          <p:spPr>
            <a:xfrm flipH="1" flipV="1">
              <a:off x="1696720" y="2875280"/>
              <a:ext cx="95029" cy="257294"/>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flipH="1">
              <a:off x="2245360" y="4065853"/>
              <a:ext cx="206760" cy="140387"/>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2452119" y="3871118"/>
              <a:ext cx="1231535" cy="338555"/>
            </a:xfrm>
            <a:prstGeom prst="rect">
              <a:avLst/>
            </a:prstGeom>
          </p:spPr>
          <p:txBody>
            <a:bodyPr wrap="none">
              <a:spAutoFit/>
            </a:bodyPr>
            <a:lstStyle/>
            <a:p>
              <a:r>
                <a:rPr lang="en-US" altLang="zh-CN" sz="1050" b="1" dirty="0">
                  <a:solidFill>
                    <a:srgbClr val="00B050"/>
                  </a:solidFill>
                  <a:cs typeface="Aldhabi" panose="01000000000000000000" pitchFamily="2" charset="-78"/>
                </a:rPr>
                <a:t>Conservation</a:t>
              </a:r>
              <a:endParaRPr lang="en-US" sz="1050" b="1" dirty="0">
                <a:solidFill>
                  <a:srgbClr val="00B050"/>
                </a:solidFill>
                <a:cs typeface="Aldhabi" panose="01000000000000000000" pitchFamily="2" charset="-78"/>
              </a:endParaRPr>
            </a:p>
          </p:txBody>
        </p:sp>
      </p:grpSp>
      <p:sp>
        <p:nvSpPr>
          <p:cNvPr id="10" name="Rectangle 9"/>
          <p:cNvSpPr/>
          <p:nvPr/>
        </p:nvSpPr>
        <p:spPr>
          <a:xfrm>
            <a:off x="1492493" y="1460880"/>
            <a:ext cx="6867006" cy="369332"/>
          </a:xfrm>
          <a:prstGeom prst="rect">
            <a:avLst/>
          </a:prstGeom>
        </p:spPr>
        <p:txBody>
          <a:bodyPr wrap="square">
            <a:spAutoFit/>
          </a:bodyPr>
          <a:lstStyle/>
          <a:p>
            <a:r>
              <a:rPr lang="en-US" altLang="zh-CN" b="1" dirty="0"/>
              <a:t>Methylation block conservation among 11 human normal tissues</a:t>
            </a:r>
            <a:endParaRPr lang="en-US" b="1" dirty="0"/>
          </a:p>
        </p:txBody>
      </p:sp>
      <p:sp>
        <p:nvSpPr>
          <p:cNvPr id="11" name="Rectangle 10"/>
          <p:cNvSpPr/>
          <p:nvPr/>
        </p:nvSpPr>
        <p:spPr>
          <a:xfrm>
            <a:off x="4055817" y="2589708"/>
            <a:ext cx="3945184" cy="1962076"/>
          </a:xfrm>
          <a:prstGeom prst="rect">
            <a:avLst/>
          </a:prstGeom>
        </p:spPr>
        <p:txBody>
          <a:bodyPr wrap="square">
            <a:spAutoFit/>
          </a:bodyPr>
          <a:lstStyle/>
          <a:p>
            <a:r>
              <a:rPr lang="en-US" sz="1350" dirty="0">
                <a:latin typeface="Arial" panose="020B0604020202020204" pitchFamily="34" charset="0"/>
              </a:rPr>
              <a:t>2421 methylation block regions (</a:t>
            </a:r>
            <a:r>
              <a:rPr lang="en-US" sz="1350" b="1" dirty="0"/>
              <a:t>59.97% in WGBS</a:t>
            </a:r>
            <a:r>
              <a:rPr lang="en-US" sz="1350" dirty="0">
                <a:latin typeface="Arial" panose="020B0604020202020204" pitchFamily="34" charset="0"/>
              </a:rPr>
              <a:t>) were collected from 11 tissues. The probability of the number occurred in different tissues would be in a exponential decay as the red lines showed (P=0.4). However, we found a regions significantly deviate from the theoretical </a:t>
            </a:r>
            <a:r>
              <a:rPr lang="en-US" altLang="zh-CN" sz="1350" dirty="0">
                <a:latin typeface="Arial" panose="020B0604020202020204" pitchFamily="34" charset="0"/>
              </a:rPr>
              <a:t>distribution (P&lt;2.2</a:t>
            </a:r>
            <a:r>
              <a:rPr lang="en-US" sz="1350" b="1" dirty="0"/>
              <a:t> × </a:t>
            </a:r>
            <a:r>
              <a:rPr lang="en-US" altLang="zh-CN" sz="1350" dirty="0">
                <a:latin typeface="Arial" panose="020B0604020202020204" pitchFamily="34" charset="0"/>
              </a:rPr>
              <a:t>10</a:t>
            </a:r>
            <a:r>
              <a:rPr lang="en-US" altLang="zh-CN" sz="1350" baseline="30000" dirty="0">
                <a:latin typeface="Arial" panose="020B0604020202020204" pitchFamily="34" charset="0"/>
              </a:rPr>
              <a:t>-16</a:t>
            </a:r>
            <a:r>
              <a:rPr lang="en-US" altLang="zh-CN" sz="1350" dirty="0">
                <a:latin typeface="Arial" panose="020B0604020202020204" pitchFamily="34" charset="0"/>
              </a:rPr>
              <a:t>,chi-square test) and therefore, the methylation block have strong conservation in different tissues.</a:t>
            </a:r>
            <a:endParaRPr lang="en-US" sz="1350" dirty="0"/>
          </a:p>
        </p:txBody>
      </p:sp>
      <p:sp>
        <p:nvSpPr>
          <p:cNvPr id="2" name="Rectangle 1"/>
          <p:cNvSpPr/>
          <p:nvPr/>
        </p:nvSpPr>
        <p:spPr>
          <a:xfrm>
            <a:off x="4114719" y="5615113"/>
            <a:ext cx="3886281" cy="300082"/>
          </a:xfrm>
          <a:prstGeom prst="rect">
            <a:avLst/>
          </a:prstGeom>
        </p:spPr>
        <p:txBody>
          <a:bodyPr wrap="square">
            <a:spAutoFit/>
          </a:bodyPr>
          <a:lstStyle/>
          <a:p>
            <a:r>
              <a:rPr lang="en-US" sz="1350" dirty="0"/>
              <a:t> P=length(blocks)/(length(</a:t>
            </a:r>
            <a:r>
              <a:rPr lang="en-US" sz="1350" dirty="0" err="1"/>
              <a:t>uniqueblock</a:t>
            </a:r>
            <a:r>
              <a:rPr lang="en-US" sz="1350" dirty="0"/>
              <a:t>)*</a:t>
            </a:r>
            <a:r>
              <a:rPr lang="en-US" sz="1350" dirty="0" err="1"/>
              <a:t>event.time</a:t>
            </a:r>
            <a:r>
              <a:rPr lang="en-US" sz="1350" dirty="0"/>
              <a:t>)</a:t>
            </a:r>
          </a:p>
        </p:txBody>
      </p:sp>
    </p:spTree>
    <p:extLst>
      <p:ext uri="{BB962C8B-B14F-4D97-AF65-F5344CB8AC3E}">
        <p14:creationId xmlns:p14="http://schemas.microsoft.com/office/powerpoint/2010/main" val="1456264332"/>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2"/>
          <a:stretch>
            <a:fillRect/>
          </a:stretch>
        </p:blipFill>
        <p:spPr>
          <a:xfrm>
            <a:off x="401718" y="1075323"/>
            <a:ext cx="1271250" cy="2801250"/>
          </a:xfrm>
          <a:prstGeom prst="rect">
            <a:avLst/>
          </a:prstGeom>
        </p:spPr>
      </p:pic>
      <p:sp>
        <p:nvSpPr>
          <p:cNvPr id="16" name="Rectangle 15"/>
          <p:cNvSpPr/>
          <p:nvPr/>
        </p:nvSpPr>
        <p:spPr>
          <a:xfrm>
            <a:off x="1988014" y="1090923"/>
            <a:ext cx="45719" cy="2801250"/>
          </a:xfrm>
          <a:prstGeom prst="rect">
            <a:avLst/>
          </a:prstGeom>
          <a:noFill/>
          <a:ln>
            <a:solidFill>
              <a:schemeClr val="accent3">
                <a:lumMod val="20000"/>
                <a:lumOff val="8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7" name="Rectangle 16"/>
          <p:cNvSpPr/>
          <p:nvPr/>
        </p:nvSpPr>
        <p:spPr>
          <a:xfrm>
            <a:off x="1988014" y="1608732"/>
            <a:ext cx="49536" cy="152400"/>
          </a:xfrm>
          <a:prstGeom prst="rect">
            <a:avLst/>
          </a:prstGeom>
          <a:solidFill>
            <a:schemeClr val="tx1"/>
          </a:solidFill>
          <a:ln>
            <a:solidFill>
              <a:schemeClr val="accent3">
                <a:lumMod val="20000"/>
                <a:lumOff val="8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8" name="Rectangle 17"/>
          <p:cNvSpPr/>
          <p:nvPr/>
        </p:nvSpPr>
        <p:spPr>
          <a:xfrm>
            <a:off x="1988014" y="1992935"/>
            <a:ext cx="49536" cy="152400"/>
          </a:xfrm>
          <a:prstGeom prst="rect">
            <a:avLst/>
          </a:prstGeom>
          <a:solidFill>
            <a:schemeClr val="tx1"/>
          </a:solidFill>
          <a:ln>
            <a:solidFill>
              <a:schemeClr val="accent3">
                <a:lumMod val="20000"/>
                <a:lumOff val="8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9" name="Rectangle 18"/>
          <p:cNvSpPr/>
          <p:nvPr/>
        </p:nvSpPr>
        <p:spPr>
          <a:xfrm>
            <a:off x="1988014" y="2758336"/>
            <a:ext cx="49536" cy="152400"/>
          </a:xfrm>
          <a:prstGeom prst="rect">
            <a:avLst/>
          </a:prstGeom>
          <a:solidFill>
            <a:schemeClr val="tx1"/>
          </a:solidFill>
          <a:ln>
            <a:solidFill>
              <a:schemeClr val="accent3">
                <a:lumMod val="20000"/>
                <a:lumOff val="8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0" name="Rectangle 19"/>
          <p:cNvSpPr/>
          <p:nvPr/>
        </p:nvSpPr>
        <p:spPr>
          <a:xfrm>
            <a:off x="1988014" y="2982459"/>
            <a:ext cx="49536" cy="152400"/>
          </a:xfrm>
          <a:prstGeom prst="rect">
            <a:avLst/>
          </a:prstGeom>
          <a:solidFill>
            <a:schemeClr val="tx1"/>
          </a:solidFill>
          <a:ln>
            <a:solidFill>
              <a:schemeClr val="accent3">
                <a:lumMod val="20000"/>
                <a:lumOff val="8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1" name="Rectangle 20"/>
          <p:cNvSpPr/>
          <p:nvPr/>
        </p:nvSpPr>
        <p:spPr>
          <a:xfrm>
            <a:off x="1988014" y="3388866"/>
            <a:ext cx="49536" cy="152400"/>
          </a:xfrm>
          <a:prstGeom prst="rect">
            <a:avLst/>
          </a:prstGeom>
          <a:solidFill>
            <a:schemeClr val="tx1"/>
          </a:solidFill>
          <a:ln>
            <a:solidFill>
              <a:schemeClr val="accent3">
                <a:lumMod val="20000"/>
                <a:lumOff val="8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22" name="Picture 21"/>
          <p:cNvPicPr>
            <a:picLocks noChangeAspect="1"/>
          </p:cNvPicPr>
          <p:nvPr/>
        </p:nvPicPr>
        <p:blipFill>
          <a:blip r:embed="rId3"/>
          <a:stretch>
            <a:fillRect/>
          </a:stretch>
        </p:blipFill>
        <p:spPr>
          <a:xfrm rot="10964739">
            <a:off x="3296450" y="2145335"/>
            <a:ext cx="3669501" cy="3285329"/>
          </a:xfrm>
          <a:prstGeom prst="rect">
            <a:avLst/>
          </a:prstGeom>
        </p:spPr>
      </p:pic>
    </p:spTree>
    <p:extLst>
      <p:ext uri="{BB962C8B-B14F-4D97-AF65-F5344CB8AC3E}">
        <p14:creationId xmlns:p14="http://schemas.microsoft.com/office/powerpoint/2010/main" val="213032495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p:cNvGrpSpPr/>
          <p:nvPr/>
        </p:nvGrpSpPr>
        <p:grpSpPr>
          <a:xfrm>
            <a:off x="1989948" y="1692083"/>
            <a:ext cx="5278326" cy="3267020"/>
            <a:chOff x="1129264" y="1113109"/>
            <a:chExt cx="7037768" cy="4356027"/>
          </a:xfrm>
        </p:grpSpPr>
        <p:grpSp>
          <p:nvGrpSpPr>
            <p:cNvPr id="15" name="Group 14"/>
            <p:cNvGrpSpPr/>
            <p:nvPr/>
          </p:nvGrpSpPr>
          <p:grpSpPr>
            <a:xfrm>
              <a:off x="1129264" y="4397938"/>
              <a:ext cx="7037768" cy="1071198"/>
              <a:chOff x="1029272" y="3597601"/>
              <a:chExt cx="7037768" cy="1071198"/>
            </a:xfrm>
          </p:grpSpPr>
          <p:sp>
            <p:nvSpPr>
              <p:cNvPr id="7" name="Rectangle 6"/>
              <p:cNvSpPr/>
              <p:nvPr/>
            </p:nvSpPr>
            <p:spPr>
              <a:xfrm>
                <a:off x="1029272" y="3597602"/>
                <a:ext cx="7037767" cy="677109"/>
              </a:xfrm>
              <a:prstGeom prst="rect">
                <a:avLst/>
              </a:prstGeom>
            </p:spPr>
            <p:txBody>
              <a:bodyPr wrap="square">
                <a:spAutoFit/>
              </a:bodyPr>
              <a:lstStyle/>
              <a:p>
                <a:pPr>
                  <a:buFont typeface="Arial" panose="020B0604020202020204" pitchFamily="34" charset="0"/>
                  <a:buChar char="•"/>
                </a:pPr>
                <a:r>
                  <a:rPr lang="en-US" sz="900" dirty="0">
                    <a:solidFill>
                      <a:srgbClr val="000000"/>
                    </a:solidFill>
                    <a:latin typeface="Arial" panose="020B0604020202020204" pitchFamily="34" charset="0"/>
                  </a:rPr>
                  <a:t>GSE35069:Differential DNA Methylation in Purified Human Blood Cells (CD4+,CD8+,CD19+)</a:t>
                </a:r>
              </a:p>
              <a:p>
                <a:r>
                  <a:rPr lang="en-US" sz="900" dirty="0"/>
                  <a:t/>
                </a:r>
                <a:br>
                  <a:rPr lang="en-US" sz="900" dirty="0"/>
                </a:br>
                <a:endParaRPr lang="en-US" sz="900" dirty="0"/>
              </a:p>
            </p:txBody>
          </p:sp>
          <p:sp>
            <p:nvSpPr>
              <p:cNvPr id="8" name="Rectangle 7"/>
              <p:cNvSpPr/>
              <p:nvPr/>
            </p:nvSpPr>
            <p:spPr>
              <a:xfrm>
                <a:off x="1029273" y="3807024"/>
                <a:ext cx="6944987" cy="861775"/>
              </a:xfrm>
              <a:prstGeom prst="rect">
                <a:avLst/>
              </a:prstGeom>
            </p:spPr>
            <p:txBody>
              <a:bodyPr wrap="square">
                <a:spAutoFit/>
              </a:bodyPr>
              <a:lstStyle/>
              <a:p>
                <a:pPr>
                  <a:buFont typeface="Arial" panose="020B0604020202020204" pitchFamily="34" charset="0"/>
                  <a:buChar char="•"/>
                </a:pPr>
                <a:r>
                  <a:rPr lang="en-US" sz="900" dirty="0">
                    <a:solidFill>
                      <a:srgbClr val="000000"/>
                    </a:solidFill>
                    <a:latin typeface="Arial" panose="020B0604020202020204" pitchFamily="34" charset="0"/>
                  </a:rPr>
                  <a:t>GSE41169:Blood DNA methylation profiles in a Dutch population (62 schizophrenia and 33 normal )</a:t>
                </a:r>
              </a:p>
              <a:p>
                <a:r>
                  <a:rPr lang="en-US" sz="900" dirty="0"/>
                  <a:t/>
                </a:r>
                <a:br>
                  <a:rPr lang="en-US" sz="900" dirty="0"/>
                </a:br>
                <a:endParaRPr lang="en-US" sz="900" dirty="0"/>
              </a:p>
            </p:txBody>
          </p:sp>
          <p:sp>
            <p:nvSpPr>
              <p:cNvPr id="9" name="Rectangle 8"/>
              <p:cNvSpPr/>
              <p:nvPr/>
            </p:nvSpPr>
            <p:spPr>
              <a:xfrm>
                <a:off x="1029273" y="4007460"/>
                <a:ext cx="7037767" cy="492443"/>
              </a:xfrm>
              <a:prstGeom prst="rect">
                <a:avLst/>
              </a:prstGeom>
            </p:spPr>
            <p:txBody>
              <a:bodyPr wrap="square">
                <a:spAutoFit/>
              </a:bodyPr>
              <a:lstStyle/>
              <a:p>
                <a:pPr>
                  <a:buFont typeface="Arial" panose="020B0604020202020204" pitchFamily="34" charset="0"/>
                  <a:buChar char="•"/>
                </a:pPr>
                <a:r>
                  <a:rPr lang="en-US" sz="900" dirty="0">
                    <a:solidFill>
                      <a:srgbClr val="000000"/>
                    </a:solidFill>
                    <a:latin typeface="Arial" panose="020B0604020202020204" pitchFamily="34" charset="0"/>
                  </a:rPr>
                  <a:t>GSE42861:Differential DNA methylation in the PBMC from 354 Rheumatoid arthritis and 337 normal</a:t>
                </a:r>
              </a:p>
            </p:txBody>
          </p:sp>
          <p:sp>
            <p:nvSpPr>
              <p:cNvPr id="10" name="Rectangle 9"/>
              <p:cNvSpPr/>
              <p:nvPr/>
            </p:nvSpPr>
            <p:spPr>
              <a:xfrm>
                <a:off x="1051559" y="3597601"/>
                <a:ext cx="6922699" cy="68188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435" tIns="25718" rIns="51435" bIns="25718" numCol="1" spcCol="0" rtlCol="0" fromWordArt="0" anchor="ctr" anchorCtr="0" forceAA="0" compatLnSpc="1">
                <a:prstTxWarp prst="textNoShape">
                  <a:avLst/>
                </a:prstTxWarp>
                <a:noAutofit/>
              </a:bodyPr>
              <a:lstStyle/>
              <a:p>
                <a:pPr algn="ctr"/>
                <a:endParaRPr lang="en-US" sz="1013"/>
              </a:p>
            </p:txBody>
          </p:sp>
        </p:grpSp>
        <p:grpSp>
          <p:nvGrpSpPr>
            <p:cNvPr id="16" name="Group 15"/>
            <p:cNvGrpSpPr/>
            <p:nvPr/>
          </p:nvGrpSpPr>
          <p:grpSpPr>
            <a:xfrm>
              <a:off x="1591407" y="1113109"/>
              <a:ext cx="6214326" cy="3096253"/>
              <a:chOff x="2384943" y="1174070"/>
              <a:chExt cx="4364696" cy="2174685"/>
            </a:xfrm>
          </p:grpSpPr>
          <p:grpSp>
            <p:nvGrpSpPr>
              <p:cNvPr id="2" name="Group 1"/>
              <p:cNvGrpSpPr/>
              <p:nvPr/>
            </p:nvGrpSpPr>
            <p:grpSpPr>
              <a:xfrm>
                <a:off x="2384943" y="1174070"/>
                <a:ext cx="4364696" cy="2157830"/>
                <a:chOff x="819736" y="836763"/>
                <a:chExt cx="5819594" cy="2877106"/>
              </a:xfrm>
            </p:grpSpPr>
            <p:pic>
              <p:nvPicPr>
                <p:cNvPr id="3" name="Picture 2"/>
                <p:cNvPicPr>
                  <a:picLocks noChangeAspect="1"/>
                </p:cNvPicPr>
                <p:nvPr/>
              </p:nvPicPr>
              <p:blipFill>
                <a:blip r:embed="rId3"/>
                <a:stretch>
                  <a:fillRect/>
                </a:stretch>
              </p:blipFill>
              <p:spPr>
                <a:xfrm>
                  <a:off x="819736" y="836763"/>
                  <a:ext cx="2963419" cy="2877106"/>
                </a:xfrm>
                <a:prstGeom prst="rect">
                  <a:avLst/>
                </a:prstGeom>
              </p:spPr>
            </p:pic>
            <p:pic>
              <p:nvPicPr>
                <p:cNvPr id="4" name="Picture 3"/>
                <p:cNvPicPr>
                  <a:picLocks noChangeAspect="1"/>
                </p:cNvPicPr>
                <p:nvPr/>
              </p:nvPicPr>
              <p:blipFill>
                <a:blip r:embed="rId4"/>
                <a:stretch>
                  <a:fillRect/>
                </a:stretch>
              </p:blipFill>
              <p:spPr>
                <a:xfrm>
                  <a:off x="3977062" y="1075767"/>
                  <a:ext cx="2662268" cy="2638102"/>
                </a:xfrm>
                <a:prstGeom prst="rect">
                  <a:avLst/>
                </a:prstGeom>
              </p:spPr>
            </p:pic>
            <p:cxnSp>
              <p:nvCxnSpPr>
                <p:cNvPr id="5" name="Straight Connector 4"/>
                <p:cNvCxnSpPr/>
                <p:nvPr/>
              </p:nvCxnSpPr>
              <p:spPr>
                <a:xfrm flipV="1">
                  <a:off x="2059910" y="1500996"/>
                  <a:ext cx="2788135" cy="189779"/>
                </a:xfrm>
                <a:prstGeom prst="line">
                  <a:avLst/>
                </a:prstGeom>
                <a:ln w="38100">
                  <a:prstDash val="dash"/>
                </a:ln>
              </p:spPr>
              <p:style>
                <a:lnRef idx="3">
                  <a:schemeClr val="accent5"/>
                </a:lnRef>
                <a:fillRef idx="0">
                  <a:schemeClr val="accent5"/>
                </a:fillRef>
                <a:effectRef idx="2">
                  <a:schemeClr val="accent5"/>
                </a:effectRef>
                <a:fontRef idx="minor">
                  <a:schemeClr val="tx1"/>
                </a:fontRef>
              </p:style>
            </p:cxnSp>
            <p:cxnSp>
              <p:nvCxnSpPr>
                <p:cNvPr id="6" name="Straight Connector 5"/>
                <p:cNvCxnSpPr/>
                <p:nvPr/>
              </p:nvCxnSpPr>
              <p:spPr>
                <a:xfrm>
                  <a:off x="2147977" y="2616334"/>
                  <a:ext cx="2700068" cy="690113"/>
                </a:xfrm>
                <a:prstGeom prst="line">
                  <a:avLst/>
                </a:prstGeom>
                <a:ln w="38100">
                  <a:prstDash val="dash"/>
                </a:ln>
              </p:spPr>
              <p:style>
                <a:lnRef idx="3">
                  <a:schemeClr val="accent5"/>
                </a:lnRef>
                <a:fillRef idx="0">
                  <a:schemeClr val="accent5"/>
                </a:fillRef>
                <a:effectRef idx="2">
                  <a:schemeClr val="accent5"/>
                </a:effectRef>
                <a:fontRef idx="minor">
                  <a:schemeClr val="tx1"/>
                </a:fontRef>
              </p:style>
            </p:cxnSp>
          </p:grpSp>
          <p:sp>
            <p:nvSpPr>
              <p:cNvPr id="11" name="TextBox 10"/>
              <p:cNvSpPr txBox="1"/>
              <p:nvPr/>
            </p:nvSpPr>
            <p:spPr>
              <a:xfrm>
                <a:off x="4745802" y="1767470"/>
                <a:ext cx="237679" cy="167593"/>
              </a:xfrm>
              <a:prstGeom prst="rect">
                <a:avLst/>
              </a:prstGeom>
              <a:solidFill>
                <a:schemeClr val="bg1"/>
              </a:solidFill>
            </p:spPr>
            <p:txBody>
              <a:bodyPr wrap="square" rtlCol="0">
                <a:spAutoFit/>
              </a:bodyPr>
              <a:lstStyle/>
              <a:p>
                <a:endParaRPr lang="en-US" sz="563" dirty="0"/>
              </a:p>
            </p:txBody>
          </p:sp>
          <p:sp>
            <p:nvSpPr>
              <p:cNvPr id="12" name="TextBox 11"/>
              <p:cNvSpPr txBox="1"/>
              <p:nvPr/>
            </p:nvSpPr>
            <p:spPr>
              <a:xfrm>
                <a:off x="6531954" y="1820571"/>
                <a:ext cx="215682" cy="167593"/>
              </a:xfrm>
              <a:prstGeom prst="rect">
                <a:avLst/>
              </a:prstGeom>
              <a:solidFill>
                <a:schemeClr val="bg1"/>
              </a:solidFill>
            </p:spPr>
            <p:txBody>
              <a:bodyPr wrap="square" rtlCol="0">
                <a:spAutoFit/>
              </a:bodyPr>
              <a:lstStyle/>
              <a:p>
                <a:endParaRPr lang="en-US" sz="563" dirty="0"/>
              </a:p>
            </p:txBody>
          </p:sp>
          <p:sp>
            <p:nvSpPr>
              <p:cNvPr id="13" name="TextBox 12"/>
              <p:cNvSpPr txBox="1"/>
              <p:nvPr/>
            </p:nvSpPr>
            <p:spPr>
              <a:xfrm>
                <a:off x="5326380" y="3067734"/>
                <a:ext cx="1042120" cy="281021"/>
              </a:xfrm>
              <a:prstGeom prst="rect">
                <a:avLst/>
              </a:prstGeom>
              <a:noFill/>
            </p:spPr>
            <p:txBody>
              <a:bodyPr wrap="none" rtlCol="0">
                <a:spAutoFit/>
              </a:bodyPr>
              <a:lstStyle/>
              <a:p>
                <a:r>
                  <a:rPr lang="en-US" sz="1350" b="1" dirty="0"/>
                  <a:t>32.9%-41.9%</a:t>
                </a:r>
              </a:p>
            </p:txBody>
          </p:sp>
          <p:sp>
            <p:nvSpPr>
              <p:cNvPr id="14" name="TextBox 13"/>
              <p:cNvSpPr txBox="1"/>
              <p:nvPr/>
            </p:nvSpPr>
            <p:spPr>
              <a:xfrm>
                <a:off x="5265451" y="1477851"/>
                <a:ext cx="357582" cy="183745"/>
              </a:xfrm>
              <a:prstGeom prst="rect">
                <a:avLst/>
              </a:prstGeom>
              <a:noFill/>
            </p:spPr>
            <p:txBody>
              <a:bodyPr wrap="none" rtlCol="0">
                <a:spAutoFit/>
              </a:bodyPr>
              <a:lstStyle/>
              <a:p>
                <a:r>
                  <a:rPr lang="en-US" sz="675" b="1" dirty="0"/>
                  <a:t>TCGA</a:t>
                </a:r>
              </a:p>
            </p:txBody>
          </p:sp>
        </p:grpSp>
        <p:sp>
          <p:nvSpPr>
            <p:cNvPr id="19" name="TextBox 18"/>
            <p:cNvSpPr txBox="1"/>
            <p:nvPr/>
          </p:nvSpPr>
          <p:spPr>
            <a:xfrm>
              <a:off x="4008240" y="3959728"/>
              <a:ext cx="1423895" cy="400109"/>
            </a:xfrm>
            <a:prstGeom prst="rect">
              <a:avLst/>
            </a:prstGeom>
            <a:noFill/>
          </p:spPr>
          <p:txBody>
            <a:bodyPr wrap="none" rtlCol="0">
              <a:spAutoFit/>
            </a:bodyPr>
            <a:lstStyle/>
            <a:p>
              <a:r>
                <a:rPr lang="en-US" sz="1350" b="1" dirty="0"/>
                <a:t>P&lt;1.92× 10</a:t>
              </a:r>
              <a:r>
                <a:rPr lang="en-US" sz="1350" b="1" baseline="30000" dirty="0"/>
                <a:t>-9</a:t>
              </a:r>
              <a:endParaRPr lang="en-US" sz="1350" dirty="0"/>
            </a:p>
          </p:txBody>
        </p:sp>
      </p:grpSp>
      <p:sp>
        <p:nvSpPr>
          <p:cNvPr id="23" name="TextBox 22"/>
          <p:cNvSpPr txBox="1"/>
          <p:nvPr/>
        </p:nvSpPr>
        <p:spPr>
          <a:xfrm>
            <a:off x="1119870" y="5101072"/>
            <a:ext cx="6986210" cy="646331"/>
          </a:xfrm>
          <a:prstGeom prst="rect">
            <a:avLst/>
          </a:prstGeom>
          <a:noFill/>
        </p:spPr>
        <p:txBody>
          <a:bodyPr wrap="square" rtlCol="0">
            <a:spAutoFit/>
          </a:bodyPr>
          <a:lstStyle/>
          <a:p>
            <a:endParaRPr lang="en-US" sz="1350" baseline="30000" dirty="0"/>
          </a:p>
          <a:p>
            <a:pPr marL="257175" indent="-257175">
              <a:buFont typeface="Wingdings" panose="05000000000000000000" pitchFamily="2" charset="2"/>
              <a:buChar char="Ø"/>
            </a:pPr>
            <a:r>
              <a:rPr lang="en-US" sz="1350" dirty="0"/>
              <a:t>Methylation blocks were conservative between PBMC and solid tissues. 32.9-41.9% regions were shared between PBMC and solid tissues. </a:t>
            </a:r>
            <a:r>
              <a:rPr lang="en-US" sz="1350" b="1" dirty="0"/>
              <a:t>P&lt;1.92× 10</a:t>
            </a:r>
            <a:r>
              <a:rPr lang="en-US" sz="1350" b="1" baseline="30000" dirty="0"/>
              <a:t>-9</a:t>
            </a:r>
            <a:endParaRPr lang="en-US" sz="1350" dirty="0"/>
          </a:p>
        </p:txBody>
      </p:sp>
      <p:sp>
        <p:nvSpPr>
          <p:cNvPr id="24" name="Rectangle 23"/>
          <p:cNvSpPr/>
          <p:nvPr/>
        </p:nvSpPr>
        <p:spPr>
          <a:xfrm>
            <a:off x="1321492" y="1088262"/>
            <a:ext cx="6677533" cy="323165"/>
          </a:xfrm>
          <a:prstGeom prst="rect">
            <a:avLst/>
          </a:prstGeom>
        </p:spPr>
        <p:txBody>
          <a:bodyPr wrap="square">
            <a:spAutoFit/>
          </a:bodyPr>
          <a:lstStyle/>
          <a:p>
            <a:r>
              <a:rPr lang="en-US" altLang="zh-CN" sz="1500" b="1" dirty="0"/>
              <a:t>Methylation block conservation between different tissues: PBMC and solid tissues</a:t>
            </a:r>
            <a:endParaRPr lang="en-US" sz="1500" b="1" dirty="0"/>
          </a:p>
        </p:txBody>
      </p:sp>
    </p:spTree>
    <p:extLst>
      <p:ext uri="{BB962C8B-B14F-4D97-AF65-F5344CB8AC3E}">
        <p14:creationId xmlns:p14="http://schemas.microsoft.com/office/powerpoint/2010/main" val="310342713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8935" y="3549699"/>
            <a:ext cx="3299982" cy="1208190"/>
          </a:xfrm>
          <a:prstGeom prst="rect">
            <a:avLst/>
          </a:prstGeom>
        </p:spPr>
      </p:pic>
      <mc:AlternateContent xmlns:mc="http://schemas.openxmlformats.org/markup-compatibility/2006" xmlns:a14="http://schemas.microsoft.com/office/drawing/2010/main">
        <mc:Choice Requires="a14">
          <p:sp>
            <p:nvSpPr>
              <p:cNvPr id="3" name="Rectangle 2"/>
              <p:cNvSpPr/>
              <p:nvPr/>
            </p:nvSpPr>
            <p:spPr>
              <a:xfrm>
                <a:off x="0" y="4757889"/>
                <a:ext cx="9065622" cy="1200329"/>
              </a:xfrm>
              <a:prstGeom prst="rect">
                <a:avLst/>
              </a:prstGeom>
            </p:spPr>
            <p:txBody>
              <a:bodyPr wrap="square">
                <a:spAutoFit/>
              </a:bodyPr>
              <a:lstStyle/>
              <a:p>
                <a:pPr algn="just"/>
                <a:r>
                  <a:rPr lang="en-US" dirty="0">
                    <a:solidFill>
                      <a:srgbClr val="00000A"/>
                    </a:solidFill>
                    <a:latin typeface="Cambria" panose="02040503050406030204" pitchFamily="18" charset="0"/>
                    <a:ea typeface="宋体" panose="02010600030101010101" pitchFamily="2" charset="-122"/>
                    <a:cs typeface="Times New Roman" panose="02020603050405020304" pitchFamily="18" charset="0"/>
                  </a:rPr>
                  <a:t>Where </a:t>
                </a:r>
                <a14:m>
                  <m:oMath xmlns:m="http://schemas.openxmlformats.org/officeDocument/2006/math">
                    <m:r>
                      <m:rPr>
                        <m:sty m:val="p"/>
                      </m:rPr>
                      <a:rPr lang="en-US">
                        <a:solidFill>
                          <a:srgbClr val="00000A"/>
                        </a:solidFill>
                        <a:effectLst/>
                        <a:latin typeface="Cambria Math" panose="02040503050406030204" pitchFamily="18" charset="0"/>
                        <a:ea typeface="宋体" panose="02010600030101010101" pitchFamily="2" charset="-122"/>
                        <a:cs typeface="Times New Roman" panose="02020603050405020304" pitchFamily="18" charset="0"/>
                      </a:rPr>
                      <m:t>l</m:t>
                    </m:r>
                    <m:r>
                      <a:rPr lang="en-US">
                        <a:solidFill>
                          <a:srgbClr val="00000A"/>
                        </a:solidFill>
                        <a:effectLst/>
                        <a:latin typeface="Cambria Math" panose="02040503050406030204" pitchFamily="18" charset="0"/>
                        <a:ea typeface="宋体" panose="02010600030101010101" pitchFamily="2" charset="-122"/>
                        <a:cs typeface="Times New Roman" panose="02020603050405020304" pitchFamily="18" charset="0"/>
                      </a:rPr>
                      <m:t> </m:t>
                    </m:r>
                    <m:r>
                      <m:rPr>
                        <m:sty m:val="p"/>
                      </m:rPr>
                      <a:rPr lang="en-US">
                        <a:solidFill>
                          <a:srgbClr val="00000A"/>
                        </a:solidFill>
                        <a:effectLst/>
                        <a:latin typeface="Cambria Math" panose="02040503050406030204" pitchFamily="18" charset="0"/>
                        <a:ea typeface="宋体" panose="02010600030101010101" pitchFamily="2" charset="-122"/>
                        <a:cs typeface="Times New Roman" panose="02020603050405020304" pitchFamily="18" charset="0"/>
                      </a:rPr>
                      <m:t>i</m:t>
                    </m:r>
                  </m:oMath>
                </a14:m>
                <a:r>
                  <a:rPr lang="en-US" dirty="0">
                    <a:solidFill>
                      <a:srgbClr val="00000A"/>
                    </a:solidFill>
                    <a:effectLst/>
                    <a:latin typeface="Cambria" panose="02040503050406030204" pitchFamily="18" charset="0"/>
                    <a:ea typeface="宋体" panose="02010600030101010101" pitchFamily="2" charset="-122"/>
                    <a:cs typeface="Times New Roman" panose="02020603050405020304" pitchFamily="18" charset="0"/>
                  </a:rPr>
                  <a:t>s the length of haplotypes, </a:t>
                </a:r>
                <a14:m>
                  <m:oMath xmlns:m="http://schemas.openxmlformats.org/officeDocument/2006/math">
                    <m:r>
                      <a:rPr lang="en-US" i="1">
                        <a:solidFill>
                          <a:srgbClr val="00000A"/>
                        </a:solidFill>
                        <a:effectLst/>
                        <a:latin typeface="Cambria Math" panose="02040503050406030204" pitchFamily="18" charset="0"/>
                        <a:ea typeface="宋体" panose="02010600030101010101" pitchFamily="2" charset="-122"/>
                        <a:cs typeface="Cambria Math" panose="02040503050406030204" pitchFamily="18" charset="0"/>
                      </a:rPr>
                      <m:t>𝑃</m:t>
                    </m:r>
                    <m:d>
                      <m:dPr>
                        <m:ctrlPr>
                          <a:rPr lang="en-US" i="1">
                            <a:effectLst/>
                            <a:latin typeface="Cambria Math" panose="02040503050406030204" pitchFamily="18" charset="0"/>
                            <a:cs typeface="Cambria Math" panose="02040503050406030204" pitchFamily="18" charset="0"/>
                          </a:rPr>
                        </m:ctrlPr>
                      </m:dPr>
                      <m:e>
                        <m:sSub>
                          <m:sSubPr>
                            <m:ctrlPr>
                              <a:rPr lang="en-US" i="1">
                                <a:effectLst/>
                                <a:latin typeface="Cambria Math" panose="02040503050406030204" pitchFamily="18" charset="0"/>
                                <a:cs typeface="Cambria Math" panose="02040503050406030204" pitchFamily="18" charset="0"/>
                              </a:rPr>
                            </m:ctrlPr>
                          </m:sSubPr>
                          <m:e>
                            <m:r>
                              <a:rPr lang="en-US" i="1">
                                <a:solidFill>
                                  <a:srgbClr val="00000A"/>
                                </a:solidFill>
                                <a:effectLst/>
                                <a:latin typeface="Cambria Math" panose="02040503050406030204" pitchFamily="18" charset="0"/>
                                <a:ea typeface="宋体" panose="02010600030101010101" pitchFamily="2" charset="-122"/>
                                <a:cs typeface="Cambria Math" panose="02040503050406030204" pitchFamily="18" charset="0"/>
                              </a:rPr>
                              <m:t>𝑀𝐻</m:t>
                            </m:r>
                          </m:e>
                          <m:sub>
                            <m:r>
                              <a:rPr lang="en-US" i="1">
                                <a:solidFill>
                                  <a:srgbClr val="00000A"/>
                                </a:solidFill>
                                <a:effectLst/>
                                <a:latin typeface="Cambria Math" panose="02040503050406030204" pitchFamily="18" charset="0"/>
                                <a:ea typeface="宋体" panose="02010600030101010101" pitchFamily="2" charset="-122"/>
                                <a:cs typeface="Cambria Math" panose="02040503050406030204" pitchFamily="18" charset="0"/>
                              </a:rPr>
                              <m:t>𝑖</m:t>
                            </m:r>
                          </m:sub>
                        </m:sSub>
                      </m:e>
                    </m:d>
                  </m:oMath>
                </a14:m>
                <a:r>
                  <a:rPr lang="en-US" dirty="0">
                    <a:solidFill>
                      <a:srgbClr val="00000A"/>
                    </a:solidFill>
                    <a:effectLst/>
                    <a:latin typeface="Cambria" panose="02040503050406030204" pitchFamily="18" charset="0"/>
                    <a:ea typeface="宋体" panose="02010600030101010101" pitchFamily="2" charset="-122"/>
                    <a:cs typeface="Times New Roman" panose="02020603050405020304" pitchFamily="18" charset="0"/>
                  </a:rPr>
                  <a:t>is the fraction of fully methylated haplotype with </a:t>
                </a:r>
                <a:r>
                  <a:rPr lang="en-US" dirty="0" err="1">
                    <a:solidFill>
                      <a:srgbClr val="00000A"/>
                    </a:solidFill>
                    <a:effectLst/>
                    <a:latin typeface="Cambria" panose="02040503050406030204" pitchFamily="18" charset="0"/>
                    <a:ea typeface="宋体" panose="02010600030101010101" pitchFamily="2" charset="-122"/>
                    <a:cs typeface="Times New Roman" panose="02020603050405020304" pitchFamily="18" charset="0"/>
                  </a:rPr>
                  <a:t>i</a:t>
                </a:r>
                <a:r>
                  <a:rPr lang="en-US" dirty="0">
                    <a:solidFill>
                      <a:srgbClr val="00000A"/>
                    </a:solidFill>
                    <a:effectLst/>
                    <a:latin typeface="Cambria" panose="02040503050406030204" pitchFamily="18" charset="0"/>
                    <a:ea typeface="宋体" panose="02010600030101010101" pitchFamily="2" charset="-122"/>
                    <a:cs typeface="Times New Roman" panose="02020603050405020304" pitchFamily="18" charset="0"/>
                  </a:rPr>
                  <a:t> loci. </a:t>
                </a:r>
                <a:r>
                  <a:rPr lang="en-US" dirty="0" smtClean="0">
                    <a:solidFill>
                      <a:srgbClr val="00000A"/>
                    </a:solidFill>
                    <a:effectLst/>
                    <a:latin typeface="Cambria" panose="02040503050406030204" pitchFamily="18" charset="0"/>
                    <a:ea typeface="宋体" panose="02010600030101010101" pitchFamily="2" charset="-122"/>
                    <a:cs typeface="Times New Roman" panose="02020603050405020304" pitchFamily="18" charset="0"/>
                  </a:rPr>
                  <a:t>For </a:t>
                </a:r>
                <a:r>
                  <a:rPr lang="en-US" dirty="0">
                    <a:solidFill>
                      <a:srgbClr val="00000A"/>
                    </a:solidFill>
                    <a:effectLst/>
                    <a:latin typeface="Cambria" panose="02040503050406030204" pitchFamily="18" charset="0"/>
                    <a:ea typeface="宋体" panose="02010600030101010101" pitchFamily="2" charset="-122"/>
                    <a:cs typeface="Times New Roman" panose="02020603050405020304" pitchFamily="18" charset="0"/>
                  </a:rPr>
                  <a:t>a haplotype of length L, we considered all the sub-strings with length from 1 to L in this calculation. </a:t>
                </a:r>
                <a14:m>
                  <m:oMath xmlns:m="http://schemas.openxmlformats.org/officeDocument/2006/math">
                    <m:sSub>
                      <m:sSubPr>
                        <m:ctrlPr>
                          <a:rPr lang="en-US" i="1">
                            <a:effectLst/>
                            <a:latin typeface="Cambria Math" panose="02040503050406030204" pitchFamily="18" charset="0"/>
                            <a:cs typeface="Cambria Math" panose="02040503050406030204" pitchFamily="18" charset="0"/>
                          </a:rPr>
                        </m:ctrlPr>
                      </m:sSubPr>
                      <m:e>
                        <m:r>
                          <a:rPr lang="en-US" i="1">
                            <a:solidFill>
                              <a:srgbClr val="00000A"/>
                            </a:solidFill>
                            <a:effectLst/>
                            <a:latin typeface="Cambria Math" panose="02040503050406030204" pitchFamily="18" charset="0"/>
                            <a:ea typeface="宋体" panose="02010600030101010101" pitchFamily="2" charset="-122"/>
                            <a:cs typeface="Cambria Math" panose="02040503050406030204" pitchFamily="18" charset="0"/>
                          </a:rPr>
                          <m:t>𝑤</m:t>
                        </m:r>
                      </m:e>
                      <m:sub>
                        <m:r>
                          <a:rPr lang="en-US" i="1">
                            <a:solidFill>
                              <a:srgbClr val="00000A"/>
                            </a:solidFill>
                            <a:effectLst/>
                            <a:latin typeface="Cambria Math" panose="02040503050406030204" pitchFamily="18" charset="0"/>
                            <a:ea typeface="宋体" panose="02010600030101010101" pitchFamily="2" charset="-122"/>
                            <a:cs typeface="Cambria Math" panose="02040503050406030204" pitchFamily="18" charset="0"/>
                          </a:rPr>
                          <m:t>𝑖</m:t>
                        </m:r>
                      </m:sub>
                    </m:sSub>
                  </m:oMath>
                </a14:m>
                <a:r>
                  <a:rPr lang="en-US" dirty="0">
                    <a:solidFill>
                      <a:srgbClr val="00000A"/>
                    </a:solidFill>
                    <a:effectLst/>
                    <a:latin typeface="Cambria" panose="02040503050406030204" pitchFamily="18" charset="0"/>
                    <a:ea typeface="宋体" panose="02010600030101010101" pitchFamily="2" charset="-122"/>
                    <a:cs typeface="Times New Roman" panose="02020603050405020304" pitchFamily="18" charset="0"/>
                  </a:rPr>
                  <a:t> is the weight for </a:t>
                </a:r>
                <a:r>
                  <a:rPr lang="en-US" dirty="0" err="1">
                    <a:solidFill>
                      <a:srgbClr val="00000A"/>
                    </a:solidFill>
                    <a:effectLst/>
                    <a:latin typeface="Cambria" panose="02040503050406030204" pitchFamily="18" charset="0"/>
                    <a:ea typeface="宋体" panose="02010600030101010101" pitchFamily="2" charset="-122"/>
                    <a:cs typeface="Times New Roman" panose="02020603050405020304" pitchFamily="18" charset="0"/>
                  </a:rPr>
                  <a:t>i</a:t>
                </a:r>
                <a:r>
                  <a:rPr lang="en-US" dirty="0">
                    <a:solidFill>
                      <a:srgbClr val="00000A"/>
                    </a:solidFill>
                    <a:effectLst/>
                    <a:latin typeface="Cambria" panose="02040503050406030204" pitchFamily="18" charset="0"/>
                    <a:ea typeface="宋体" panose="02010600030101010101" pitchFamily="2" charset="-122"/>
                    <a:cs typeface="Times New Roman" panose="02020603050405020304" pitchFamily="18" charset="0"/>
                  </a:rPr>
                  <a:t>-locus haplotype. </a:t>
                </a:r>
                <a:r>
                  <a:rPr lang="en-US" dirty="0" smtClean="0">
                    <a:solidFill>
                      <a:srgbClr val="00000A"/>
                    </a:solidFill>
                    <a:effectLst/>
                    <a:latin typeface="Cambria" panose="02040503050406030204" pitchFamily="18" charset="0"/>
                    <a:ea typeface="宋体" panose="02010600030101010101" pitchFamily="2" charset="-122"/>
                    <a:cs typeface="Times New Roman" panose="02020603050405020304" pitchFamily="18" charset="0"/>
                  </a:rPr>
                  <a:t>We </a:t>
                </a:r>
                <a:r>
                  <a:rPr lang="en-US" dirty="0">
                    <a:solidFill>
                      <a:srgbClr val="00000A"/>
                    </a:solidFill>
                    <a:effectLst/>
                    <a:latin typeface="Cambria" panose="02040503050406030204" pitchFamily="18" charset="0"/>
                    <a:ea typeface="宋体" panose="02010600030101010101" pitchFamily="2" charset="-122"/>
                    <a:cs typeface="Times New Roman" panose="02020603050405020304" pitchFamily="18" charset="0"/>
                  </a:rPr>
                  <a:t>typically used </a:t>
                </a:r>
                <a14:m>
                  <m:oMath xmlns:m="http://schemas.openxmlformats.org/officeDocument/2006/math">
                    <m:sSub>
                      <m:sSubPr>
                        <m:ctrlPr>
                          <a:rPr lang="en-US" i="1">
                            <a:effectLst/>
                            <a:latin typeface="Cambria Math" panose="02040503050406030204" pitchFamily="18" charset="0"/>
                            <a:cs typeface="Cambria Math" panose="02040503050406030204" pitchFamily="18" charset="0"/>
                          </a:rPr>
                        </m:ctrlPr>
                      </m:sSubPr>
                      <m:e>
                        <m:r>
                          <a:rPr lang="en-US" i="1">
                            <a:solidFill>
                              <a:srgbClr val="00000A"/>
                            </a:solidFill>
                            <a:effectLst/>
                            <a:latin typeface="Cambria Math" panose="02040503050406030204" pitchFamily="18" charset="0"/>
                            <a:ea typeface="宋体" panose="02010600030101010101" pitchFamily="2" charset="-122"/>
                            <a:cs typeface="Cambria Math" panose="02040503050406030204" pitchFamily="18" charset="0"/>
                          </a:rPr>
                          <m:t>𝑤</m:t>
                        </m:r>
                      </m:e>
                      <m:sub>
                        <m:r>
                          <a:rPr lang="en-US" i="1">
                            <a:solidFill>
                              <a:srgbClr val="00000A"/>
                            </a:solidFill>
                            <a:effectLst/>
                            <a:latin typeface="Cambria Math" panose="02040503050406030204" pitchFamily="18" charset="0"/>
                            <a:ea typeface="宋体" panose="02010600030101010101" pitchFamily="2" charset="-122"/>
                            <a:cs typeface="Cambria Math" panose="02040503050406030204" pitchFamily="18" charset="0"/>
                          </a:rPr>
                          <m:t>𝑖</m:t>
                        </m:r>
                      </m:sub>
                    </m:sSub>
                    <m:r>
                      <a:rPr lang="en-US" i="1">
                        <a:solidFill>
                          <a:srgbClr val="00000A"/>
                        </a:solidFill>
                        <a:effectLst/>
                        <a:latin typeface="Cambria Math" panose="02040503050406030204" pitchFamily="18" charset="0"/>
                        <a:ea typeface="宋体" panose="02010600030101010101" pitchFamily="2" charset="-122"/>
                        <a:cs typeface="Cambria Math" panose="02040503050406030204" pitchFamily="18" charset="0"/>
                      </a:rPr>
                      <m:t>=</m:t>
                    </m:r>
                    <m:r>
                      <a:rPr lang="en-US" i="1">
                        <a:solidFill>
                          <a:srgbClr val="00000A"/>
                        </a:solidFill>
                        <a:effectLst/>
                        <a:latin typeface="Cambria Math" panose="02040503050406030204" pitchFamily="18" charset="0"/>
                        <a:ea typeface="宋体" panose="02010600030101010101" pitchFamily="2" charset="-122"/>
                        <a:cs typeface="Cambria Math" panose="02040503050406030204" pitchFamily="18" charset="0"/>
                      </a:rPr>
                      <m:t>𝑖</m:t>
                    </m:r>
                  </m:oMath>
                </a14:m>
                <a:r>
                  <a:rPr lang="en-US" dirty="0">
                    <a:solidFill>
                      <a:srgbClr val="00000A"/>
                    </a:solidFill>
                    <a:effectLst/>
                    <a:latin typeface="Cambria" panose="02040503050406030204" pitchFamily="18" charset="0"/>
                    <a:ea typeface="宋体" panose="02010600030101010101" pitchFamily="2" charset="-122"/>
                    <a:cs typeface="Times New Roman" panose="02020603050405020304" pitchFamily="18" charset="0"/>
                  </a:rPr>
                  <a:t> or </a:t>
                </a:r>
                <a14:m>
                  <m:oMath xmlns:m="http://schemas.openxmlformats.org/officeDocument/2006/math">
                    <m:sSub>
                      <m:sSubPr>
                        <m:ctrlPr>
                          <a:rPr lang="en-US" i="1">
                            <a:effectLst/>
                            <a:latin typeface="Cambria Math" panose="02040503050406030204" pitchFamily="18" charset="0"/>
                            <a:cs typeface="Cambria Math" panose="02040503050406030204" pitchFamily="18" charset="0"/>
                          </a:rPr>
                        </m:ctrlPr>
                      </m:sSubPr>
                      <m:e>
                        <m:r>
                          <a:rPr lang="en-US" i="1">
                            <a:solidFill>
                              <a:srgbClr val="00000A"/>
                            </a:solidFill>
                            <a:effectLst/>
                            <a:latin typeface="Cambria Math" panose="02040503050406030204" pitchFamily="18" charset="0"/>
                            <a:ea typeface="宋体" panose="02010600030101010101" pitchFamily="2" charset="-122"/>
                            <a:cs typeface="Cambria Math" panose="02040503050406030204" pitchFamily="18" charset="0"/>
                          </a:rPr>
                          <m:t>𝑤</m:t>
                        </m:r>
                      </m:e>
                      <m:sub>
                        <m:r>
                          <a:rPr lang="en-US" i="1">
                            <a:solidFill>
                              <a:srgbClr val="00000A"/>
                            </a:solidFill>
                            <a:effectLst/>
                            <a:latin typeface="Cambria Math" panose="02040503050406030204" pitchFamily="18" charset="0"/>
                            <a:ea typeface="宋体" panose="02010600030101010101" pitchFamily="2" charset="-122"/>
                            <a:cs typeface="Cambria Math" panose="02040503050406030204" pitchFamily="18" charset="0"/>
                          </a:rPr>
                          <m:t>𝑖</m:t>
                        </m:r>
                      </m:sub>
                    </m:sSub>
                    <m:r>
                      <a:rPr lang="en-US" i="1">
                        <a:solidFill>
                          <a:srgbClr val="00000A"/>
                        </a:solidFill>
                        <a:effectLst/>
                        <a:latin typeface="Cambria Math" panose="02040503050406030204" pitchFamily="18" charset="0"/>
                        <a:ea typeface="宋体" panose="02010600030101010101" pitchFamily="2" charset="-122"/>
                        <a:cs typeface="Cambria Math" panose="02040503050406030204" pitchFamily="18" charset="0"/>
                      </a:rPr>
                      <m:t>=</m:t>
                    </m:r>
                    <m:sSup>
                      <m:sSupPr>
                        <m:ctrlPr>
                          <a:rPr lang="en-US" i="1">
                            <a:effectLst/>
                            <a:latin typeface="Cambria Math" panose="02040503050406030204" pitchFamily="18" charset="0"/>
                            <a:cs typeface="Cambria Math" panose="02040503050406030204" pitchFamily="18" charset="0"/>
                          </a:rPr>
                        </m:ctrlPr>
                      </m:sSupPr>
                      <m:e>
                        <m:r>
                          <a:rPr lang="en-US" i="1">
                            <a:solidFill>
                              <a:srgbClr val="00000A"/>
                            </a:solidFill>
                            <a:effectLst/>
                            <a:latin typeface="Cambria Math" panose="02040503050406030204" pitchFamily="18" charset="0"/>
                            <a:ea typeface="宋体" panose="02010600030101010101" pitchFamily="2" charset="-122"/>
                            <a:cs typeface="Cambria Math" panose="02040503050406030204" pitchFamily="18" charset="0"/>
                          </a:rPr>
                          <m:t>𝑖</m:t>
                        </m:r>
                      </m:e>
                      <m:sup>
                        <m:r>
                          <a:rPr lang="en-US" i="1">
                            <a:solidFill>
                              <a:srgbClr val="00000A"/>
                            </a:solidFill>
                            <a:effectLst/>
                            <a:latin typeface="Cambria Math" panose="02040503050406030204" pitchFamily="18" charset="0"/>
                            <a:ea typeface="宋体" panose="02010600030101010101" pitchFamily="2" charset="-122"/>
                            <a:cs typeface="Cambria Math" panose="02040503050406030204" pitchFamily="18" charset="0"/>
                          </a:rPr>
                          <m:t>2</m:t>
                        </m:r>
                      </m:sup>
                    </m:sSup>
                  </m:oMath>
                </a14:m>
                <a:r>
                  <a:rPr lang="en-US" dirty="0">
                    <a:solidFill>
                      <a:srgbClr val="00000A"/>
                    </a:solidFill>
                    <a:effectLst/>
                    <a:latin typeface="Cambria" panose="02040503050406030204" pitchFamily="18" charset="0"/>
                    <a:ea typeface="宋体" panose="02010600030101010101" pitchFamily="2" charset="-122"/>
                    <a:cs typeface="Times New Roman" panose="02020603050405020304" pitchFamily="18" charset="0"/>
                  </a:rPr>
                  <a:t> to favor the contribution of longer </a:t>
                </a:r>
                <a:r>
                  <a:rPr lang="en-US" dirty="0" smtClean="0">
                    <a:solidFill>
                      <a:srgbClr val="00000A"/>
                    </a:solidFill>
                    <a:effectLst/>
                    <a:latin typeface="Cambria" panose="02040503050406030204" pitchFamily="18" charset="0"/>
                    <a:ea typeface="宋体" panose="02010600030101010101" pitchFamily="2" charset="-122"/>
                    <a:cs typeface="Times New Roman" panose="02020603050405020304" pitchFamily="18" charset="0"/>
                  </a:rPr>
                  <a:t>haplotype. </a:t>
                </a:r>
                <a:endParaRPr lang="en-US" dirty="0"/>
              </a:p>
            </p:txBody>
          </p:sp>
        </mc:Choice>
        <mc:Fallback xmlns="">
          <p:sp>
            <p:nvSpPr>
              <p:cNvPr id="3" name="Rectangle 2"/>
              <p:cNvSpPr>
                <a:spLocks noRot="1" noChangeAspect="1" noMove="1" noResize="1" noEditPoints="1" noAdjustHandles="1" noChangeArrowheads="1" noChangeShapeType="1" noTextEdit="1"/>
              </p:cNvSpPr>
              <p:nvPr/>
            </p:nvSpPr>
            <p:spPr>
              <a:xfrm>
                <a:off x="0" y="4757889"/>
                <a:ext cx="9065622" cy="1200329"/>
              </a:xfrm>
              <a:prstGeom prst="rect">
                <a:avLst/>
              </a:prstGeom>
              <a:blipFill rotWithShape="0">
                <a:blip r:embed="rId3"/>
                <a:stretch>
                  <a:fillRect l="-538" t="-3046" r="-538" b="-6091"/>
                </a:stretch>
              </a:blipFill>
            </p:spPr>
            <p:txBody>
              <a:bodyPr/>
              <a:lstStyle/>
              <a:p>
                <a:r>
                  <a:rPr lang="en-US">
                    <a:noFill/>
                  </a:rPr>
                  <a:t> </a:t>
                </a:r>
              </a:p>
            </p:txBody>
          </p:sp>
        </mc:Fallback>
      </mc:AlternateContent>
      <p:sp>
        <p:nvSpPr>
          <p:cNvPr id="4" name="Rectangle 3"/>
          <p:cNvSpPr/>
          <p:nvPr/>
        </p:nvSpPr>
        <p:spPr>
          <a:xfrm>
            <a:off x="1575525" y="426009"/>
            <a:ext cx="5914572" cy="523220"/>
          </a:xfrm>
          <a:prstGeom prst="rect">
            <a:avLst/>
          </a:prstGeom>
        </p:spPr>
        <p:txBody>
          <a:bodyPr wrap="square">
            <a:spAutoFit/>
          </a:bodyPr>
          <a:lstStyle/>
          <a:p>
            <a:r>
              <a:rPr lang="en-US" sz="2800" dirty="0" smtClean="0">
                <a:solidFill>
                  <a:srgbClr val="000000"/>
                </a:solidFill>
                <a:latin typeface="Cambria" panose="02040503050406030204" pitchFamily="18" charset="0"/>
              </a:rPr>
              <a:t>Quantitative measurement </a:t>
            </a:r>
            <a:r>
              <a:rPr lang="en-US" sz="2800" dirty="0">
                <a:solidFill>
                  <a:srgbClr val="000000"/>
                </a:solidFill>
                <a:latin typeface="Cambria" panose="02040503050406030204" pitchFamily="18" charset="0"/>
              </a:rPr>
              <a:t>of </a:t>
            </a:r>
            <a:r>
              <a:rPr lang="en-US" sz="2800" dirty="0" smtClean="0">
                <a:solidFill>
                  <a:srgbClr val="000000"/>
                </a:solidFill>
                <a:latin typeface="Cambria" panose="02040503050406030204" pitchFamily="18" charset="0"/>
              </a:rPr>
              <a:t>DNA</a:t>
            </a:r>
            <a:endParaRPr lang="en-US" sz="2800" dirty="0">
              <a:solidFill>
                <a:srgbClr val="000000"/>
              </a:solidFill>
              <a:latin typeface="Cambria" panose="02040503050406030204" pitchFamily="18" charset="0"/>
            </a:endParaRPr>
          </a:p>
        </p:txBody>
      </p:sp>
      <p:sp>
        <p:nvSpPr>
          <p:cNvPr id="5" name="Rectangle 4"/>
          <p:cNvSpPr/>
          <p:nvPr/>
        </p:nvSpPr>
        <p:spPr>
          <a:xfrm>
            <a:off x="0" y="1540270"/>
            <a:ext cx="9927771" cy="646331"/>
          </a:xfrm>
          <a:prstGeom prst="rect">
            <a:avLst/>
          </a:prstGeom>
        </p:spPr>
        <p:txBody>
          <a:bodyPr wrap="square">
            <a:spAutoFit/>
          </a:bodyPr>
          <a:lstStyle/>
          <a:p>
            <a:pPr algn="just"/>
            <a:r>
              <a:rPr lang="en-US" dirty="0" smtClean="0"/>
              <a:t>1, </a:t>
            </a:r>
            <a:r>
              <a:rPr lang="en-US" dirty="0" smtClean="0">
                <a:solidFill>
                  <a:srgbClr val="FF0000"/>
                </a:solidFill>
              </a:rPr>
              <a:t>Average methylation</a:t>
            </a:r>
            <a:r>
              <a:rPr lang="en-US" dirty="0" smtClean="0"/>
              <a:t>: Non-weighted average methylation values within a genomic region </a:t>
            </a:r>
          </a:p>
          <a:p>
            <a:pPr algn="just"/>
            <a:r>
              <a:rPr lang="en-US" dirty="0" smtClean="0"/>
              <a:t>2, </a:t>
            </a:r>
            <a:r>
              <a:rPr lang="en-US" dirty="0">
                <a:solidFill>
                  <a:srgbClr val="FF0000"/>
                </a:solidFill>
              </a:rPr>
              <a:t>M</a:t>
            </a:r>
            <a:r>
              <a:rPr lang="en-US" dirty="0" smtClean="0">
                <a:solidFill>
                  <a:srgbClr val="FF0000"/>
                </a:solidFill>
              </a:rPr>
              <a:t>ethylation entropy</a:t>
            </a:r>
            <a:r>
              <a:rPr lang="en-US" dirty="0" smtClean="0"/>
              <a:t>: measure the complexity of the DNA methylation </a:t>
            </a:r>
            <a:r>
              <a:rPr lang="en-US" dirty="0"/>
              <a:t>within a genomic region </a:t>
            </a:r>
          </a:p>
        </p:txBody>
      </p:sp>
      <p:sp>
        <p:nvSpPr>
          <p:cNvPr id="6" name="Rectangle 5"/>
          <p:cNvSpPr/>
          <p:nvPr/>
        </p:nvSpPr>
        <p:spPr>
          <a:xfrm>
            <a:off x="1939105" y="2678023"/>
            <a:ext cx="5508173" cy="400110"/>
          </a:xfrm>
          <a:prstGeom prst="rect">
            <a:avLst/>
          </a:prstGeom>
        </p:spPr>
        <p:txBody>
          <a:bodyPr wrap="square">
            <a:spAutoFit/>
          </a:bodyPr>
          <a:lstStyle/>
          <a:p>
            <a:pPr algn="just"/>
            <a:r>
              <a:rPr lang="en-US" sz="2000" dirty="0" smtClean="0">
                <a:solidFill>
                  <a:srgbClr val="FF0000"/>
                </a:solidFill>
              </a:rPr>
              <a:t>None any metric: Methylation Level and complexity </a:t>
            </a:r>
            <a:endParaRPr lang="en-US" sz="2000" dirty="0">
              <a:solidFill>
                <a:srgbClr val="FF0000"/>
              </a:solidFill>
            </a:endParaRPr>
          </a:p>
        </p:txBody>
      </p:sp>
      <p:sp>
        <p:nvSpPr>
          <p:cNvPr id="8" name="Rectangle 7"/>
          <p:cNvSpPr/>
          <p:nvPr/>
        </p:nvSpPr>
        <p:spPr>
          <a:xfrm>
            <a:off x="3092267" y="3886213"/>
            <a:ext cx="5508173" cy="400110"/>
          </a:xfrm>
          <a:prstGeom prst="rect">
            <a:avLst/>
          </a:prstGeom>
        </p:spPr>
        <p:txBody>
          <a:bodyPr wrap="square">
            <a:spAutoFit/>
          </a:bodyPr>
          <a:lstStyle/>
          <a:p>
            <a:pPr algn="just"/>
            <a:r>
              <a:rPr lang="en-US" sz="2000" dirty="0" smtClean="0">
                <a:solidFill>
                  <a:srgbClr val="FF0000"/>
                </a:solidFill>
              </a:rPr>
              <a:t>Give different weight to the </a:t>
            </a:r>
            <a:r>
              <a:rPr lang="en-US" sz="2000" dirty="0" err="1" smtClean="0">
                <a:solidFill>
                  <a:srgbClr val="FF0000"/>
                </a:solidFill>
              </a:rPr>
              <a:t>CpG</a:t>
            </a:r>
            <a:r>
              <a:rPr lang="en-US" sz="2000" dirty="0" smtClean="0">
                <a:solidFill>
                  <a:srgbClr val="FF0000"/>
                </a:solidFill>
              </a:rPr>
              <a:t> in each haplotype  </a:t>
            </a:r>
            <a:endParaRPr lang="en-US" sz="2000" dirty="0">
              <a:solidFill>
                <a:srgbClr val="FF0000"/>
              </a:solidFill>
            </a:endParaRPr>
          </a:p>
        </p:txBody>
      </p:sp>
    </p:spTree>
    <p:extLst>
      <p:ext uri="{BB962C8B-B14F-4D97-AF65-F5344CB8AC3E}">
        <p14:creationId xmlns:p14="http://schemas.microsoft.com/office/powerpoint/2010/main" val="1939337959"/>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932109" y="953530"/>
            <a:ext cx="6846121" cy="2447873"/>
            <a:chOff x="2384943" y="1174070"/>
            <a:chExt cx="6411258" cy="2292386"/>
          </a:xfrm>
        </p:grpSpPr>
        <p:grpSp>
          <p:nvGrpSpPr>
            <p:cNvPr id="6" name="Group 5"/>
            <p:cNvGrpSpPr/>
            <p:nvPr/>
          </p:nvGrpSpPr>
          <p:grpSpPr>
            <a:xfrm>
              <a:off x="2384943" y="1174070"/>
              <a:ext cx="3021232" cy="2157830"/>
              <a:chOff x="819736" y="836763"/>
              <a:chExt cx="4028309" cy="2877106"/>
            </a:xfrm>
          </p:grpSpPr>
          <p:pic>
            <p:nvPicPr>
              <p:cNvPr id="11" name="Picture 10"/>
              <p:cNvPicPr>
                <a:picLocks noChangeAspect="1"/>
              </p:cNvPicPr>
              <p:nvPr/>
            </p:nvPicPr>
            <p:blipFill>
              <a:blip r:embed="rId3"/>
              <a:stretch>
                <a:fillRect/>
              </a:stretch>
            </p:blipFill>
            <p:spPr>
              <a:xfrm>
                <a:off x="819736" y="836763"/>
                <a:ext cx="2963419" cy="2877106"/>
              </a:xfrm>
              <a:prstGeom prst="rect">
                <a:avLst/>
              </a:prstGeom>
            </p:spPr>
          </p:pic>
          <p:cxnSp>
            <p:nvCxnSpPr>
              <p:cNvPr id="13" name="Straight Connector 12"/>
              <p:cNvCxnSpPr/>
              <p:nvPr/>
            </p:nvCxnSpPr>
            <p:spPr>
              <a:xfrm flipV="1">
                <a:off x="2059910" y="1500996"/>
                <a:ext cx="2788135" cy="189779"/>
              </a:xfrm>
              <a:prstGeom prst="line">
                <a:avLst/>
              </a:prstGeom>
              <a:ln w="38100">
                <a:prstDash val="dash"/>
              </a:ln>
            </p:spPr>
            <p:style>
              <a:lnRef idx="3">
                <a:schemeClr val="accent5"/>
              </a:lnRef>
              <a:fillRef idx="0">
                <a:schemeClr val="accent5"/>
              </a:fillRef>
              <a:effectRef idx="2">
                <a:schemeClr val="accent5"/>
              </a:effectRef>
              <a:fontRef idx="minor">
                <a:schemeClr val="tx1"/>
              </a:fontRef>
            </p:style>
          </p:cxnSp>
          <p:cxnSp>
            <p:nvCxnSpPr>
              <p:cNvPr id="14" name="Straight Connector 13"/>
              <p:cNvCxnSpPr/>
              <p:nvPr/>
            </p:nvCxnSpPr>
            <p:spPr>
              <a:xfrm>
                <a:off x="2147977" y="2616334"/>
                <a:ext cx="2700068" cy="641900"/>
              </a:xfrm>
              <a:prstGeom prst="line">
                <a:avLst/>
              </a:prstGeom>
              <a:ln w="38100">
                <a:prstDash val="dash"/>
              </a:ln>
            </p:spPr>
            <p:style>
              <a:lnRef idx="3">
                <a:schemeClr val="accent5"/>
              </a:lnRef>
              <a:fillRef idx="0">
                <a:schemeClr val="accent5"/>
              </a:fillRef>
              <a:effectRef idx="2">
                <a:schemeClr val="accent5"/>
              </a:effectRef>
              <a:fontRef idx="minor">
                <a:schemeClr val="tx1"/>
              </a:fontRef>
            </p:style>
          </p:cxnSp>
        </p:grpSp>
        <p:sp>
          <p:nvSpPr>
            <p:cNvPr id="7" name="TextBox 6"/>
            <p:cNvSpPr txBox="1"/>
            <p:nvPr/>
          </p:nvSpPr>
          <p:spPr>
            <a:xfrm>
              <a:off x="4745802" y="1767470"/>
              <a:ext cx="237679" cy="167593"/>
            </a:xfrm>
            <a:prstGeom prst="rect">
              <a:avLst/>
            </a:prstGeom>
            <a:solidFill>
              <a:schemeClr val="bg1"/>
            </a:solidFill>
          </p:spPr>
          <p:txBody>
            <a:bodyPr wrap="square" rtlCol="0">
              <a:spAutoFit/>
            </a:bodyPr>
            <a:lstStyle/>
            <a:p>
              <a:endParaRPr lang="en-US" sz="563" dirty="0"/>
            </a:p>
          </p:txBody>
        </p:sp>
        <p:sp>
          <p:nvSpPr>
            <p:cNvPr id="8" name="TextBox 7"/>
            <p:cNvSpPr txBox="1"/>
            <p:nvPr/>
          </p:nvSpPr>
          <p:spPr>
            <a:xfrm>
              <a:off x="6531954" y="1820571"/>
              <a:ext cx="215682" cy="167593"/>
            </a:xfrm>
            <a:prstGeom prst="rect">
              <a:avLst/>
            </a:prstGeom>
            <a:solidFill>
              <a:schemeClr val="bg1"/>
            </a:solidFill>
          </p:spPr>
          <p:txBody>
            <a:bodyPr wrap="square" rtlCol="0">
              <a:spAutoFit/>
            </a:bodyPr>
            <a:lstStyle/>
            <a:p>
              <a:endParaRPr lang="en-US" sz="563" dirty="0"/>
            </a:p>
          </p:txBody>
        </p:sp>
        <p:sp>
          <p:nvSpPr>
            <p:cNvPr id="9" name="TextBox 8"/>
            <p:cNvSpPr txBox="1"/>
            <p:nvPr/>
          </p:nvSpPr>
          <p:spPr>
            <a:xfrm>
              <a:off x="7754081" y="3185435"/>
              <a:ext cx="1042120" cy="281021"/>
            </a:xfrm>
            <a:prstGeom prst="rect">
              <a:avLst/>
            </a:prstGeom>
            <a:noFill/>
          </p:spPr>
          <p:txBody>
            <a:bodyPr wrap="none" rtlCol="0">
              <a:spAutoFit/>
            </a:bodyPr>
            <a:lstStyle/>
            <a:p>
              <a:r>
                <a:rPr lang="en-US" sz="1350" b="1" dirty="0"/>
                <a:t>32.9%-41.9%</a:t>
              </a:r>
            </a:p>
          </p:txBody>
        </p:sp>
        <p:sp>
          <p:nvSpPr>
            <p:cNvPr id="10" name="TextBox 9"/>
            <p:cNvSpPr txBox="1"/>
            <p:nvPr/>
          </p:nvSpPr>
          <p:spPr>
            <a:xfrm>
              <a:off x="6262488" y="1347522"/>
              <a:ext cx="357582" cy="183745"/>
            </a:xfrm>
            <a:prstGeom prst="rect">
              <a:avLst/>
            </a:prstGeom>
            <a:noFill/>
          </p:spPr>
          <p:txBody>
            <a:bodyPr wrap="none" rtlCol="0">
              <a:spAutoFit/>
            </a:bodyPr>
            <a:lstStyle/>
            <a:p>
              <a:r>
                <a:rPr lang="en-US" sz="675" b="1" dirty="0"/>
                <a:t>TCGA</a:t>
              </a:r>
            </a:p>
          </p:txBody>
        </p:sp>
      </p:grpSp>
      <p:sp>
        <p:nvSpPr>
          <p:cNvPr id="24" name="Oval 23"/>
          <p:cNvSpPr/>
          <p:nvPr/>
        </p:nvSpPr>
        <p:spPr>
          <a:xfrm>
            <a:off x="3117697" y="3382591"/>
            <a:ext cx="1187729" cy="1106675"/>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5" name="Oval 24"/>
          <p:cNvSpPr/>
          <p:nvPr/>
        </p:nvSpPr>
        <p:spPr>
          <a:xfrm>
            <a:off x="2520571" y="3469535"/>
            <a:ext cx="984152" cy="932784"/>
          </a:xfrm>
          <a:prstGeom prst="ellipse">
            <a:avLst/>
          </a:prstGeom>
          <a:solidFill>
            <a:schemeClr val="accent1">
              <a:alpha val="6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6" name="Oval 25"/>
          <p:cNvSpPr/>
          <p:nvPr/>
        </p:nvSpPr>
        <p:spPr>
          <a:xfrm>
            <a:off x="3117697" y="4535283"/>
            <a:ext cx="1187729" cy="1106675"/>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7" name="Oval 26"/>
          <p:cNvSpPr/>
          <p:nvPr/>
        </p:nvSpPr>
        <p:spPr>
          <a:xfrm>
            <a:off x="2520571" y="4622228"/>
            <a:ext cx="984152" cy="932784"/>
          </a:xfrm>
          <a:prstGeom prst="ellipse">
            <a:avLst/>
          </a:prstGeom>
          <a:solidFill>
            <a:schemeClr val="accent1">
              <a:alpha val="6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8" name="TextBox 27"/>
          <p:cNvSpPr txBox="1"/>
          <p:nvPr/>
        </p:nvSpPr>
        <p:spPr>
          <a:xfrm>
            <a:off x="1504274" y="3797427"/>
            <a:ext cx="1050288" cy="300082"/>
          </a:xfrm>
          <a:prstGeom prst="rect">
            <a:avLst/>
          </a:prstGeom>
          <a:noFill/>
        </p:spPr>
        <p:txBody>
          <a:bodyPr wrap="none" rtlCol="0">
            <a:spAutoFit/>
          </a:bodyPr>
          <a:lstStyle/>
          <a:p>
            <a:r>
              <a:rPr lang="en-US" sz="1350" dirty="0" err="1">
                <a:latin typeface="Arial" panose="020B0604020202020204" pitchFamily="34" charset="0"/>
                <a:cs typeface="Arial" panose="020B0604020202020204" pitchFamily="34" charset="0"/>
              </a:rPr>
              <a:t>CpG</a:t>
            </a:r>
            <a:r>
              <a:rPr lang="en-US" sz="1350" dirty="0">
                <a:latin typeface="Arial" panose="020B0604020202020204" pitchFamily="34" charset="0"/>
                <a:cs typeface="Arial" panose="020B0604020202020204" pitchFamily="34" charset="0"/>
              </a:rPr>
              <a:t> Island</a:t>
            </a:r>
          </a:p>
        </p:txBody>
      </p:sp>
      <p:sp>
        <p:nvSpPr>
          <p:cNvPr id="29" name="TextBox 28"/>
          <p:cNvSpPr txBox="1"/>
          <p:nvPr/>
        </p:nvSpPr>
        <p:spPr>
          <a:xfrm>
            <a:off x="1198588" y="4950119"/>
            <a:ext cx="1425390" cy="300082"/>
          </a:xfrm>
          <a:prstGeom prst="rect">
            <a:avLst/>
          </a:prstGeom>
          <a:noFill/>
        </p:spPr>
        <p:txBody>
          <a:bodyPr wrap="none" rtlCol="0">
            <a:spAutoFit/>
          </a:bodyPr>
          <a:lstStyle/>
          <a:p>
            <a:r>
              <a:rPr lang="en-US" sz="1350" dirty="0">
                <a:latin typeface="Arial" panose="020B0604020202020204" pitchFamily="34" charset="0"/>
                <a:cs typeface="Arial" panose="020B0604020202020204" pitchFamily="34" charset="0"/>
              </a:rPr>
              <a:t>Non-</a:t>
            </a:r>
            <a:r>
              <a:rPr lang="en-US" sz="1350" dirty="0" err="1">
                <a:latin typeface="Arial" panose="020B0604020202020204" pitchFamily="34" charset="0"/>
                <a:cs typeface="Arial" panose="020B0604020202020204" pitchFamily="34" charset="0"/>
              </a:rPr>
              <a:t>CpG</a:t>
            </a:r>
            <a:r>
              <a:rPr lang="en-US" sz="1350" dirty="0">
                <a:latin typeface="Arial" panose="020B0604020202020204" pitchFamily="34" charset="0"/>
                <a:cs typeface="Arial" panose="020B0604020202020204" pitchFamily="34" charset="0"/>
              </a:rPr>
              <a:t> Island</a:t>
            </a:r>
          </a:p>
        </p:txBody>
      </p:sp>
      <p:sp>
        <p:nvSpPr>
          <p:cNvPr id="30" name="Rectangle 29"/>
          <p:cNvSpPr/>
          <p:nvPr/>
        </p:nvSpPr>
        <p:spPr>
          <a:xfrm>
            <a:off x="2485582" y="3595459"/>
            <a:ext cx="1752311" cy="685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350" dirty="0">
                <a:solidFill>
                  <a:srgbClr val="FF0000"/>
                </a:solidFill>
              </a:rPr>
              <a:t>     34       33        51           </a:t>
            </a:r>
          </a:p>
        </p:txBody>
      </p:sp>
      <p:sp>
        <p:nvSpPr>
          <p:cNvPr id="31" name="Rectangle 30"/>
          <p:cNvSpPr/>
          <p:nvPr/>
        </p:nvSpPr>
        <p:spPr>
          <a:xfrm>
            <a:off x="2635051" y="4745719"/>
            <a:ext cx="1670375" cy="685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350" dirty="0">
                <a:solidFill>
                  <a:srgbClr val="FF0000"/>
                </a:solidFill>
              </a:rPr>
              <a:t> 34        18        53</a:t>
            </a:r>
          </a:p>
        </p:txBody>
      </p:sp>
      <p:sp>
        <p:nvSpPr>
          <p:cNvPr id="32" name="TextBox 31"/>
          <p:cNvSpPr txBox="1"/>
          <p:nvPr/>
        </p:nvSpPr>
        <p:spPr>
          <a:xfrm>
            <a:off x="2752900" y="4336045"/>
            <a:ext cx="1289135" cy="300082"/>
          </a:xfrm>
          <a:prstGeom prst="rect">
            <a:avLst/>
          </a:prstGeom>
          <a:noFill/>
        </p:spPr>
        <p:txBody>
          <a:bodyPr wrap="none" rtlCol="0">
            <a:spAutoFit/>
          </a:bodyPr>
          <a:lstStyle/>
          <a:p>
            <a:r>
              <a:rPr lang="en-US" sz="1350" b="1" dirty="0"/>
              <a:t>39.29%-49.29%</a:t>
            </a:r>
          </a:p>
        </p:txBody>
      </p:sp>
      <p:sp>
        <p:nvSpPr>
          <p:cNvPr id="33" name="TextBox 32"/>
          <p:cNvSpPr txBox="1"/>
          <p:nvPr/>
        </p:nvSpPr>
        <p:spPr>
          <a:xfrm>
            <a:off x="2752899" y="5608676"/>
            <a:ext cx="1289135" cy="300082"/>
          </a:xfrm>
          <a:prstGeom prst="rect">
            <a:avLst/>
          </a:prstGeom>
          <a:noFill/>
        </p:spPr>
        <p:txBody>
          <a:bodyPr wrap="none" rtlCol="0">
            <a:spAutoFit/>
          </a:bodyPr>
          <a:lstStyle/>
          <a:p>
            <a:r>
              <a:rPr lang="en-US" sz="1350" b="1" dirty="0"/>
              <a:t>25.35%-34.61%</a:t>
            </a:r>
          </a:p>
        </p:txBody>
      </p:sp>
      <p:sp>
        <p:nvSpPr>
          <p:cNvPr id="34" name="TextBox 33"/>
          <p:cNvSpPr txBox="1"/>
          <p:nvPr/>
        </p:nvSpPr>
        <p:spPr>
          <a:xfrm>
            <a:off x="0" y="4149499"/>
            <a:ext cx="1011815" cy="300082"/>
          </a:xfrm>
          <a:prstGeom prst="rect">
            <a:avLst/>
          </a:prstGeom>
          <a:noFill/>
        </p:spPr>
        <p:txBody>
          <a:bodyPr wrap="none" rtlCol="0">
            <a:spAutoFit/>
          </a:bodyPr>
          <a:lstStyle/>
          <a:p>
            <a:r>
              <a:rPr lang="en-US" sz="1350" dirty="0">
                <a:latin typeface="Arial" panose="020B0604020202020204" pitchFamily="34" charset="0"/>
                <a:cs typeface="Arial" panose="020B0604020202020204" pitchFamily="34" charset="0"/>
              </a:rPr>
              <a:t>984 blocks</a:t>
            </a:r>
          </a:p>
        </p:txBody>
      </p:sp>
      <p:sp>
        <p:nvSpPr>
          <p:cNvPr id="35" name="TextBox 34"/>
          <p:cNvSpPr txBox="1"/>
          <p:nvPr/>
        </p:nvSpPr>
        <p:spPr>
          <a:xfrm>
            <a:off x="7865159" y="3580329"/>
            <a:ext cx="1107996" cy="300082"/>
          </a:xfrm>
          <a:prstGeom prst="rect">
            <a:avLst/>
          </a:prstGeom>
          <a:noFill/>
        </p:spPr>
        <p:txBody>
          <a:bodyPr wrap="none" rtlCol="0">
            <a:spAutoFit/>
          </a:bodyPr>
          <a:lstStyle/>
          <a:p>
            <a:r>
              <a:rPr lang="en-US" sz="1350" dirty="0">
                <a:latin typeface="Arial" panose="020B0604020202020204" pitchFamily="34" charset="0"/>
                <a:cs typeface="Arial" panose="020B0604020202020204" pitchFamily="34" charset="0"/>
              </a:rPr>
              <a:t>2421 blocks</a:t>
            </a:r>
          </a:p>
        </p:txBody>
      </p:sp>
      <p:sp>
        <p:nvSpPr>
          <p:cNvPr id="36" name="Oval 35"/>
          <p:cNvSpPr/>
          <p:nvPr/>
        </p:nvSpPr>
        <p:spPr>
          <a:xfrm>
            <a:off x="5234311" y="1348143"/>
            <a:ext cx="1746693" cy="1627493"/>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7" name="Oval 36"/>
          <p:cNvSpPr/>
          <p:nvPr/>
        </p:nvSpPr>
        <p:spPr>
          <a:xfrm>
            <a:off x="4453100" y="1490792"/>
            <a:ext cx="1447308" cy="1371766"/>
          </a:xfrm>
          <a:prstGeom prst="ellipse">
            <a:avLst/>
          </a:prstGeom>
          <a:solidFill>
            <a:schemeClr val="accent1">
              <a:alpha val="6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38" name="Rectangle 37"/>
          <p:cNvSpPr/>
          <p:nvPr/>
        </p:nvSpPr>
        <p:spPr>
          <a:xfrm>
            <a:off x="4702462" y="1848986"/>
            <a:ext cx="2278542" cy="685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350" dirty="0">
                <a:solidFill>
                  <a:srgbClr val="FF0000"/>
                </a:solidFill>
              </a:rPr>
              <a:t>   68          51             104                </a:t>
            </a:r>
          </a:p>
        </p:txBody>
      </p:sp>
      <p:pic>
        <p:nvPicPr>
          <p:cNvPr id="40" name="Picture 39"/>
          <p:cNvPicPr>
            <a:picLocks noChangeAspect="1"/>
          </p:cNvPicPr>
          <p:nvPr/>
        </p:nvPicPr>
        <p:blipFill>
          <a:blip r:embed="rId4"/>
          <a:stretch>
            <a:fillRect/>
          </a:stretch>
        </p:blipFill>
        <p:spPr>
          <a:xfrm>
            <a:off x="6072660" y="3424793"/>
            <a:ext cx="1709996" cy="2520838"/>
          </a:xfrm>
          <a:prstGeom prst="rect">
            <a:avLst/>
          </a:prstGeom>
        </p:spPr>
      </p:pic>
      <p:sp>
        <p:nvSpPr>
          <p:cNvPr id="41" name="Right Arrow 40"/>
          <p:cNvSpPr/>
          <p:nvPr/>
        </p:nvSpPr>
        <p:spPr>
          <a:xfrm>
            <a:off x="4376925" y="4900908"/>
            <a:ext cx="126900" cy="516568"/>
          </a:xfrm>
          <a:prstGeom prst="rightArrow">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2" name="Right Arrow 41"/>
          <p:cNvSpPr/>
          <p:nvPr/>
        </p:nvSpPr>
        <p:spPr>
          <a:xfrm>
            <a:off x="5874447" y="4944474"/>
            <a:ext cx="126900" cy="516568"/>
          </a:xfrm>
          <a:prstGeom prst="rightArrow">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3" name="TextBox 42"/>
          <p:cNvSpPr txBox="1"/>
          <p:nvPr/>
        </p:nvSpPr>
        <p:spPr>
          <a:xfrm>
            <a:off x="4505178" y="5075800"/>
            <a:ext cx="1468672" cy="276999"/>
          </a:xfrm>
          <a:prstGeom prst="rect">
            <a:avLst/>
          </a:prstGeom>
          <a:noFill/>
        </p:spPr>
        <p:txBody>
          <a:bodyPr wrap="none" rtlCol="0">
            <a:spAutoFit/>
          </a:bodyPr>
          <a:lstStyle/>
          <a:p>
            <a:r>
              <a:rPr lang="en-US" sz="1200" dirty="0"/>
              <a:t>O[984(52),2421(71)]</a:t>
            </a:r>
          </a:p>
        </p:txBody>
      </p:sp>
      <p:sp>
        <p:nvSpPr>
          <p:cNvPr id="44" name="Down Arrow 43"/>
          <p:cNvSpPr/>
          <p:nvPr/>
        </p:nvSpPr>
        <p:spPr>
          <a:xfrm>
            <a:off x="7714790" y="5197395"/>
            <a:ext cx="238786" cy="170524"/>
          </a:xfrm>
          <a:prstGeom prst="downArrow">
            <a:avLst/>
          </a:prstGeom>
          <a:solidFill>
            <a:srgbClr val="FFFF00"/>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5" name="Rectangle 44"/>
          <p:cNvSpPr/>
          <p:nvPr/>
        </p:nvSpPr>
        <p:spPr>
          <a:xfrm>
            <a:off x="7665425" y="4855997"/>
            <a:ext cx="399468" cy="300082"/>
          </a:xfrm>
          <a:prstGeom prst="rect">
            <a:avLst/>
          </a:prstGeom>
        </p:spPr>
        <p:txBody>
          <a:bodyPr wrap="none">
            <a:spAutoFit/>
          </a:bodyPr>
          <a:lstStyle/>
          <a:p>
            <a:r>
              <a:rPr lang="en-US" sz="1350" dirty="0"/>
              <a:t>18 </a:t>
            </a:r>
          </a:p>
        </p:txBody>
      </p:sp>
      <p:sp>
        <p:nvSpPr>
          <p:cNvPr id="46" name="TextBox 45"/>
          <p:cNvSpPr txBox="1"/>
          <p:nvPr/>
        </p:nvSpPr>
        <p:spPr>
          <a:xfrm>
            <a:off x="4317208" y="5668630"/>
            <a:ext cx="1962910" cy="300082"/>
          </a:xfrm>
          <a:prstGeom prst="rect">
            <a:avLst/>
          </a:prstGeom>
          <a:noFill/>
        </p:spPr>
        <p:txBody>
          <a:bodyPr wrap="none" rtlCol="0">
            <a:spAutoFit/>
          </a:bodyPr>
          <a:lstStyle/>
          <a:p>
            <a:r>
              <a:rPr lang="en-US" sz="1350" b="1" dirty="0"/>
              <a:t>10,000 iterations, P&lt;10</a:t>
            </a:r>
            <a:r>
              <a:rPr lang="en-US" sz="1350" b="1" baseline="30000" dirty="0"/>
              <a:t>-4</a:t>
            </a:r>
            <a:r>
              <a:rPr lang="en-US" sz="1350" b="1" dirty="0"/>
              <a:t> </a:t>
            </a:r>
          </a:p>
        </p:txBody>
      </p:sp>
    </p:spTree>
    <p:extLst>
      <p:ext uri="{BB962C8B-B14F-4D97-AF65-F5344CB8AC3E}">
        <p14:creationId xmlns:p14="http://schemas.microsoft.com/office/powerpoint/2010/main" val="138717817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842470" y="1119595"/>
            <a:ext cx="5668539" cy="369332"/>
          </a:xfrm>
          <a:prstGeom prst="rect">
            <a:avLst/>
          </a:prstGeom>
          <a:noFill/>
        </p:spPr>
        <p:txBody>
          <a:bodyPr wrap="none" rtlCol="0">
            <a:spAutoFit/>
          </a:bodyPr>
          <a:lstStyle/>
          <a:p>
            <a:r>
              <a:rPr lang="en-US" altLang="zh-CN" b="1" dirty="0"/>
              <a:t>Methylation block difference between cancer and normal</a:t>
            </a:r>
            <a:endParaRPr lang="en-US" b="1" dirty="0"/>
          </a:p>
        </p:txBody>
      </p:sp>
      <p:grpSp>
        <p:nvGrpSpPr>
          <p:cNvPr id="5" name="Group 4"/>
          <p:cNvGrpSpPr/>
          <p:nvPr/>
        </p:nvGrpSpPr>
        <p:grpSpPr>
          <a:xfrm>
            <a:off x="1394577" y="3349978"/>
            <a:ext cx="6223261" cy="1964831"/>
            <a:chOff x="540519" y="986642"/>
            <a:chExt cx="8297681" cy="2619774"/>
          </a:xfrm>
        </p:grpSpPr>
        <p:pic>
          <p:nvPicPr>
            <p:cNvPr id="3" name="Picture 2"/>
            <p:cNvPicPr>
              <a:picLocks noChangeAspect="1"/>
            </p:cNvPicPr>
            <p:nvPr/>
          </p:nvPicPr>
          <p:blipFill rotWithShape="1">
            <a:blip r:embed="rId3"/>
            <a:srcRect b="68028"/>
            <a:stretch/>
          </p:blipFill>
          <p:spPr>
            <a:xfrm>
              <a:off x="540519" y="986642"/>
              <a:ext cx="8297681" cy="2619774"/>
            </a:xfrm>
            <a:prstGeom prst="rect">
              <a:avLst/>
            </a:prstGeom>
          </p:spPr>
        </p:pic>
        <p:sp>
          <p:nvSpPr>
            <p:cNvPr id="4" name="Rectangle 3"/>
            <p:cNvSpPr/>
            <p:nvPr/>
          </p:nvSpPr>
          <p:spPr>
            <a:xfrm>
              <a:off x="2337758" y="1546237"/>
              <a:ext cx="629729" cy="1268083"/>
            </a:xfrm>
            <a:prstGeom prst="rect">
              <a:avLst/>
            </a:prstGeom>
            <a:solidFill>
              <a:schemeClr val="accent1">
                <a:alpha val="16000"/>
              </a:schemeClr>
            </a:solidFill>
            <a:ln>
              <a:solidFill>
                <a:schemeClr val="accent1">
                  <a:shade val="50000"/>
                  <a:alpha val="2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 name="Rectangle 5"/>
            <p:cNvSpPr/>
            <p:nvPr/>
          </p:nvSpPr>
          <p:spPr>
            <a:xfrm>
              <a:off x="5218981" y="1546236"/>
              <a:ext cx="575095" cy="1268083"/>
            </a:xfrm>
            <a:prstGeom prst="rect">
              <a:avLst/>
            </a:prstGeom>
            <a:solidFill>
              <a:schemeClr val="accent1">
                <a:alpha val="16000"/>
              </a:schemeClr>
            </a:solidFill>
            <a:ln>
              <a:solidFill>
                <a:schemeClr val="accent1">
                  <a:shade val="50000"/>
                  <a:alpha val="2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 name="Rectangle 6"/>
            <p:cNvSpPr/>
            <p:nvPr/>
          </p:nvSpPr>
          <p:spPr>
            <a:xfrm>
              <a:off x="7990936" y="1546236"/>
              <a:ext cx="629729" cy="1268083"/>
            </a:xfrm>
            <a:prstGeom prst="rect">
              <a:avLst/>
            </a:prstGeom>
            <a:solidFill>
              <a:schemeClr val="accent1">
                <a:alpha val="16000"/>
              </a:schemeClr>
            </a:solidFill>
            <a:ln>
              <a:solidFill>
                <a:schemeClr val="accent1">
                  <a:shade val="50000"/>
                  <a:alpha val="2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8" name="TextBox 7"/>
          <p:cNvSpPr txBox="1"/>
          <p:nvPr/>
        </p:nvSpPr>
        <p:spPr>
          <a:xfrm>
            <a:off x="1280160" y="5212751"/>
            <a:ext cx="6986210" cy="854080"/>
          </a:xfrm>
          <a:prstGeom prst="rect">
            <a:avLst/>
          </a:prstGeom>
          <a:noFill/>
        </p:spPr>
        <p:txBody>
          <a:bodyPr wrap="square" rtlCol="0">
            <a:spAutoFit/>
          </a:bodyPr>
          <a:lstStyle/>
          <a:p>
            <a:pPr marL="214313" indent="-214313">
              <a:buFont typeface="Wingdings" panose="05000000000000000000" pitchFamily="2" charset="2"/>
              <a:buChar char="v"/>
            </a:pPr>
            <a:endParaRPr lang="en-US" sz="1350" baseline="30000" dirty="0"/>
          </a:p>
          <a:p>
            <a:pPr marL="257175" indent="-257175">
              <a:buFont typeface="Wingdings" panose="05000000000000000000" pitchFamily="2" charset="2"/>
              <a:buChar char="v"/>
            </a:pPr>
            <a:r>
              <a:rPr lang="en-US" sz="1500" dirty="0"/>
              <a:t>Correlation between the high </a:t>
            </a:r>
            <a:r>
              <a:rPr lang="en-US" sz="1500" dirty="0" err="1"/>
              <a:t>CpG</a:t>
            </a:r>
            <a:r>
              <a:rPr lang="en-US" sz="1500" dirty="0"/>
              <a:t> region were significantly higher in cancer compared with normal tissues, especially</a:t>
            </a:r>
          </a:p>
          <a:p>
            <a:pPr marL="257175" indent="-257175">
              <a:buFont typeface="Wingdings" panose="05000000000000000000" pitchFamily="2" charset="2"/>
              <a:buChar char="v"/>
            </a:pPr>
            <a:r>
              <a:rPr lang="en-US" sz="1050" dirty="0">
                <a:solidFill>
                  <a:srgbClr val="FF0000"/>
                </a:solidFill>
              </a:rPr>
              <a:t>Here choose colon, lung and pancreatic cancer (no data)  </a:t>
            </a:r>
          </a:p>
        </p:txBody>
      </p:sp>
      <p:pic>
        <p:nvPicPr>
          <p:cNvPr id="9" name="Picture 8"/>
          <p:cNvPicPr>
            <a:picLocks noChangeAspect="1"/>
          </p:cNvPicPr>
          <p:nvPr/>
        </p:nvPicPr>
        <p:blipFill rotWithShape="1">
          <a:blip r:embed="rId4"/>
          <a:srcRect t="53" b="67332"/>
          <a:stretch/>
        </p:blipFill>
        <p:spPr>
          <a:xfrm>
            <a:off x="1394577" y="1667209"/>
            <a:ext cx="6292591" cy="2017843"/>
          </a:xfrm>
          <a:prstGeom prst="rect">
            <a:avLst/>
          </a:prstGeom>
        </p:spPr>
      </p:pic>
    </p:spTree>
    <p:extLst>
      <p:ext uri="{BB962C8B-B14F-4D97-AF65-F5344CB8AC3E}">
        <p14:creationId xmlns:p14="http://schemas.microsoft.com/office/powerpoint/2010/main" val="3944727283"/>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2231011" y="1131243"/>
            <a:ext cx="5800322" cy="346249"/>
          </a:xfrm>
          <a:prstGeom prst="rect">
            <a:avLst/>
          </a:prstGeom>
          <a:noFill/>
        </p:spPr>
        <p:txBody>
          <a:bodyPr wrap="square" rtlCol="0">
            <a:spAutoFit/>
          </a:bodyPr>
          <a:lstStyle/>
          <a:p>
            <a:r>
              <a:rPr lang="en-US" sz="1650" b="1" dirty="0"/>
              <a:t>Methylation haplotype emergence in cancer genomes </a:t>
            </a:r>
          </a:p>
        </p:txBody>
      </p:sp>
      <p:grpSp>
        <p:nvGrpSpPr>
          <p:cNvPr id="6" name="Group 5"/>
          <p:cNvGrpSpPr/>
          <p:nvPr/>
        </p:nvGrpSpPr>
        <p:grpSpPr>
          <a:xfrm>
            <a:off x="1420389" y="2213302"/>
            <a:ext cx="6136945" cy="3266657"/>
            <a:chOff x="41943" y="2065975"/>
            <a:chExt cx="8182593" cy="4355542"/>
          </a:xfrm>
        </p:grpSpPr>
        <p:grpSp>
          <p:nvGrpSpPr>
            <p:cNvPr id="2" name="Group 1"/>
            <p:cNvGrpSpPr/>
            <p:nvPr/>
          </p:nvGrpSpPr>
          <p:grpSpPr>
            <a:xfrm>
              <a:off x="41943" y="3006957"/>
              <a:ext cx="8182593" cy="3414560"/>
              <a:chOff x="41943" y="2831111"/>
              <a:chExt cx="8182593" cy="3414560"/>
            </a:xfrm>
          </p:grpSpPr>
          <p:grpSp>
            <p:nvGrpSpPr>
              <p:cNvPr id="7" name="Group 6"/>
              <p:cNvGrpSpPr/>
              <p:nvPr/>
            </p:nvGrpSpPr>
            <p:grpSpPr>
              <a:xfrm>
                <a:off x="2891043" y="2831111"/>
                <a:ext cx="4948933" cy="1933709"/>
                <a:chOff x="-1258164" y="3047386"/>
                <a:chExt cx="6712095" cy="2622639"/>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2424664">
                  <a:off x="-1258164" y="3172997"/>
                  <a:ext cx="2815045" cy="2497028"/>
                </a:xfrm>
                <a:prstGeom prst="rect">
                  <a:avLst/>
                </a:prstGeom>
              </p:spPr>
            </p:pic>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2381127">
                  <a:off x="2552003" y="3047386"/>
                  <a:ext cx="2901928" cy="2593598"/>
                </a:xfrm>
                <a:prstGeom prst="rect">
                  <a:avLst/>
                </a:prstGeom>
              </p:spPr>
            </p:pic>
          </p:grpSp>
          <p:pic>
            <p:nvPicPr>
              <p:cNvPr id="8" name="Picture 7"/>
              <p:cNvPicPr>
                <a:picLocks noChangeAspect="1"/>
              </p:cNvPicPr>
              <p:nvPr/>
            </p:nvPicPr>
            <p:blipFill rotWithShape="1">
              <a:blip r:embed="rId5">
                <a:extLst>
                  <a:ext uri="{28A0092B-C50C-407E-A947-70E740481C1C}">
                    <a14:useLocalDpi xmlns:a14="http://schemas.microsoft.com/office/drawing/2010/main" val="0"/>
                  </a:ext>
                </a:extLst>
              </a:blip>
              <a:srcRect l="6516" r="17907" b="48203"/>
              <a:stretch/>
            </p:blipFill>
            <p:spPr>
              <a:xfrm>
                <a:off x="41943" y="4989772"/>
                <a:ext cx="8182593" cy="1255899"/>
              </a:xfrm>
              <a:prstGeom prst="rect">
                <a:avLst/>
              </a:prstGeom>
            </p:spPr>
          </p:pic>
        </p:grpSp>
        <p:sp>
          <p:nvSpPr>
            <p:cNvPr id="5" name="TextBox 4"/>
            <p:cNvSpPr txBox="1"/>
            <p:nvPr/>
          </p:nvSpPr>
          <p:spPr>
            <a:xfrm>
              <a:off x="159180" y="5608901"/>
              <a:ext cx="907620" cy="400109"/>
            </a:xfrm>
            <a:prstGeom prst="rect">
              <a:avLst/>
            </a:prstGeom>
            <a:solidFill>
              <a:schemeClr val="bg1"/>
            </a:solidFill>
          </p:spPr>
          <p:txBody>
            <a:bodyPr wrap="square" rtlCol="0">
              <a:spAutoFit/>
            </a:bodyPr>
            <a:lstStyle/>
            <a:p>
              <a:pPr algn="r"/>
              <a:r>
                <a:rPr lang="en-US" sz="1350" b="1" dirty="0">
                  <a:solidFill>
                    <a:schemeClr val="accent5"/>
                  </a:solidFill>
                </a:rPr>
                <a:t>PADI2</a:t>
              </a:r>
            </a:p>
          </p:txBody>
        </p:sp>
        <p:sp>
          <p:nvSpPr>
            <p:cNvPr id="9" name="TextBox 8"/>
            <p:cNvSpPr txBox="1"/>
            <p:nvPr/>
          </p:nvSpPr>
          <p:spPr>
            <a:xfrm>
              <a:off x="2241742" y="2065975"/>
              <a:ext cx="5495829" cy="400109"/>
            </a:xfrm>
            <a:prstGeom prst="rect">
              <a:avLst/>
            </a:prstGeom>
            <a:solidFill>
              <a:schemeClr val="bg1"/>
            </a:solidFill>
          </p:spPr>
          <p:txBody>
            <a:bodyPr wrap="square" rtlCol="0">
              <a:spAutoFit/>
            </a:bodyPr>
            <a:lstStyle/>
            <a:p>
              <a:r>
                <a:rPr lang="en-US" sz="1350" b="1" dirty="0">
                  <a:solidFill>
                    <a:srgbClr val="0070C0"/>
                  </a:solidFill>
                </a:rPr>
                <a:t>                Colon cancer                             Colon normal</a:t>
              </a:r>
            </a:p>
          </p:txBody>
        </p:sp>
      </p:grpSp>
      <p:pic>
        <p:nvPicPr>
          <p:cNvPr id="11" name="Picture 10"/>
          <p:cNvPicPr>
            <a:picLocks noChangeAspect="1"/>
          </p:cNvPicPr>
          <p:nvPr/>
        </p:nvPicPr>
        <p:blipFill>
          <a:blip r:embed="rId6"/>
          <a:stretch>
            <a:fillRect/>
          </a:stretch>
        </p:blipFill>
        <p:spPr>
          <a:xfrm>
            <a:off x="1420389" y="1605286"/>
            <a:ext cx="1859567" cy="2806433"/>
          </a:xfrm>
          <a:prstGeom prst="rect">
            <a:avLst/>
          </a:prstGeom>
        </p:spPr>
      </p:pic>
    </p:spTree>
    <p:extLst>
      <p:ext uri="{BB962C8B-B14F-4D97-AF65-F5344CB8AC3E}">
        <p14:creationId xmlns:p14="http://schemas.microsoft.com/office/powerpoint/2010/main" val="2999638388"/>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p:cNvGrpSpPr/>
          <p:nvPr/>
        </p:nvGrpSpPr>
        <p:grpSpPr>
          <a:xfrm>
            <a:off x="1182560" y="1536580"/>
            <a:ext cx="3622236" cy="4159370"/>
            <a:chOff x="2109632" y="1108974"/>
            <a:chExt cx="4829648" cy="5545826"/>
          </a:xfrm>
        </p:grpSpPr>
        <p:grpSp>
          <p:nvGrpSpPr>
            <p:cNvPr id="21" name="Group 20"/>
            <p:cNvGrpSpPr/>
            <p:nvPr/>
          </p:nvGrpSpPr>
          <p:grpSpPr>
            <a:xfrm>
              <a:off x="2109632" y="1108974"/>
              <a:ext cx="4829648" cy="5545826"/>
              <a:chOff x="321472" y="1139454"/>
              <a:chExt cx="4829648" cy="5545826"/>
            </a:xfrm>
          </p:grpSpPr>
          <p:grpSp>
            <p:nvGrpSpPr>
              <p:cNvPr id="12" name="Group 11"/>
              <p:cNvGrpSpPr/>
              <p:nvPr/>
            </p:nvGrpSpPr>
            <p:grpSpPr>
              <a:xfrm>
                <a:off x="321472" y="1257413"/>
                <a:ext cx="2496293" cy="5393259"/>
                <a:chOff x="461615" y="71120"/>
                <a:chExt cx="3026564" cy="6538913"/>
              </a:xfrm>
            </p:grpSpPr>
            <p:pic>
              <p:nvPicPr>
                <p:cNvPr id="2" name="Picture 1"/>
                <p:cNvPicPr>
                  <a:picLocks noChangeAspect="1"/>
                </p:cNvPicPr>
                <p:nvPr/>
              </p:nvPicPr>
              <p:blipFill rotWithShape="1">
                <a:blip r:embed="rId2"/>
                <a:srcRect l="4626" t="4883" r="9444"/>
                <a:stretch/>
              </p:blipFill>
              <p:spPr>
                <a:xfrm>
                  <a:off x="461615" y="71120"/>
                  <a:ext cx="3026564" cy="6538913"/>
                </a:xfrm>
                <a:prstGeom prst="rect">
                  <a:avLst/>
                </a:prstGeom>
              </p:spPr>
            </p:pic>
            <p:cxnSp>
              <p:nvCxnSpPr>
                <p:cNvPr id="5" name="Straight Connector 4"/>
                <p:cNvCxnSpPr/>
                <p:nvPr/>
              </p:nvCxnSpPr>
              <p:spPr>
                <a:xfrm>
                  <a:off x="1704721" y="373856"/>
                  <a:ext cx="20281" cy="5417344"/>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1727048" y="5791200"/>
                  <a:ext cx="0" cy="20113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20" name="Group 19"/>
              <p:cNvGrpSpPr/>
              <p:nvPr/>
            </p:nvGrpSpPr>
            <p:grpSpPr>
              <a:xfrm>
                <a:off x="2773680" y="1139454"/>
                <a:ext cx="2377440" cy="5545826"/>
                <a:chOff x="3421354" y="-89621"/>
                <a:chExt cx="2904332" cy="6774901"/>
              </a:xfrm>
            </p:grpSpPr>
            <p:pic>
              <p:nvPicPr>
                <p:cNvPr id="14" name="Picture 13"/>
                <p:cNvPicPr>
                  <a:picLocks noChangeAspect="1"/>
                </p:cNvPicPr>
                <p:nvPr/>
              </p:nvPicPr>
              <p:blipFill rotWithShape="1">
                <a:blip r:embed="rId3"/>
                <a:srcRect l="3260" b="2719"/>
                <a:stretch/>
              </p:blipFill>
              <p:spPr>
                <a:xfrm>
                  <a:off x="3421354" y="-89621"/>
                  <a:ext cx="2904332" cy="6774901"/>
                </a:xfrm>
                <a:prstGeom prst="rect">
                  <a:avLst/>
                </a:prstGeom>
              </p:spPr>
            </p:pic>
            <p:grpSp>
              <p:nvGrpSpPr>
                <p:cNvPr id="19" name="Group 18"/>
                <p:cNvGrpSpPr/>
                <p:nvPr/>
              </p:nvGrpSpPr>
              <p:grpSpPr>
                <a:xfrm>
                  <a:off x="4257040" y="414495"/>
                  <a:ext cx="15071" cy="5606124"/>
                  <a:chOff x="4297680" y="505936"/>
                  <a:chExt cx="15071" cy="5606124"/>
                </a:xfrm>
              </p:grpSpPr>
              <p:cxnSp>
                <p:nvCxnSpPr>
                  <p:cNvPr id="15" name="Straight Connector 14"/>
                  <p:cNvCxnSpPr/>
                  <p:nvPr/>
                </p:nvCxnSpPr>
                <p:spPr>
                  <a:xfrm>
                    <a:off x="4297680" y="505936"/>
                    <a:ext cx="15071" cy="4025424"/>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4307840" y="4541520"/>
                    <a:ext cx="0" cy="157054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grpSp>
          </p:grpSp>
        </p:grpSp>
        <p:sp>
          <p:nvSpPr>
            <p:cNvPr id="22" name="TextBox 21"/>
            <p:cNvSpPr txBox="1"/>
            <p:nvPr/>
          </p:nvSpPr>
          <p:spPr>
            <a:xfrm>
              <a:off x="3518235" y="1240521"/>
              <a:ext cx="701475" cy="338555"/>
            </a:xfrm>
            <a:prstGeom prst="rect">
              <a:avLst/>
            </a:prstGeom>
            <a:noFill/>
          </p:spPr>
          <p:txBody>
            <a:bodyPr wrap="none" rtlCol="0">
              <a:spAutoFit/>
            </a:bodyPr>
            <a:lstStyle/>
            <a:p>
              <a:r>
                <a:rPr lang="en-US" altLang="zh-CN" sz="1050" dirty="0">
                  <a:solidFill>
                    <a:schemeClr val="accent4">
                      <a:lumMod val="75000"/>
                    </a:schemeClr>
                  </a:solidFill>
                </a:rPr>
                <a:t>WGBS</a:t>
              </a:r>
              <a:endParaRPr lang="en-US" sz="1050" dirty="0">
                <a:solidFill>
                  <a:schemeClr val="accent4">
                    <a:lumMod val="75000"/>
                  </a:schemeClr>
                </a:solidFill>
              </a:endParaRPr>
            </a:p>
          </p:txBody>
        </p:sp>
        <p:sp>
          <p:nvSpPr>
            <p:cNvPr id="23" name="TextBox 22"/>
            <p:cNvSpPr txBox="1"/>
            <p:nvPr/>
          </p:nvSpPr>
          <p:spPr>
            <a:xfrm>
              <a:off x="5750560" y="1296861"/>
              <a:ext cx="624531" cy="338555"/>
            </a:xfrm>
            <a:prstGeom prst="rect">
              <a:avLst/>
            </a:prstGeom>
            <a:noFill/>
          </p:spPr>
          <p:txBody>
            <a:bodyPr wrap="none" rtlCol="0">
              <a:spAutoFit/>
            </a:bodyPr>
            <a:lstStyle/>
            <a:p>
              <a:r>
                <a:rPr lang="en-US" altLang="zh-CN" sz="1050" dirty="0">
                  <a:solidFill>
                    <a:schemeClr val="accent4">
                      <a:lumMod val="75000"/>
                    </a:schemeClr>
                  </a:solidFill>
                </a:rPr>
                <a:t>RRBS</a:t>
              </a:r>
              <a:endParaRPr lang="en-US" sz="1050" dirty="0">
                <a:solidFill>
                  <a:schemeClr val="accent4">
                    <a:lumMod val="75000"/>
                  </a:schemeClr>
                </a:solidFill>
              </a:endParaRPr>
            </a:p>
          </p:txBody>
        </p:sp>
      </p:grpSp>
      <p:sp>
        <p:nvSpPr>
          <p:cNvPr id="24" name="TextBox 23"/>
          <p:cNvSpPr txBox="1"/>
          <p:nvPr/>
        </p:nvSpPr>
        <p:spPr>
          <a:xfrm>
            <a:off x="1438609" y="1049925"/>
            <a:ext cx="6576159" cy="346249"/>
          </a:xfrm>
          <a:prstGeom prst="rect">
            <a:avLst/>
          </a:prstGeom>
          <a:noFill/>
        </p:spPr>
        <p:txBody>
          <a:bodyPr wrap="none" rtlCol="0">
            <a:spAutoFit/>
          </a:bodyPr>
          <a:lstStyle/>
          <a:p>
            <a:r>
              <a:rPr lang="en-US" altLang="zh-CN" sz="1650" b="1" dirty="0"/>
              <a:t>Significant Increasing of the methylation haplotype load in cancer tissues</a:t>
            </a:r>
            <a:endParaRPr lang="en-US" sz="1650" b="1" dirty="0"/>
          </a:p>
        </p:txBody>
      </p:sp>
      <p:sp>
        <p:nvSpPr>
          <p:cNvPr id="26" name="TextBox 25"/>
          <p:cNvSpPr txBox="1"/>
          <p:nvPr/>
        </p:nvSpPr>
        <p:spPr>
          <a:xfrm>
            <a:off x="1902521" y="5674512"/>
            <a:ext cx="1319592" cy="213585"/>
          </a:xfrm>
          <a:prstGeom prst="rect">
            <a:avLst/>
          </a:prstGeom>
          <a:noFill/>
        </p:spPr>
        <p:txBody>
          <a:bodyPr wrap="none" rtlCol="0">
            <a:spAutoFit/>
          </a:bodyPr>
          <a:lstStyle/>
          <a:p>
            <a:r>
              <a:rPr lang="en-US" sz="788" dirty="0"/>
              <a:t>Methylation haplotype load</a:t>
            </a:r>
          </a:p>
        </p:txBody>
      </p:sp>
      <p:sp>
        <p:nvSpPr>
          <p:cNvPr id="27" name="TextBox 26"/>
          <p:cNvSpPr txBox="1"/>
          <p:nvPr/>
        </p:nvSpPr>
        <p:spPr>
          <a:xfrm>
            <a:off x="3467713" y="5688800"/>
            <a:ext cx="1319592" cy="213585"/>
          </a:xfrm>
          <a:prstGeom prst="rect">
            <a:avLst/>
          </a:prstGeom>
          <a:noFill/>
        </p:spPr>
        <p:txBody>
          <a:bodyPr wrap="none" rtlCol="0">
            <a:spAutoFit/>
          </a:bodyPr>
          <a:lstStyle/>
          <a:p>
            <a:r>
              <a:rPr lang="en-US" sz="788" dirty="0"/>
              <a:t>Methylation haplotype load</a:t>
            </a:r>
          </a:p>
        </p:txBody>
      </p:sp>
      <p:sp>
        <p:nvSpPr>
          <p:cNvPr id="45" name="TextBox 44"/>
          <p:cNvSpPr txBox="1"/>
          <p:nvPr/>
        </p:nvSpPr>
        <p:spPr>
          <a:xfrm>
            <a:off x="4752345" y="1834337"/>
            <a:ext cx="3159817" cy="577081"/>
          </a:xfrm>
          <a:prstGeom prst="rect">
            <a:avLst/>
          </a:prstGeom>
          <a:noFill/>
        </p:spPr>
        <p:txBody>
          <a:bodyPr wrap="square" rtlCol="0">
            <a:spAutoFit/>
          </a:bodyPr>
          <a:lstStyle/>
          <a:p>
            <a:pPr marL="128588" indent="-128588">
              <a:buFont typeface="Wingdings" panose="05000000000000000000" pitchFamily="2" charset="2"/>
              <a:buChar char="v"/>
            </a:pPr>
            <a:r>
              <a:rPr lang="en-US" sz="1050" dirty="0"/>
              <a:t>Methylation haplotype load showed significant large number of hyper-methylation regions in cancer tissues both in GWBS and RRBS dataset.  </a:t>
            </a:r>
          </a:p>
        </p:txBody>
      </p:sp>
      <p:sp>
        <p:nvSpPr>
          <p:cNvPr id="28" name="TextBox 27"/>
          <p:cNvSpPr txBox="1"/>
          <p:nvPr/>
        </p:nvSpPr>
        <p:spPr>
          <a:xfrm>
            <a:off x="4778571" y="5377315"/>
            <a:ext cx="3159817" cy="577081"/>
          </a:xfrm>
          <a:prstGeom prst="rect">
            <a:avLst/>
          </a:prstGeom>
          <a:noFill/>
        </p:spPr>
        <p:txBody>
          <a:bodyPr wrap="square" rtlCol="0">
            <a:spAutoFit/>
          </a:bodyPr>
          <a:lstStyle/>
          <a:p>
            <a:pPr marL="128588" indent="-128588">
              <a:buFont typeface="Wingdings" panose="05000000000000000000" pitchFamily="2" charset="2"/>
              <a:buChar char="v"/>
            </a:pPr>
            <a:r>
              <a:rPr lang="en-US" altLang="zh-CN" sz="1050" dirty="0"/>
              <a:t>Extract the regions of GWBS overlapped with RRBS and the distribution do not have dramatically change. </a:t>
            </a:r>
            <a:endParaRPr lang="en-US" sz="1050" dirty="0"/>
          </a:p>
        </p:txBody>
      </p:sp>
      <p:cxnSp>
        <p:nvCxnSpPr>
          <p:cNvPr id="29" name="Straight Connector 28"/>
          <p:cNvCxnSpPr/>
          <p:nvPr/>
        </p:nvCxnSpPr>
        <p:spPr>
          <a:xfrm flipV="1">
            <a:off x="2432857" y="2101552"/>
            <a:ext cx="120089" cy="917"/>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flipV="1">
            <a:off x="2432857" y="2222915"/>
            <a:ext cx="120089" cy="917"/>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2528458" y="1998547"/>
            <a:ext cx="506870" cy="230832"/>
          </a:xfrm>
          <a:prstGeom prst="rect">
            <a:avLst/>
          </a:prstGeom>
          <a:noFill/>
        </p:spPr>
        <p:txBody>
          <a:bodyPr wrap="none" rtlCol="0">
            <a:spAutoFit/>
          </a:bodyPr>
          <a:lstStyle/>
          <a:p>
            <a:r>
              <a:rPr lang="en-US" sz="900" dirty="0"/>
              <a:t>Cancer</a:t>
            </a:r>
          </a:p>
        </p:txBody>
      </p:sp>
      <p:sp>
        <p:nvSpPr>
          <p:cNvPr id="32" name="TextBox 31"/>
          <p:cNvSpPr txBox="1"/>
          <p:nvPr/>
        </p:nvSpPr>
        <p:spPr>
          <a:xfrm>
            <a:off x="2526147" y="2113563"/>
            <a:ext cx="534121" cy="230832"/>
          </a:xfrm>
          <a:prstGeom prst="rect">
            <a:avLst/>
          </a:prstGeom>
          <a:noFill/>
        </p:spPr>
        <p:txBody>
          <a:bodyPr wrap="none" rtlCol="0">
            <a:spAutoFit/>
          </a:bodyPr>
          <a:lstStyle/>
          <a:p>
            <a:r>
              <a:rPr lang="en-US" sz="900" dirty="0"/>
              <a:t>Normal</a:t>
            </a:r>
          </a:p>
        </p:txBody>
      </p:sp>
      <p:cxnSp>
        <p:nvCxnSpPr>
          <p:cNvPr id="33" name="Straight Connector 32"/>
          <p:cNvCxnSpPr/>
          <p:nvPr/>
        </p:nvCxnSpPr>
        <p:spPr>
          <a:xfrm flipV="1">
            <a:off x="4040408" y="2037989"/>
            <a:ext cx="120089" cy="917"/>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flipV="1">
            <a:off x="4040408" y="2159353"/>
            <a:ext cx="120089" cy="917"/>
          </a:xfrm>
          <a:prstGeom prst="line">
            <a:avLst/>
          </a:prstGeom>
          <a:ln w="57150">
            <a:solidFill>
              <a:srgbClr val="7030A0"/>
            </a:solidFill>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4114579" y="1920697"/>
            <a:ext cx="518091" cy="230832"/>
          </a:xfrm>
          <a:prstGeom prst="rect">
            <a:avLst/>
          </a:prstGeom>
          <a:noFill/>
        </p:spPr>
        <p:txBody>
          <a:bodyPr wrap="none" rtlCol="0">
            <a:spAutoFit/>
          </a:bodyPr>
          <a:lstStyle/>
          <a:p>
            <a:r>
              <a:rPr lang="en-US" sz="900" dirty="0"/>
              <a:t>Plasma</a:t>
            </a:r>
          </a:p>
        </p:txBody>
      </p:sp>
      <p:sp>
        <p:nvSpPr>
          <p:cNvPr id="36" name="TextBox 35"/>
          <p:cNvSpPr txBox="1"/>
          <p:nvPr/>
        </p:nvSpPr>
        <p:spPr>
          <a:xfrm>
            <a:off x="4126555" y="2042857"/>
            <a:ext cx="413896" cy="230832"/>
          </a:xfrm>
          <a:prstGeom prst="rect">
            <a:avLst/>
          </a:prstGeom>
          <a:noFill/>
        </p:spPr>
        <p:txBody>
          <a:bodyPr wrap="none" rtlCol="0">
            <a:spAutoFit/>
          </a:bodyPr>
          <a:lstStyle/>
          <a:p>
            <a:r>
              <a:rPr lang="en-US" sz="900" dirty="0"/>
              <a:t>Solid</a:t>
            </a:r>
          </a:p>
        </p:txBody>
      </p:sp>
      <p:grpSp>
        <p:nvGrpSpPr>
          <p:cNvPr id="37" name="Group 36"/>
          <p:cNvGrpSpPr/>
          <p:nvPr/>
        </p:nvGrpSpPr>
        <p:grpSpPr>
          <a:xfrm>
            <a:off x="5180635" y="2686092"/>
            <a:ext cx="2238844" cy="2214089"/>
            <a:chOff x="540519" y="986642"/>
            <a:chExt cx="2649065" cy="2619774"/>
          </a:xfrm>
        </p:grpSpPr>
        <p:pic>
          <p:nvPicPr>
            <p:cNvPr id="38" name="Picture 37"/>
            <p:cNvPicPr>
              <a:picLocks noChangeAspect="1"/>
            </p:cNvPicPr>
            <p:nvPr/>
          </p:nvPicPr>
          <p:blipFill rotWithShape="1">
            <a:blip r:embed="rId4"/>
            <a:srcRect r="68075" b="68028"/>
            <a:stretch/>
          </p:blipFill>
          <p:spPr>
            <a:xfrm>
              <a:off x="540519" y="986642"/>
              <a:ext cx="2649065" cy="2619774"/>
            </a:xfrm>
            <a:prstGeom prst="rect">
              <a:avLst/>
            </a:prstGeom>
          </p:spPr>
        </p:pic>
        <p:sp>
          <p:nvSpPr>
            <p:cNvPr id="39" name="Rectangle 38"/>
            <p:cNvSpPr/>
            <p:nvPr/>
          </p:nvSpPr>
          <p:spPr>
            <a:xfrm>
              <a:off x="2337758" y="1546237"/>
              <a:ext cx="629729" cy="1268083"/>
            </a:xfrm>
            <a:prstGeom prst="rect">
              <a:avLst/>
            </a:prstGeom>
            <a:solidFill>
              <a:schemeClr val="accent1">
                <a:alpha val="16000"/>
              </a:schemeClr>
            </a:solidFill>
            <a:ln>
              <a:solidFill>
                <a:schemeClr val="accent1">
                  <a:shade val="50000"/>
                  <a:alpha val="2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Tree>
    <p:extLst>
      <p:ext uri="{BB962C8B-B14F-4D97-AF65-F5344CB8AC3E}">
        <p14:creationId xmlns:p14="http://schemas.microsoft.com/office/powerpoint/2010/main" val="3776790049"/>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extBox 43"/>
          <p:cNvSpPr txBox="1"/>
          <p:nvPr/>
        </p:nvSpPr>
        <p:spPr>
          <a:xfrm>
            <a:off x="1152289" y="435468"/>
            <a:ext cx="6721007" cy="346249"/>
          </a:xfrm>
          <a:prstGeom prst="rect">
            <a:avLst/>
          </a:prstGeom>
          <a:noFill/>
        </p:spPr>
        <p:txBody>
          <a:bodyPr wrap="none" rtlCol="0">
            <a:spAutoFit/>
          </a:bodyPr>
          <a:lstStyle/>
          <a:p>
            <a:r>
              <a:rPr lang="en-US" sz="1650" b="1" dirty="0"/>
              <a:t>Methylation haplotype load in differential samples: Somatic, Stem, Plasma</a:t>
            </a:r>
          </a:p>
        </p:txBody>
      </p:sp>
      <p:grpSp>
        <p:nvGrpSpPr>
          <p:cNvPr id="33" name="Group 32"/>
          <p:cNvGrpSpPr/>
          <p:nvPr/>
        </p:nvGrpSpPr>
        <p:grpSpPr>
          <a:xfrm>
            <a:off x="753432" y="1192949"/>
            <a:ext cx="1953287" cy="4334773"/>
            <a:chOff x="447106" y="-166667"/>
            <a:chExt cx="2604382" cy="5779697"/>
          </a:xfrm>
        </p:grpSpPr>
        <p:grpSp>
          <p:nvGrpSpPr>
            <p:cNvPr id="24" name="Group 23"/>
            <p:cNvGrpSpPr/>
            <p:nvPr/>
          </p:nvGrpSpPr>
          <p:grpSpPr>
            <a:xfrm>
              <a:off x="447106" y="-166667"/>
              <a:ext cx="2093320" cy="5779697"/>
              <a:chOff x="4889710" y="-382328"/>
              <a:chExt cx="2093320" cy="5779697"/>
            </a:xfrm>
          </p:grpSpPr>
          <p:pic>
            <p:nvPicPr>
              <p:cNvPr id="10" name="Picture 9"/>
              <p:cNvPicPr>
                <a:picLocks noChangeAspect="1"/>
              </p:cNvPicPr>
              <p:nvPr/>
            </p:nvPicPr>
            <p:blipFill rotWithShape="1">
              <a:blip r:embed="rId3"/>
              <a:srcRect l="6715" r="5067" b="24948"/>
              <a:stretch/>
            </p:blipFill>
            <p:spPr>
              <a:xfrm rot="5400000">
                <a:off x="3046521" y="1460861"/>
                <a:ext cx="5779697" cy="2093320"/>
              </a:xfrm>
              <a:prstGeom prst="rect">
                <a:avLst/>
              </a:prstGeom>
            </p:spPr>
          </p:pic>
          <p:cxnSp>
            <p:nvCxnSpPr>
              <p:cNvPr id="8" name="Straight Connector 7"/>
              <p:cNvCxnSpPr/>
              <p:nvPr/>
            </p:nvCxnSpPr>
            <p:spPr>
              <a:xfrm>
                <a:off x="5884643" y="5182319"/>
                <a:ext cx="0" cy="19841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5884633" y="774221"/>
                <a:ext cx="0" cy="4408098"/>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5884633" y="74045"/>
                <a:ext cx="0" cy="707366"/>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grpSp>
        <p:cxnSp>
          <p:nvCxnSpPr>
            <p:cNvPr id="25" name="Straight Connector 24"/>
            <p:cNvCxnSpPr/>
            <p:nvPr/>
          </p:nvCxnSpPr>
          <p:spPr>
            <a:xfrm flipH="1" flipV="1">
              <a:off x="1898154" y="289705"/>
              <a:ext cx="276066" cy="2874"/>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flipH="1" flipV="1">
              <a:off x="1898154" y="442105"/>
              <a:ext cx="276066" cy="2874"/>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flipH="1" flipV="1">
              <a:off x="1898154" y="594505"/>
              <a:ext cx="276066" cy="287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2129852" y="163244"/>
              <a:ext cx="767732" cy="292388"/>
            </a:xfrm>
            <a:prstGeom prst="rect">
              <a:avLst/>
            </a:prstGeom>
            <a:noFill/>
          </p:spPr>
          <p:txBody>
            <a:bodyPr wrap="none" rtlCol="0">
              <a:spAutoFit/>
            </a:bodyPr>
            <a:lstStyle/>
            <a:p>
              <a:r>
                <a:rPr lang="en-US" altLang="zh-CN" sz="825" dirty="0"/>
                <a:t>Stem cell</a:t>
              </a:r>
              <a:endParaRPr lang="en-US" sz="825" dirty="0"/>
            </a:p>
          </p:txBody>
        </p:sp>
        <p:sp>
          <p:nvSpPr>
            <p:cNvPr id="31" name="TextBox 30"/>
            <p:cNvSpPr txBox="1"/>
            <p:nvPr/>
          </p:nvSpPr>
          <p:spPr>
            <a:xfrm>
              <a:off x="2119182" y="315644"/>
              <a:ext cx="932306" cy="292388"/>
            </a:xfrm>
            <a:prstGeom prst="rect">
              <a:avLst/>
            </a:prstGeom>
            <a:noFill/>
          </p:spPr>
          <p:txBody>
            <a:bodyPr wrap="none" rtlCol="0">
              <a:spAutoFit/>
            </a:bodyPr>
            <a:lstStyle/>
            <a:p>
              <a:r>
                <a:rPr lang="en-US" altLang="zh-CN" sz="825" dirty="0"/>
                <a:t>S</a:t>
              </a:r>
              <a:r>
                <a:rPr lang="en-US" sz="825" dirty="0"/>
                <a:t>omatic cell</a:t>
              </a:r>
            </a:p>
          </p:txBody>
        </p:sp>
        <p:sp>
          <p:nvSpPr>
            <p:cNvPr id="32" name="TextBox 31"/>
            <p:cNvSpPr txBox="1"/>
            <p:nvPr/>
          </p:nvSpPr>
          <p:spPr>
            <a:xfrm>
              <a:off x="2116267" y="485236"/>
              <a:ext cx="870324" cy="292388"/>
            </a:xfrm>
            <a:prstGeom prst="rect">
              <a:avLst/>
            </a:prstGeom>
            <a:noFill/>
          </p:spPr>
          <p:txBody>
            <a:bodyPr wrap="none" rtlCol="0">
              <a:spAutoFit/>
            </a:bodyPr>
            <a:lstStyle/>
            <a:p>
              <a:r>
                <a:rPr lang="en-US" altLang="zh-CN" sz="825" dirty="0"/>
                <a:t>Cancer cell</a:t>
              </a:r>
              <a:endParaRPr lang="en-US" sz="825" dirty="0"/>
            </a:p>
          </p:txBody>
        </p:sp>
      </p:grpSp>
      <p:pic>
        <p:nvPicPr>
          <p:cNvPr id="35" name="Picture 34"/>
          <p:cNvPicPr>
            <a:picLocks noChangeAspect="1"/>
          </p:cNvPicPr>
          <p:nvPr/>
        </p:nvPicPr>
        <p:blipFill rotWithShape="1">
          <a:blip r:embed="rId4"/>
          <a:srcRect l="6132" t="5251" r="4742" b="17607"/>
          <a:stretch/>
        </p:blipFill>
        <p:spPr>
          <a:xfrm rot="5400000">
            <a:off x="1133616" y="2782976"/>
            <a:ext cx="4375418" cy="1195363"/>
          </a:xfrm>
          <a:prstGeom prst="rect">
            <a:avLst/>
          </a:prstGeom>
        </p:spPr>
      </p:pic>
      <p:cxnSp>
        <p:nvCxnSpPr>
          <p:cNvPr id="36" name="Straight Connector 35"/>
          <p:cNvCxnSpPr/>
          <p:nvPr/>
        </p:nvCxnSpPr>
        <p:spPr>
          <a:xfrm>
            <a:off x="3174963" y="1559571"/>
            <a:ext cx="0" cy="103732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3177998" y="2596895"/>
            <a:ext cx="0" cy="2971472"/>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flipH="1" flipV="1">
            <a:off x="3755399" y="1611371"/>
            <a:ext cx="207050" cy="215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47" name="TextBox 46"/>
          <p:cNvSpPr txBox="1"/>
          <p:nvPr/>
        </p:nvSpPr>
        <p:spPr>
          <a:xfrm>
            <a:off x="3918984" y="1516481"/>
            <a:ext cx="758541" cy="219291"/>
          </a:xfrm>
          <a:prstGeom prst="rect">
            <a:avLst/>
          </a:prstGeom>
          <a:noFill/>
        </p:spPr>
        <p:txBody>
          <a:bodyPr wrap="none" rtlCol="0">
            <a:spAutoFit/>
          </a:bodyPr>
          <a:lstStyle/>
          <a:p>
            <a:r>
              <a:rPr lang="en-US" altLang="zh-CN" sz="825" dirty="0"/>
              <a:t>Cancer tissue</a:t>
            </a:r>
            <a:endParaRPr lang="en-US" sz="825" dirty="0"/>
          </a:p>
        </p:txBody>
      </p:sp>
      <p:cxnSp>
        <p:nvCxnSpPr>
          <p:cNvPr id="48" name="Straight Connector 47"/>
          <p:cNvCxnSpPr/>
          <p:nvPr/>
        </p:nvCxnSpPr>
        <p:spPr>
          <a:xfrm flipH="1" flipV="1">
            <a:off x="3753243" y="1732140"/>
            <a:ext cx="207050" cy="2156"/>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sp>
        <p:nvSpPr>
          <p:cNvPr id="49" name="TextBox 48"/>
          <p:cNvSpPr txBox="1"/>
          <p:nvPr/>
        </p:nvSpPr>
        <p:spPr>
          <a:xfrm>
            <a:off x="3984604" y="1729488"/>
            <a:ext cx="816249" cy="219291"/>
          </a:xfrm>
          <a:prstGeom prst="rect">
            <a:avLst/>
          </a:prstGeom>
          <a:noFill/>
        </p:spPr>
        <p:txBody>
          <a:bodyPr wrap="none" rtlCol="0">
            <a:spAutoFit/>
          </a:bodyPr>
          <a:lstStyle/>
          <a:p>
            <a:r>
              <a:rPr lang="en-US" altLang="zh-CN" sz="825" dirty="0"/>
              <a:t>Cancer plasma</a:t>
            </a:r>
            <a:endParaRPr lang="en-US" sz="825" dirty="0"/>
          </a:p>
        </p:txBody>
      </p:sp>
      <p:sp>
        <p:nvSpPr>
          <p:cNvPr id="2" name="Rectangle 1"/>
          <p:cNvSpPr/>
          <p:nvPr/>
        </p:nvSpPr>
        <p:spPr>
          <a:xfrm>
            <a:off x="4718065" y="2896550"/>
            <a:ext cx="3155231" cy="1200329"/>
          </a:xfrm>
          <a:prstGeom prst="rect">
            <a:avLst/>
          </a:prstGeom>
        </p:spPr>
        <p:txBody>
          <a:bodyPr wrap="square">
            <a:spAutoFit/>
          </a:bodyPr>
          <a:lstStyle/>
          <a:p>
            <a:r>
              <a:rPr lang="en-US" sz="1200" dirty="0"/>
              <a:t>Cluster analysis showed genome-wide MHL based on GWBS dataset could distinguish the samples with very high accuracy. </a:t>
            </a:r>
          </a:p>
          <a:p>
            <a:endParaRPr lang="en-US" sz="1200" dirty="0"/>
          </a:p>
          <a:p>
            <a:r>
              <a:rPr lang="en-US" sz="1200" dirty="0"/>
              <a:t>Cluster analysis were conducted with Euclidean distance and ward agglomeration. </a:t>
            </a:r>
          </a:p>
        </p:txBody>
      </p:sp>
    </p:spTree>
    <p:extLst>
      <p:ext uri="{BB962C8B-B14F-4D97-AF65-F5344CB8AC3E}">
        <p14:creationId xmlns:p14="http://schemas.microsoft.com/office/powerpoint/2010/main" val="3160841522"/>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423356" y="1922958"/>
            <a:ext cx="6577645" cy="3208571"/>
          </a:xfrm>
          <a:prstGeom prst="rect">
            <a:avLst/>
          </a:prstGeom>
          <a:noFill/>
        </p:spPr>
        <p:txBody>
          <a:bodyPr wrap="square" rtlCol="0">
            <a:spAutoFit/>
          </a:bodyPr>
          <a:lstStyle/>
          <a:p>
            <a:pPr marL="128588" indent="-128588">
              <a:buFont typeface="Wingdings" panose="05000000000000000000" pitchFamily="2" charset="2"/>
              <a:buChar char="v"/>
            </a:pPr>
            <a:r>
              <a:rPr lang="en-US" altLang="zh-CN" sz="1350" dirty="0"/>
              <a:t>Methylation haplotype block has strong conservation among different tissues and platforms. </a:t>
            </a:r>
          </a:p>
          <a:p>
            <a:pPr marL="128588" indent="-128588">
              <a:buFont typeface="Wingdings" panose="05000000000000000000" pitchFamily="2" charset="2"/>
              <a:buChar char="v"/>
            </a:pPr>
            <a:endParaRPr lang="en-US" altLang="zh-CN" sz="1350" dirty="0"/>
          </a:p>
          <a:p>
            <a:pPr marL="128588" indent="-128588">
              <a:buFont typeface="Wingdings" panose="05000000000000000000" pitchFamily="2" charset="2"/>
              <a:buChar char="v"/>
            </a:pPr>
            <a:r>
              <a:rPr lang="en-US" sz="1350" dirty="0"/>
              <a:t>Methylation haplotype load showed significant large number of hyper-methylation regions in cancer tissues both in Microarray, GWBS and RRBS dataset.  </a:t>
            </a:r>
          </a:p>
          <a:p>
            <a:pPr marL="128588" indent="-128588">
              <a:buFont typeface="Wingdings" panose="05000000000000000000" pitchFamily="2" charset="2"/>
              <a:buChar char="v"/>
            </a:pPr>
            <a:endParaRPr lang="en-US" sz="1350" dirty="0"/>
          </a:p>
          <a:p>
            <a:pPr marL="128588" indent="-128588">
              <a:buFont typeface="Wingdings" panose="05000000000000000000" pitchFamily="2" charset="2"/>
              <a:buChar char="v"/>
            </a:pPr>
            <a:r>
              <a:rPr lang="en-US" sz="1350" dirty="0"/>
              <a:t>Cluster analysis showed genome-wide MHL based on GWBS dataset could distinguish the samples with very high accuracy. </a:t>
            </a:r>
          </a:p>
          <a:p>
            <a:pPr marL="128588" indent="-128588">
              <a:buFont typeface="Wingdings" panose="05000000000000000000" pitchFamily="2" charset="2"/>
              <a:buChar char="v"/>
            </a:pPr>
            <a:endParaRPr lang="en-US" sz="1350" dirty="0"/>
          </a:p>
          <a:p>
            <a:pPr marL="128588" indent="-128588">
              <a:buFont typeface="Wingdings" panose="05000000000000000000" pitchFamily="2" charset="2"/>
              <a:buChar char="v"/>
            </a:pPr>
            <a:r>
              <a:rPr lang="en-US" altLang="zh-CN" sz="1350" dirty="0"/>
              <a:t>Methylation haplotype based DNA methylation analysis would be useful method to discover the difference between disease status or development process. </a:t>
            </a:r>
            <a:endParaRPr lang="en-US" sz="1350" dirty="0"/>
          </a:p>
          <a:p>
            <a:pPr marL="128588" indent="-128588">
              <a:buFont typeface="Wingdings" panose="05000000000000000000" pitchFamily="2" charset="2"/>
              <a:buChar char="v"/>
            </a:pPr>
            <a:endParaRPr lang="en-US" sz="1350" dirty="0"/>
          </a:p>
          <a:p>
            <a:pPr marL="128588" indent="-128588">
              <a:buFont typeface="Wingdings" panose="05000000000000000000" pitchFamily="2" charset="2"/>
              <a:buChar char="v"/>
            </a:pPr>
            <a:endParaRPr lang="en-US" sz="1350" dirty="0"/>
          </a:p>
          <a:p>
            <a:pPr marL="128588" indent="-128588">
              <a:buFont typeface="Wingdings" panose="05000000000000000000" pitchFamily="2" charset="2"/>
              <a:buChar char="v"/>
            </a:pPr>
            <a:endParaRPr lang="en-US" sz="1350" dirty="0"/>
          </a:p>
          <a:p>
            <a:pPr marL="128588" indent="-128588">
              <a:buFont typeface="Wingdings" panose="05000000000000000000" pitchFamily="2" charset="2"/>
              <a:buChar char="v"/>
            </a:pPr>
            <a:endParaRPr lang="en-US" sz="1350" dirty="0"/>
          </a:p>
        </p:txBody>
      </p:sp>
      <p:sp>
        <p:nvSpPr>
          <p:cNvPr id="4" name="TextBox 3"/>
          <p:cNvSpPr txBox="1"/>
          <p:nvPr/>
        </p:nvSpPr>
        <p:spPr>
          <a:xfrm>
            <a:off x="4082480" y="1376735"/>
            <a:ext cx="1456674" cy="369332"/>
          </a:xfrm>
          <a:prstGeom prst="rect">
            <a:avLst/>
          </a:prstGeom>
          <a:noFill/>
        </p:spPr>
        <p:txBody>
          <a:bodyPr wrap="square" rtlCol="0">
            <a:spAutoFit/>
          </a:bodyPr>
          <a:lstStyle/>
          <a:p>
            <a:r>
              <a:rPr lang="en-US" dirty="0"/>
              <a:t>Conclusion</a:t>
            </a:r>
          </a:p>
        </p:txBody>
      </p:sp>
    </p:spTree>
    <p:extLst>
      <p:ext uri="{BB962C8B-B14F-4D97-AF65-F5344CB8AC3E}">
        <p14:creationId xmlns:p14="http://schemas.microsoft.com/office/powerpoint/2010/main" val="954820560"/>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32771" y="2052837"/>
            <a:ext cx="4778898" cy="1495218"/>
          </a:xfrm>
          <a:prstGeom prst="rect">
            <a:avLst/>
          </a:prstGeom>
        </p:spPr>
        <p:txBody>
          <a:bodyPr wrap="square">
            <a:spAutoFit/>
          </a:bodyPr>
          <a:lstStyle/>
          <a:p>
            <a:r>
              <a:rPr lang="en-US" sz="1013" dirty="0">
                <a:solidFill>
                  <a:srgbClr val="000000"/>
                </a:solidFill>
                <a:latin typeface="Arial" panose="020B0604020202020204" pitchFamily="34" charset="0"/>
              </a:rPr>
              <a:t>For this analysis, 15 pairs of solid tissue and matching plasma samples were collected. The regions with higher MHL in solid tissues than plasma were defined as tissue-dominant MHL (T-MHL), and regions with higher MHL in plasma than in solid tissues were defined as plasma-dominant MHL (P-MHL). We assume that cell-free DNA typically come from apoptotic cells, and are in small fragments (Chan et al. 2004), while whole blood DNA typically have larger sizes (at least </a:t>
            </a:r>
            <a:r>
              <a:rPr lang="en-US" sz="1013" dirty="0" err="1">
                <a:solidFill>
                  <a:srgbClr val="000000"/>
                </a:solidFill>
                <a:latin typeface="Arial" panose="020B0604020202020204" pitchFamily="34" charset="0"/>
              </a:rPr>
              <a:t>kilobases</a:t>
            </a:r>
            <a:r>
              <a:rPr lang="en-US" sz="1013" dirty="0">
                <a:solidFill>
                  <a:srgbClr val="000000"/>
                </a:solidFill>
                <a:latin typeface="Arial" panose="020B0604020202020204" pitchFamily="34" charset="0"/>
              </a:rPr>
              <a:t>) even after DNA extraction. Therefore, we hypothesize that P-MHL is longer than T-MHL. The results showed that the length of P-MHL are significantly longer than T-MHL in all the sample sets.</a:t>
            </a:r>
            <a:endParaRPr lang="en-US" sz="1013" dirty="0"/>
          </a:p>
        </p:txBody>
      </p:sp>
      <p:sp>
        <p:nvSpPr>
          <p:cNvPr id="3" name="Rectangle 2"/>
          <p:cNvSpPr/>
          <p:nvPr/>
        </p:nvSpPr>
        <p:spPr>
          <a:xfrm>
            <a:off x="2197380" y="1710459"/>
            <a:ext cx="4925003" cy="308674"/>
          </a:xfrm>
          <a:prstGeom prst="rect">
            <a:avLst/>
          </a:prstGeom>
        </p:spPr>
        <p:txBody>
          <a:bodyPr wrap="none">
            <a:spAutoFit/>
          </a:bodyPr>
          <a:lstStyle/>
          <a:p>
            <a:r>
              <a:rPr lang="en-US" sz="1406" b="1" dirty="0"/>
              <a:t>Influence of biological variations to methylation haplotype load</a:t>
            </a:r>
          </a:p>
        </p:txBody>
      </p:sp>
      <p:sp>
        <p:nvSpPr>
          <p:cNvPr id="4" name="Rectangle 3"/>
          <p:cNvSpPr/>
          <p:nvPr/>
        </p:nvSpPr>
        <p:spPr>
          <a:xfrm>
            <a:off x="2748914" y="5056489"/>
            <a:ext cx="4528234" cy="248209"/>
          </a:xfrm>
          <a:prstGeom prst="rect">
            <a:avLst/>
          </a:prstGeom>
        </p:spPr>
        <p:txBody>
          <a:bodyPr wrap="square">
            <a:spAutoFit/>
          </a:bodyPr>
          <a:lstStyle/>
          <a:p>
            <a:r>
              <a:rPr lang="en-US" sz="1013" dirty="0">
                <a:solidFill>
                  <a:srgbClr val="000000"/>
                </a:solidFill>
                <a:latin typeface="Arial" panose="020B0604020202020204" pitchFamily="34" charset="0"/>
              </a:rPr>
              <a:t>Difference of the length MHL between T-MHL and P-MHL??</a:t>
            </a:r>
            <a:endParaRPr lang="en-US" sz="1013" dirty="0"/>
          </a:p>
        </p:txBody>
      </p:sp>
      <p:sp>
        <p:nvSpPr>
          <p:cNvPr id="5" name="Oval 4"/>
          <p:cNvSpPr/>
          <p:nvPr/>
        </p:nvSpPr>
        <p:spPr>
          <a:xfrm>
            <a:off x="2405334" y="3726672"/>
            <a:ext cx="1313725" cy="1095626"/>
          </a:xfrm>
          <a:prstGeom prst="ellipse">
            <a:avLst/>
          </a:prstGeom>
          <a:solidFill>
            <a:srgbClr val="FFFF0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b="1" dirty="0">
                <a:solidFill>
                  <a:schemeClr val="tx1"/>
                </a:solidFill>
              </a:rPr>
              <a:t>MHL in Plasma</a:t>
            </a:r>
          </a:p>
        </p:txBody>
      </p:sp>
      <p:sp>
        <p:nvSpPr>
          <p:cNvPr id="7" name="Right Arrow 6"/>
          <p:cNvSpPr/>
          <p:nvPr/>
        </p:nvSpPr>
        <p:spPr>
          <a:xfrm>
            <a:off x="3829416" y="3750215"/>
            <a:ext cx="162770" cy="442732"/>
          </a:xfrm>
          <a:prstGeom prst="rightArrow">
            <a:avLst/>
          </a:prstGeom>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8" name="Right Arrow 7"/>
          <p:cNvSpPr/>
          <p:nvPr/>
        </p:nvSpPr>
        <p:spPr>
          <a:xfrm>
            <a:off x="3829416" y="4361947"/>
            <a:ext cx="162770" cy="442732"/>
          </a:xfrm>
          <a:prstGeom prst="rightArrow">
            <a:avLst/>
          </a:prstGeom>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9" name="Rectangle 8"/>
          <p:cNvSpPr/>
          <p:nvPr/>
        </p:nvSpPr>
        <p:spPr>
          <a:xfrm>
            <a:off x="4116937" y="3864863"/>
            <a:ext cx="2449710" cy="248209"/>
          </a:xfrm>
          <a:prstGeom prst="rect">
            <a:avLst/>
          </a:prstGeom>
        </p:spPr>
        <p:txBody>
          <a:bodyPr wrap="none">
            <a:spAutoFit/>
          </a:bodyPr>
          <a:lstStyle/>
          <a:p>
            <a:r>
              <a:rPr lang="en-US" sz="1013" dirty="0">
                <a:solidFill>
                  <a:srgbClr val="000000"/>
                </a:solidFill>
                <a:latin typeface="Arial" panose="020B0604020202020204" pitchFamily="34" charset="0"/>
              </a:rPr>
              <a:t>T-MHL: MHLs which Tissue &gt;= Plasma</a:t>
            </a:r>
            <a:endParaRPr lang="en-US" sz="1013" dirty="0"/>
          </a:p>
        </p:txBody>
      </p:sp>
      <p:sp>
        <p:nvSpPr>
          <p:cNvPr id="10" name="Rectangle 9"/>
          <p:cNvSpPr/>
          <p:nvPr/>
        </p:nvSpPr>
        <p:spPr>
          <a:xfrm>
            <a:off x="4102545" y="4514555"/>
            <a:ext cx="2380780" cy="404085"/>
          </a:xfrm>
          <a:prstGeom prst="rect">
            <a:avLst/>
          </a:prstGeom>
        </p:spPr>
        <p:txBody>
          <a:bodyPr wrap="none">
            <a:spAutoFit/>
          </a:bodyPr>
          <a:lstStyle/>
          <a:p>
            <a:r>
              <a:rPr lang="en-US" sz="1013" dirty="0">
                <a:solidFill>
                  <a:srgbClr val="000000"/>
                </a:solidFill>
                <a:latin typeface="Arial" panose="020B0604020202020204" pitchFamily="34" charset="0"/>
              </a:rPr>
              <a:t>P-MHL: MHLs which Plasma &gt; Tissue</a:t>
            </a:r>
            <a:endParaRPr lang="en-US" sz="1013" dirty="0"/>
          </a:p>
          <a:p>
            <a:endParaRPr lang="en-US" sz="1013" dirty="0"/>
          </a:p>
        </p:txBody>
      </p:sp>
    </p:spTree>
    <p:extLst>
      <p:ext uri="{BB962C8B-B14F-4D97-AF65-F5344CB8AC3E}">
        <p14:creationId xmlns:p14="http://schemas.microsoft.com/office/powerpoint/2010/main" val="371590503"/>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nvPr>
        </p:nvGraphicFramePr>
        <p:xfrm>
          <a:off x="2877622" y="2147935"/>
          <a:ext cx="3226341" cy="2298771"/>
        </p:xfrm>
        <a:graphic>
          <a:graphicData uri="http://schemas.openxmlformats.org/drawingml/2006/table">
            <a:tbl>
              <a:tblPr>
                <a:tableStyleId>{69C7853C-536D-4A76-A0AE-DD22124D55A5}</a:tableStyleId>
              </a:tblPr>
              <a:tblGrid>
                <a:gridCol w="411725"/>
                <a:gridCol w="519509"/>
                <a:gridCol w="553991"/>
                <a:gridCol w="612029"/>
                <a:gridCol w="517058"/>
                <a:gridCol w="612029"/>
              </a:tblGrid>
              <a:tr h="195621">
                <a:tc>
                  <a:txBody>
                    <a:bodyPr/>
                    <a:lstStyle/>
                    <a:p>
                      <a:endParaRPr lang="en-US" sz="700" kern="1200" dirty="0">
                        <a:solidFill>
                          <a:srgbClr val="000000"/>
                        </a:solidFill>
                        <a:latin typeface="Arial" panose="020B0604020202020204" pitchFamily="34" charset="0"/>
                        <a:ea typeface="+mn-ea"/>
                        <a:cs typeface="+mn-cs"/>
                      </a:endParaRPr>
                    </a:p>
                  </a:txBody>
                  <a:tcPr marL="33529" marR="33529" marT="16765" marB="16765" anchor="ctr"/>
                </a:tc>
                <a:tc>
                  <a:txBody>
                    <a:bodyPr/>
                    <a:lstStyle/>
                    <a:p>
                      <a:r>
                        <a:rPr lang="en-US" sz="700" kern="1200" dirty="0" smtClean="0"/>
                        <a:t>T-MHL(</a:t>
                      </a:r>
                      <a:r>
                        <a:rPr lang="en-US" sz="700" kern="1200" dirty="0" err="1" smtClean="0"/>
                        <a:t>bp</a:t>
                      </a:r>
                      <a:r>
                        <a:rPr lang="en-US" sz="700" kern="1200" dirty="0" smtClean="0"/>
                        <a:t>)</a:t>
                      </a:r>
                      <a:endParaRPr lang="en-US" sz="700" kern="1200" dirty="0">
                        <a:solidFill>
                          <a:srgbClr val="000000"/>
                        </a:solidFill>
                        <a:latin typeface="Arial" panose="020B0604020202020204" pitchFamily="34" charset="0"/>
                        <a:ea typeface="+mn-ea"/>
                        <a:cs typeface="+mn-cs"/>
                      </a:endParaRPr>
                    </a:p>
                  </a:txBody>
                  <a:tcPr marL="33529" marR="33529" marT="16765" marB="16765" anchor="ctr"/>
                </a:tc>
                <a:tc>
                  <a:txBody>
                    <a:bodyPr/>
                    <a:lstStyle/>
                    <a:p>
                      <a:r>
                        <a:rPr lang="en-US" sz="700" kern="1200" dirty="0" smtClean="0"/>
                        <a:t>P-MHL(</a:t>
                      </a:r>
                      <a:r>
                        <a:rPr lang="en-US" sz="700" kern="1200" dirty="0" err="1" smtClean="0"/>
                        <a:t>bp</a:t>
                      </a:r>
                      <a:r>
                        <a:rPr lang="en-US" sz="700" kern="1200" dirty="0" smtClean="0"/>
                        <a:t>)</a:t>
                      </a:r>
                      <a:endParaRPr lang="en-US" sz="700" kern="1200" dirty="0">
                        <a:solidFill>
                          <a:srgbClr val="000000"/>
                        </a:solidFill>
                        <a:latin typeface="Arial" panose="020B0604020202020204" pitchFamily="34" charset="0"/>
                        <a:ea typeface="+mn-ea"/>
                        <a:cs typeface="+mn-cs"/>
                      </a:endParaRPr>
                    </a:p>
                  </a:txBody>
                  <a:tcPr marL="33529" marR="33529" marT="16765" marB="16765" anchor="ctr"/>
                </a:tc>
                <a:tc>
                  <a:txBody>
                    <a:bodyPr/>
                    <a:lstStyle/>
                    <a:p>
                      <a:r>
                        <a:rPr lang="en-US" sz="700" kern="1200" dirty="0" smtClean="0"/>
                        <a:t>Fold-Change</a:t>
                      </a:r>
                      <a:endParaRPr lang="en-US" sz="700" kern="1200" dirty="0">
                        <a:solidFill>
                          <a:srgbClr val="000000"/>
                        </a:solidFill>
                        <a:latin typeface="Arial" panose="020B0604020202020204" pitchFamily="34" charset="0"/>
                        <a:ea typeface="+mn-ea"/>
                        <a:cs typeface="+mn-cs"/>
                      </a:endParaRPr>
                    </a:p>
                  </a:txBody>
                  <a:tcPr marL="33529" marR="33529" marT="16765" marB="16765" anchor="ctr"/>
                </a:tc>
                <a:tc>
                  <a:txBody>
                    <a:bodyPr/>
                    <a:lstStyle/>
                    <a:p>
                      <a:r>
                        <a:rPr lang="en-US" sz="700" kern="1200" dirty="0"/>
                        <a:t>Delta(</a:t>
                      </a:r>
                      <a:r>
                        <a:rPr lang="en-US" sz="700" kern="1200" dirty="0" err="1"/>
                        <a:t>bp</a:t>
                      </a:r>
                      <a:r>
                        <a:rPr lang="en-US" sz="700" kern="1200" dirty="0"/>
                        <a:t>)</a:t>
                      </a:r>
                      <a:endParaRPr lang="en-US" sz="700" kern="1200" dirty="0">
                        <a:solidFill>
                          <a:srgbClr val="000000"/>
                        </a:solidFill>
                        <a:latin typeface="Arial" panose="020B0604020202020204" pitchFamily="34" charset="0"/>
                        <a:ea typeface="+mn-ea"/>
                        <a:cs typeface="+mn-cs"/>
                      </a:endParaRPr>
                    </a:p>
                  </a:txBody>
                  <a:tcPr marL="33529" marR="33529" marT="16765" marB="16765" anchor="ctr"/>
                </a:tc>
                <a:tc>
                  <a:txBody>
                    <a:bodyPr/>
                    <a:lstStyle/>
                    <a:p>
                      <a:r>
                        <a:rPr lang="en-US" sz="700" kern="1200" dirty="0"/>
                        <a:t>P-value</a:t>
                      </a:r>
                      <a:endParaRPr lang="en-US" sz="700" kern="1200" dirty="0">
                        <a:solidFill>
                          <a:srgbClr val="000000"/>
                        </a:solidFill>
                        <a:latin typeface="Arial" panose="020B0604020202020204" pitchFamily="34" charset="0"/>
                        <a:ea typeface="+mn-ea"/>
                        <a:cs typeface="+mn-cs"/>
                      </a:endParaRPr>
                    </a:p>
                  </a:txBody>
                  <a:tcPr marL="33529" marR="33529" marT="16765" marB="16765" anchor="ctr"/>
                </a:tc>
              </a:tr>
              <a:tr h="136400">
                <a:tc>
                  <a:txBody>
                    <a:bodyPr/>
                    <a:lstStyle/>
                    <a:p>
                      <a:r>
                        <a:rPr lang="en-US" sz="700" kern="1200" dirty="0"/>
                        <a:t>6-P-1</a:t>
                      </a:r>
                      <a:endParaRPr lang="en-US" sz="700" kern="1200" dirty="0">
                        <a:solidFill>
                          <a:srgbClr val="000000"/>
                        </a:solidFill>
                        <a:latin typeface="Arial" panose="020B0604020202020204" pitchFamily="34" charset="0"/>
                        <a:ea typeface="+mn-ea"/>
                        <a:cs typeface="+mn-cs"/>
                      </a:endParaRPr>
                    </a:p>
                  </a:txBody>
                  <a:tcPr marL="33529" marR="33529" marT="16765" marB="16765" anchor="ctr"/>
                </a:tc>
                <a:tc>
                  <a:txBody>
                    <a:bodyPr/>
                    <a:lstStyle/>
                    <a:p>
                      <a:r>
                        <a:rPr lang="en-US" sz="700" kern="1200" dirty="0"/>
                        <a:t>138</a:t>
                      </a:r>
                      <a:endParaRPr lang="en-US" sz="700" kern="1200" dirty="0">
                        <a:solidFill>
                          <a:srgbClr val="000000"/>
                        </a:solidFill>
                        <a:latin typeface="Arial" panose="020B0604020202020204" pitchFamily="34" charset="0"/>
                        <a:ea typeface="+mn-ea"/>
                        <a:cs typeface="+mn-cs"/>
                      </a:endParaRPr>
                    </a:p>
                  </a:txBody>
                  <a:tcPr marL="33529" marR="33529" marT="16765" marB="16765" anchor="ctr"/>
                </a:tc>
                <a:tc>
                  <a:txBody>
                    <a:bodyPr/>
                    <a:lstStyle/>
                    <a:p>
                      <a:r>
                        <a:rPr lang="en-US" sz="700" kern="1200" dirty="0"/>
                        <a:t>164</a:t>
                      </a:r>
                      <a:endParaRPr lang="en-US" sz="700" kern="1200" dirty="0">
                        <a:solidFill>
                          <a:srgbClr val="000000"/>
                        </a:solidFill>
                        <a:latin typeface="Arial" panose="020B0604020202020204" pitchFamily="34" charset="0"/>
                        <a:ea typeface="+mn-ea"/>
                        <a:cs typeface="+mn-cs"/>
                      </a:endParaRPr>
                    </a:p>
                  </a:txBody>
                  <a:tcPr marL="33529" marR="33529" marT="16765" marB="16765" anchor="ctr"/>
                </a:tc>
                <a:tc>
                  <a:txBody>
                    <a:bodyPr/>
                    <a:lstStyle/>
                    <a:p>
                      <a:r>
                        <a:rPr lang="en-US" sz="700" kern="1200" dirty="0"/>
                        <a:t>1.19</a:t>
                      </a:r>
                      <a:endParaRPr lang="en-US" sz="700" kern="1200" dirty="0">
                        <a:solidFill>
                          <a:srgbClr val="000000"/>
                        </a:solidFill>
                        <a:latin typeface="Arial" panose="020B0604020202020204" pitchFamily="34" charset="0"/>
                        <a:ea typeface="+mn-ea"/>
                        <a:cs typeface="+mn-cs"/>
                      </a:endParaRPr>
                    </a:p>
                  </a:txBody>
                  <a:tcPr marL="33529" marR="33529" marT="16765" marB="16765" anchor="ctr"/>
                </a:tc>
                <a:tc>
                  <a:txBody>
                    <a:bodyPr/>
                    <a:lstStyle/>
                    <a:p>
                      <a:r>
                        <a:rPr lang="en-US" sz="700" kern="1200" dirty="0"/>
                        <a:t>26</a:t>
                      </a:r>
                      <a:endParaRPr lang="en-US" sz="700" kern="1200" dirty="0">
                        <a:solidFill>
                          <a:srgbClr val="000000"/>
                        </a:solidFill>
                        <a:latin typeface="Arial" panose="020B0604020202020204" pitchFamily="34" charset="0"/>
                        <a:ea typeface="+mn-ea"/>
                        <a:cs typeface="+mn-cs"/>
                      </a:endParaRPr>
                    </a:p>
                  </a:txBody>
                  <a:tcPr marL="33529" marR="33529" marT="16765" marB="16765" anchor="ctr"/>
                </a:tc>
                <a:tc>
                  <a:txBody>
                    <a:bodyPr/>
                    <a:lstStyle/>
                    <a:p>
                      <a:r>
                        <a:rPr lang="en-US" sz="700" kern="1200" dirty="0">
                          <a:solidFill>
                            <a:srgbClr val="FF0000"/>
                          </a:solidFill>
                        </a:rPr>
                        <a:t>1.43E-25</a:t>
                      </a:r>
                      <a:endParaRPr lang="en-US" sz="700" kern="1200" dirty="0">
                        <a:solidFill>
                          <a:srgbClr val="FF0000"/>
                        </a:solidFill>
                        <a:latin typeface="Arial" panose="020B0604020202020204" pitchFamily="34" charset="0"/>
                        <a:ea typeface="+mn-ea"/>
                        <a:cs typeface="+mn-cs"/>
                      </a:endParaRPr>
                    </a:p>
                  </a:txBody>
                  <a:tcPr marL="33529" marR="33529" marT="16765" marB="16765" anchor="ctr"/>
                </a:tc>
              </a:tr>
              <a:tr h="136400">
                <a:tc>
                  <a:txBody>
                    <a:bodyPr/>
                    <a:lstStyle/>
                    <a:p>
                      <a:r>
                        <a:rPr lang="en-US" sz="700" kern="1200" dirty="0"/>
                        <a:t>6-P-2</a:t>
                      </a:r>
                      <a:endParaRPr lang="en-US" sz="700" kern="1200" dirty="0">
                        <a:solidFill>
                          <a:srgbClr val="000000"/>
                        </a:solidFill>
                        <a:latin typeface="Arial" panose="020B0604020202020204" pitchFamily="34" charset="0"/>
                        <a:ea typeface="+mn-ea"/>
                        <a:cs typeface="+mn-cs"/>
                      </a:endParaRPr>
                    </a:p>
                  </a:txBody>
                  <a:tcPr marL="33529" marR="33529" marT="16765" marB="16765" anchor="ctr"/>
                </a:tc>
                <a:tc>
                  <a:txBody>
                    <a:bodyPr/>
                    <a:lstStyle/>
                    <a:p>
                      <a:r>
                        <a:rPr lang="en-US" sz="700" kern="1200" dirty="0"/>
                        <a:t>149</a:t>
                      </a:r>
                      <a:endParaRPr lang="en-US" sz="700" kern="1200" dirty="0">
                        <a:solidFill>
                          <a:srgbClr val="000000"/>
                        </a:solidFill>
                        <a:latin typeface="Arial" panose="020B0604020202020204" pitchFamily="34" charset="0"/>
                        <a:ea typeface="+mn-ea"/>
                        <a:cs typeface="+mn-cs"/>
                      </a:endParaRPr>
                    </a:p>
                  </a:txBody>
                  <a:tcPr marL="33529" marR="33529" marT="16765" marB="16765" anchor="ctr"/>
                </a:tc>
                <a:tc>
                  <a:txBody>
                    <a:bodyPr/>
                    <a:lstStyle/>
                    <a:p>
                      <a:r>
                        <a:rPr lang="en-US" sz="700" kern="1200" dirty="0"/>
                        <a:t>154</a:t>
                      </a:r>
                      <a:endParaRPr lang="en-US" sz="700" kern="1200" dirty="0">
                        <a:solidFill>
                          <a:srgbClr val="000000"/>
                        </a:solidFill>
                        <a:latin typeface="Arial" panose="020B0604020202020204" pitchFamily="34" charset="0"/>
                        <a:ea typeface="+mn-ea"/>
                        <a:cs typeface="+mn-cs"/>
                      </a:endParaRPr>
                    </a:p>
                  </a:txBody>
                  <a:tcPr marL="33529" marR="33529" marT="16765" marB="16765" anchor="ctr"/>
                </a:tc>
                <a:tc>
                  <a:txBody>
                    <a:bodyPr/>
                    <a:lstStyle/>
                    <a:p>
                      <a:r>
                        <a:rPr lang="en-US" sz="700" kern="1200" dirty="0"/>
                        <a:t>1.03</a:t>
                      </a:r>
                      <a:endParaRPr lang="en-US" sz="700" kern="1200" dirty="0">
                        <a:solidFill>
                          <a:srgbClr val="000000"/>
                        </a:solidFill>
                        <a:latin typeface="Arial" panose="020B0604020202020204" pitchFamily="34" charset="0"/>
                        <a:ea typeface="+mn-ea"/>
                        <a:cs typeface="+mn-cs"/>
                      </a:endParaRPr>
                    </a:p>
                  </a:txBody>
                  <a:tcPr marL="33529" marR="33529" marT="16765" marB="16765" anchor="ctr"/>
                </a:tc>
                <a:tc>
                  <a:txBody>
                    <a:bodyPr/>
                    <a:lstStyle/>
                    <a:p>
                      <a:r>
                        <a:rPr lang="en-US" sz="700" kern="1200" dirty="0"/>
                        <a:t>5</a:t>
                      </a:r>
                      <a:endParaRPr lang="en-US" sz="700" kern="1200" dirty="0">
                        <a:solidFill>
                          <a:srgbClr val="000000"/>
                        </a:solidFill>
                        <a:latin typeface="Arial" panose="020B0604020202020204" pitchFamily="34" charset="0"/>
                        <a:ea typeface="+mn-ea"/>
                        <a:cs typeface="+mn-cs"/>
                      </a:endParaRPr>
                    </a:p>
                  </a:txBody>
                  <a:tcPr marL="33529" marR="33529" marT="16765" marB="16765"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700" kern="1200" dirty="0" smtClean="0">
                          <a:solidFill>
                            <a:srgbClr val="FF0000"/>
                          </a:solidFill>
                        </a:rPr>
                        <a:t>4.34E-02</a:t>
                      </a:r>
                      <a:endParaRPr lang="en-US" sz="700" kern="1200" dirty="0" smtClean="0">
                        <a:solidFill>
                          <a:srgbClr val="FF0000"/>
                        </a:solidFill>
                        <a:latin typeface="Arial" panose="020B0604020202020204" pitchFamily="34" charset="0"/>
                        <a:ea typeface="+mn-ea"/>
                        <a:cs typeface="+mn-cs"/>
                      </a:endParaRPr>
                    </a:p>
                  </a:txBody>
                  <a:tcPr marL="33529" marR="33529" marT="16765" marB="16765" anchor="ctr"/>
                </a:tc>
              </a:tr>
              <a:tr h="136400">
                <a:tc>
                  <a:txBody>
                    <a:bodyPr/>
                    <a:lstStyle/>
                    <a:p>
                      <a:r>
                        <a:rPr lang="en-US" sz="700" kern="1200" dirty="0"/>
                        <a:t>6-P-3</a:t>
                      </a:r>
                      <a:endParaRPr lang="en-US" sz="700" kern="1200" dirty="0">
                        <a:solidFill>
                          <a:srgbClr val="000000"/>
                        </a:solidFill>
                        <a:latin typeface="Arial" panose="020B0604020202020204" pitchFamily="34" charset="0"/>
                        <a:ea typeface="+mn-ea"/>
                        <a:cs typeface="+mn-cs"/>
                      </a:endParaRPr>
                    </a:p>
                  </a:txBody>
                  <a:tcPr marL="33529" marR="33529" marT="16765" marB="16765" anchor="ctr"/>
                </a:tc>
                <a:tc>
                  <a:txBody>
                    <a:bodyPr/>
                    <a:lstStyle/>
                    <a:p>
                      <a:r>
                        <a:rPr lang="en-US" sz="700" kern="1200" dirty="0"/>
                        <a:t>146</a:t>
                      </a:r>
                      <a:endParaRPr lang="en-US" sz="700" kern="1200" dirty="0">
                        <a:solidFill>
                          <a:srgbClr val="000000"/>
                        </a:solidFill>
                        <a:latin typeface="Arial" panose="020B0604020202020204" pitchFamily="34" charset="0"/>
                        <a:ea typeface="+mn-ea"/>
                        <a:cs typeface="+mn-cs"/>
                      </a:endParaRPr>
                    </a:p>
                  </a:txBody>
                  <a:tcPr marL="33529" marR="33529" marT="16765" marB="16765" anchor="ctr"/>
                </a:tc>
                <a:tc>
                  <a:txBody>
                    <a:bodyPr/>
                    <a:lstStyle/>
                    <a:p>
                      <a:r>
                        <a:rPr lang="en-US" sz="700" kern="1200" dirty="0"/>
                        <a:t>159</a:t>
                      </a:r>
                      <a:endParaRPr lang="en-US" sz="700" kern="1200" dirty="0">
                        <a:solidFill>
                          <a:srgbClr val="000000"/>
                        </a:solidFill>
                        <a:latin typeface="Arial" panose="020B0604020202020204" pitchFamily="34" charset="0"/>
                        <a:ea typeface="+mn-ea"/>
                        <a:cs typeface="+mn-cs"/>
                      </a:endParaRPr>
                    </a:p>
                  </a:txBody>
                  <a:tcPr marL="33529" marR="33529" marT="16765" marB="16765" anchor="ctr"/>
                </a:tc>
                <a:tc>
                  <a:txBody>
                    <a:bodyPr/>
                    <a:lstStyle/>
                    <a:p>
                      <a:r>
                        <a:rPr lang="en-US" sz="700" kern="1200" dirty="0"/>
                        <a:t>1.09</a:t>
                      </a:r>
                      <a:endParaRPr lang="en-US" sz="700" kern="1200" dirty="0">
                        <a:solidFill>
                          <a:srgbClr val="000000"/>
                        </a:solidFill>
                        <a:latin typeface="Arial" panose="020B0604020202020204" pitchFamily="34" charset="0"/>
                        <a:ea typeface="+mn-ea"/>
                        <a:cs typeface="+mn-cs"/>
                      </a:endParaRPr>
                    </a:p>
                  </a:txBody>
                  <a:tcPr marL="33529" marR="33529" marT="16765" marB="16765" anchor="ctr"/>
                </a:tc>
                <a:tc>
                  <a:txBody>
                    <a:bodyPr/>
                    <a:lstStyle/>
                    <a:p>
                      <a:r>
                        <a:rPr lang="en-US" sz="700" kern="1200" dirty="0"/>
                        <a:t>13</a:t>
                      </a:r>
                      <a:endParaRPr lang="en-US" sz="700" kern="1200" dirty="0">
                        <a:solidFill>
                          <a:srgbClr val="000000"/>
                        </a:solidFill>
                        <a:latin typeface="Arial" panose="020B0604020202020204" pitchFamily="34" charset="0"/>
                        <a:ea typeface="+mn-ea"/>
                        <a:cs typeface="+mn-cs"/>
                      </a:endParaRPr>
                    </a:p>
                  </a:txBody>
                  <a:tcPr marL="33529" marR="33529" marT="16765" marB="16765" anchor="ctr"/>
                </a:tc>
                <a:tc>
                  <a:txBody>
                    <a:bodyPr/>
                    <a:lstStyle/>
                    <a:p>
                      <a:r>
                        <a:rPr lang="en-US" sz="700" kern="1200" dirty="0">
                          <a:solidFill>
                            <a:srgbClr val="FF0000"/>
                          </a:solidFill>
                        </a:rPr>
                        <a:t>1.69E-09</a:t>
                      </a:r>
                      <a:endParaRPr lang="en-US" sz="700" kern="1200" dirty="0">
                        <a:solidFill>
                          <a:srgbClr val="FF0000"/>
                        </a:solidFill>
                        <a:latin typeface="Arial" panose="020B0604020202020204" pitchFamily="34" charset="0"/>
                        <a:ea typeface="+mn-ea"/>
                        <a:cs typeface="+mn-cs"/>
                      </a:endParaRPr>
                    </a:p>
                  </a:txBody>
                  <a:tcPr marL="33529" marR="33529" marT="16765" marB="16765" anchor="ctr"/>
                </a:tc>
              </a:tr>
              <a:tr h="136400">
                <a:tc>
                  <a:txBody>
                    <a:bodyPr/>
                    <a:lstStyle/>
                    <a:p>
                      <a:r>
                        <a:rPr lang="en-US" sz="700" kern="1200" dirty="0"/>
                        <a:t>6-P-4</a:t>
                      </a:r>
                      <a:endParaRPr lang="en-US" sz="700" kern="1200" dirty="0">
                        <a:solidFill>
                          <a:srgbClr val="000000"/>
                        </a:solidFill>
                        <a:latin typeface="Arial" panose="020B0604020202020204" pitchFamily="34" charset="0"/>
                        <a:ea typeface="+mn-ea"/>
                        <a:cs typeface="+mn-cs"/>
                      </a:endParaRPr>
                    </a:p>
                  </a:txBody>
                  <a:tcPr marL="33529" marR="33529" marT="16765" marB="16765" anchor="ctr"/>
                </a:tc>
                <a:tc>
                  <a:txBody>
                    <a:bodyPr/>
                    <a:lstStyle/>
                    <a:p>
                      <a:r>
                        <a:rPr lang="en-US" sz="700" kern="1200"/>
                        <a:t>136</a:t>
                      </a:r>
                      <a:endParaRPr lang="en-US" sz="700" kern="1200">
                        <a:solidFill>
                          <a:srgbClr val="000000"/>
                        </a:solidFill>
                        <a:latin typeface="Arial" panose="020B0604020202020204" pitchFamily="34" charset="0"/>
                        <a:ea typeface="+mn-ea"/>
                        <a:cs typeface="+mn-cs"/>
                      </a:endParaRPr>
                    </a:p>
                  </a:txBody>
                  <a:tcPr marL="33529" marR="33529" marT="16765" marB="16765" anchor="ctr"/>
                </a:tc>
                <a:tc>
                  <a:txBody>
                    <a:bodyPr/>
                    <a:lstStyle/>
                    <a:p>
                      <a:r>
                        <a:rPr lang="en-US" sz="700" kern="1200" dirty="0"/>
                        <a:t>157</a:t>
                      </a:r>
                      <a:endParaRPr lang="en-US" sz="700" kern="1200" dirty="0">
                        <a:solidFill>
                          <a:srgbClr val="000000"/>
                        </a:solidFill>
                        <a:latin typeface="Arial" panose="020B0604020202020204" pitchFamily="34" charset="0"/>
                        <a:ea typeface="+mn-ea"/>
                        <a:cs typeface="+mn-cs"/>
                      </a:endParaRPr>
                    </a:p>
                  </a:txBody>
                  <a:tcPr marL="33529" marR="33529" marT="16765" marB="16765" anchor="ctr"/>
                </a:tc>
                <a:tc>
                  <a:txBody>
                    <a:bodyPr/>
                    <a:lstStyle/>
                    <a:p>
                      <a:r>
                        <a:rPr lang="en-US" sz="700" kern="1200" dirty="0"/>
                        <a:t>1.15</a:t>
                      </a:r>
                      <a:endParaRPr lang="en-US" sz="700" kern="1200" dirty="0">
                        <a:solidFill>
                          <a:srgbClr val="000000"/>
                        </a:solidFill>
                        <a:latin typeface="Arial" panose="020B0604020202020204" pitchFamily="34" charset="0"/>
                        <a:ea typeface="+mn-ea"/>
                        <a:cs typeface="+mn-cs"/>
                      </a:endParaRPr>
                    </a:p>
                  </a:txBody>
                  <a:tcPr marL="33529" marR="33529" marT="16765" marB="16765" anchor="ctr"/>
                </a:tc>
                <a:tc>
                  <a:txBody>
                    <a:bodyPr/>
                    <a:lstStyle/>
                    <a:p>
                      <a:r>
                        <a:rPr lang="en-US" sz="700" kern="1200" dirty="0"/>
                        <a:t>21</a:t>
                      </a:r>
                      <a:endParaRPr lang="en-US" sz="700" kern="1200" dirty="0">
                        <a:solidFill>
                          <a:srgbClr val="000000"/>
                        </a:solidFill>
                        <a:latin typeface="Arial" panose="020B0604020202020204" pitchFamily="34" charset="0"/>
                        <a:ea typeface="+mn-ea"/>
                        <a:cs typeface="+mn-cs"/>
                      </a:endParaRPr>
                    </a:p>
                  </a:txBody>
                  <a:tcPr marL="33529" marR="33529" marT="16765" marB="16765" anchor="ctr"/>
                </a:tc>
                <a:tc>
                  <a:txBody>
                    <a:bodyPr/>
                    <a:lstStyle/>
                    <a:p>
                      <a:r>
                        <a:rPr lang="en-US" sz="700" kern="1200" dirty="0">
                          <a:solidFill>
                            <a:srgbClr val="FF0000"/>
                          </a:solidFill>
                        </a:rPr>
                        <a:t>3.10E-19</a:t>
                      </a:r>
                      <a:endParaRPr lang="en-US" sz="700" kern="1200" dirty="0">
                        <a:solidFill>
                          <a:srgbClr val="FF0000"/>
                        </a:solidFill>
                        <a:latin typeface="Arial" panose="020B0604020202020204" pitchFamily="34" charset="0"/>
                        <a:ea typeface="+mn-ea"/>
                        <a:cs typeface="+mn-cs"/>
                      </a:endParaRPr>
                    </a:p>
                  </a:txBody>
                  <a:tcPr marL="33529" marR="33529" marT="16765" marB="16765" anchor="ctr"/>
                </a:tc>
              </a:tr>
              <a:tr h="136400">
                <a:tc>
                  <a:txBody>
                    <a:bodyPr/>
                    <a:lstStyle/>
                    <a:p>
                      <a:r>
                        <a:rPr lang="en-US" sz="700" kern="1200" dirty="0"/>
                        <a:t>6-P-5</a:t>
                      </a:r>
                      <a:endParaRPr lang="en-US" sz="700" kern="1200" dirty="0">
                        <a:solidFill>
                          <a:srgbClr val="000000"/>
                        </a:solidFill>
                        <a:latin typeface="Arial" panose="020B0604020202020204" pitchFamily="34" charset="0"/>
                        <a:ea typeface="+mn-ea"/>
                        <a:cs typeface="+mn-cs"/>
                      </a:endParaRPr>
                    </a:p>
                  </a:txBody>
                  <a:tcPr marL="33529" marR="33529" marT="16765" marB="16765" anchor="ctr"/>
                </a:tc>
                <a:tc>
                  <a:txBody>
                    <a:bodyPr/>
                    <a:lstStyle/>
                    <a:p>
                      <a:r>
                        <a:rPr lang="en-US" sz="700" kern="1200" dirty="0"/>
                        <a:t>135</a:t>
                      </a:r>
                      <a:endParaRPr lang="en-US" sz="700" kern="1200" dirty="0">
                        <a:solidFill>
                          <a:srgbClr val="000000"/>
                        </a:solidFill>
                        <a:latin typeface="Arial" panose="020B0604020202020204" pitchFamily="34" charset="0"/>
                        <a:ea typeface="+mn-ea"/>
                        <a:cs typeface="+mn-cs"/>
                      </a:endParaRPr>
                    </a:p>
                  </a:txBody>
                  <a:tcPr marL="33529" marR="33529" marT="16765" marB="16765" anchor="ctr"/>
                </a:tc>
                <a:tc>
                  <a:txBody>
                    <a:bodyPr/>
                    <a:lstStyle/>
                    <a:p>
                      <a:r>
                        <a:rPr lang="en-US" sz="700" kern="1200" dirty="0"/>
                        <a:t>166</a:t>
                      </a:r>
                      <a:endParaRPr lang="en-US" sz="700" kern="1200" dirty="0">
                        <a:solidFill>
                          <a:srgbClr val="000000"/>
                        </a:solidFill>
                        <a:latin typeface="Arial" panose="020B0604020202020204" pitchFamily="34" charset="0"/>
                        <a:ea typeface="+mn-ea"/>
                        <a:cs typeface="+mn-cs"/>
                      </a:endParaRPr>
                    </a:p>
                  </a:txBody>
                  <a:tcPr marL="33529" marR="33529" marT="16765" marB="16765" anchor="ctr"/>
                </a:tc>
                <a:tc>
                  <a:txBody>
                    <a:bodyPr/>
                    <a:lstStyle/>
                    <a:p>
                      <a:r>
                        <a:rPr lang="en-US" sz="700" kern="1200" dirty="0"/>
                        <a:t>1.23</a:t>
                      </a:r>
                      <a:endParaRPr lang="en-US" sz="700" kern="1200" dirty="0">
                        <a:solidFill>
                          <a:srgbClr val="000000"/>
                        </a:solidFill>
                        <a:latin typeface="Arial" panose="020B0604020202020204" pitchFamily="34" charset="0"/>
                        <a:ea typeface="+mn-ea"/>
                        <a:cs typeface="+mn-cs"/>
                      </a:endParaRPr>
                    </a:p>
                  </a:txBody>
                  <a:tcPr marL="33529" marR="33529" marT="16765" marB="16765" anchor="ctr"/>
                </a:tc>
                <a:tc>
                  <a:txBody>
                    <a:bodyPr/>
                    <a:lstStyle/>
                    <a:p>
                      <a:r>
                        <a:rPr lang="en-US" sz="700" kern="1200" dirty="0"/>
                        <a:t>31</a:t>
                      </a:r>
                      <a:endParaRPr lang="en-US" sz="700" kern="1200" dirty="0">
                        <a:solidFill>
                          <a:srgbClr val="000000"/>
                        </a:solidFill>
                        <a:latin typeface="Arial" panose="020B0604020202020204" pitchFamily="34" charset="0"/>
                        <a:ea typeface="+mn-ea"/>
                        <a:cs typeface="+mn-cs"/>
                      </a:endParaRPr>
                    </a:p>
                  </a:txBody>
                  <a:tcPr marL="33529" marR="33529" marT="16765" marB="16765" anchor="ctr"/>
                </a:tc>
                <a:tc>
                  <a:txBody>
                    <a:bodyPr/>
                    <a:lstStyle/>
                    <a:p>
                      <a:r>
                        <a:rPr lang="en-US" sz="700" kern="1200" dirty="0">
                          <a:solidFill>
                            <a:srgbClr val="FF0000"/>
                          </a:solidFill>
                        </a:rPr>
                        <a:t>6.94E-32</a:t>
                      </a:r>
                      <a:endParaRPr lang="en-US" sz="700" kern="1200" dirty="0">
                        <a:solidFill>
                          <a:srgbClr val="FF0000"/>
                        </a:solidFill>
                        <a:latin typeface="Arial" panose="020B0604020202020204" pitchFamily="34" charset="0"/>
                        <a:ea typeface="+mn-ea"/>
                        <a:cs typeface="+mn-cs"/>
                      </a:endParaRPr>
                    </a:p>
                  </a:txBody>
                  <a:tcPr marL="33529" marR="33529" marT="16765" marB="16765" anchor="ctr"/>
                </a:tc>
              </a:tr>
              <a:tr h="136400">
                <a:tc>
                  <a:txBody>
                    <a:bodyPr/>
                    <a:lstStyle/>
                    <a:p>
                      <a:r>
                        <a:rPr lang="en-US" sz="700" kern="1200" dirty="0"/>
                        <a:t>7-P-1</a:t>
                      </a:r>
                      <a:endParaRPr lang="en-US" sz="700" kern="1200" dirty="0">
                        <a:solidFill>
                          <a:srgbClr val="000000"/>
                        </a:solidFill>
                        <a:latin typeface="Arial" panose="020B0604020202020204" pitchFamily="34" charset="0"/>
                        <a:ea typeface="+mn-ea"/>
                        <a:cs typeface="+mn-cs"/>
                      </a:endParaRPr>
                    </a:p>
                  </a:txBody>
                  <a:tcPr marL="33529" marR="33529" marT="16765" marB="16765" anchor="ctr"/>
                </a:tc>
                <a:tc>
                  <a:txBody>
                    <a:bodyPr/>
                    <a:lstStyle/>
                    <a:p>
                      <a:r>
                        <a:rPr lang="en-US" sz="700" kern="1200"/>
                        <a:t>138</a:t>
                      </a:r>
                      <a:endParaRPr lang="en-US" sz="700" kern="1200">
                        <a:solidFill>
                          <a:srgbClr val="000000"/>
                        </a:solidFill>
                        <a:latin typeface="Arial" panose="020B0604020202020204" pitchFamily="34" charset="0"/>
                        <a:ea typeface="+mn-ea"/>
                        <a:cs typeface="+mn-cs"/>
                      </a:endParaRPr>
                    </a:p>
                  </a:txBody>
                  <a:tcPr marL="33529" marR="33529" marT="16765" marB="16765" anchor="ctr"/>
                </a:tc>
                <a:tc>
                  <a:txBody>
                    <a:bodyPr/>
                    <a:lstStyle/>
                    <a:p>
                      <a:r>
                        <a:rPr lang="en-US" sz="700" kern="1200" dirty="0"/>
                        <a:t>159</a:t>
                      </a:r>
                      <a:endParaRPr lang="en-US" sz="700" kern="1200" dirty="0">
                        <a:solidFill>
                          <a:srgbClr val="000000"/>
                        </a:solidFill>
                        <a:latin typeface="Arial" panose="020B0604020202020204" pitchFamily="34" charset="0"/>
                        <a:ea typeface="+mn-ea"/>
                        <a:cs typeface="+mn-cs"/>
                      </a:endParaRPr>
                    </a:p>
                  </a:txBody>
                  <a:tcPr marL="33529" marR="33529" marT="16765" marB="16765" anchor="ctr"/>
                </a:tc>
                <a:tc>
                  <a:txBody>
                    <a:bodyPr/>
                    <a:lstStyle/>
                    <a:p>
                      <a:r>
                        <a:rPr lang="en-US" sz="700" kern="1200" dirty="0"/>
                        <a:t>1.15</a:t>
                      </a:r>
                      <a:endParaRPr lang="en-US" sz="700" kern="1200" dirty="0">
                        <a:solidFill>
                          <a:srgbClr val="000000"/>
                        </a:solidFill>
                        <a:latin typeface="Arial" panose="020B0604020202020204" pitchFamily="34" charset="0"/>
                        <a:ea typeface="+mn-ea"/>
                        <a:cs typeface="+mn-cs"/>
                      </a:endParaRPr>
                    </a:p>
                  </a:txBody>
                  <a:tcPr marL="33529" marR="33529" marT="16765" marB="16765" anchor="ctr"/>
                </a:tc>
                <a:tc>
                  <a:txBody>
                    <a:bodyPr/>
                    <a:lstStyle/>
                    <a:p>
                      <a:r>
                        <a:rPr lang="en-US" sz="700" kern="1200" dirty="0"/>
                        <a:t>21</a:t>
                      </a:r>
                      <a:endParaRPr lang="en-US" sz="700" kern="1200" dirty="0">
                        <a:solidFill>
                          <a:srgbClr val="000000"/>
                        </a:solidFill>
                        <a:latin typeface="Arial" panose="020B0604020202020204" pitchFamily="34" charset="0"/>
                        <a:ea typeface="+mn-ea"/>
                        <a:cs typeface="+mn-cs"/>
                      </a:endParaRPr>
                    </a:p>
                  </a:txBody>
                  <a:tcPr marL="33529" marR="33529" marT="16765" marB="16765" anchor="ctr"/>
                </a:tc>
                <a:tc>
                  <a:txBody>
                    <a:bodyPr/>
                    <a:lstStyle/>
                    <a:p>
                      <a:r>
                        <a:rPr lang="en-US" sz="700" kern="1200" dirty="0">
                          <a:solidFill>
                            <a:srgbClr val="FF0000"/>
                          </a:solidFill>
                        </a:rPr>
                        <a:t>3.36E-23</a:t>
                      </a:r>
                      <a:endParaRPr lang="en-US" sz="700" kern="1200" dirty="0">
                        <a:solidFill>
                          <a:srgbClr val="FF0000"/>
                        </a:solidFill>
                        <a:latin typeface="Arial" panose="020B0604020202020204" pitchFamily="34" charset="0"/>
                        <a:ea typeface="+mn-ea"/>
                        <a:cs typeface="+mn-cs"/>
                      </a:endParaRPr>
                    </a:p>
                  </a:txBody>
                  <a:tcPr marL="33529" marR="33529" marT="16765" marB="16765" anchor="ctr"/>
                </a:tc>
              </a:tr>
              <a:tr h="136400">
                <a:tc>
                  <a:txBody>
                    <a:bodyPr/>
                    <a:lstStyle/>
                    <a:p>
                      <a:r>
                        <a:rPr lang="en-US" sz="700" kern="1200" dirty="0"/>
                        <a:t>7-P-2</a:t>
                      </a:r>
                      <a:endParaRPr lang="en-US" sz="700" kern="1200" dirty="0">
                        <a:solidFill>
                          <a:srgbClr val="000000"/>
                        </a:solidFill>
                        <a:latin typeface="Arial" panose="020B0604020202020204" pitchFamily="34" charset="0"/>
                        <a:ea typeface="+mn-ea"/>
                        <a:cs typeface="+mn-cs"/>
                      </a:endParaRPr>
                    </a:p>
                  </a:txBody>
                  <a:tcPr marL="33529" marR="33529" marT="16765" marB="16765" anchor="ctr"/>
                </a:tc>
                <a:tc>
                  <a:txBody>
                    <a:bodyPr/>
                    <a:lstStyle/>
                    <a:p>
                      <a:r>
                        <a:rPr lang="en-US" sz="700" kern="1200"/>
                        <a:t>137</a:t>
                      </a:r>
                      <a:endParaRPr lang="en-US" sz="700" kern="1200">
                        <a:solidFill>
                          <a:srgbClr val="000000"/>
                        </a:solidFill>
                        <a:latin typeface="Arial" panose="020B0604020202020204" pitchFamily="34" charset="0"/>
                        <a:ea typeface="+mn-ea"/>
                        <a:cs typeface="+mn-cs"/>
                      </a:endParaRPr>
                    </a:p>
                  </a:txBody>
                  <a:tcPr marL="33529" marR="33529" marT="16765" marB="16765" anchor="ctr"/>
                </a:tc>
                <a:tc>
                  <a:txBody>
                    <a:bodyPr/>
                    <a:lstStyle/>
                    <a:p>
                      <a:r>
                        <a:rPr lang="en-US" sz="700" kern="1200" dirty="0"/>
                        <a:t>169</a:t>
                      </a:r>
                      <a:endParaRPr lang="en-US" sz="700" kern="1200" dirty="0">
                        <a:solidFill>
                          <a:srgbClr val="000000"/>
                        </a:solidFill>
                        <a:latin typeface="Arial" panose="020B0604020202020204" pitchFamily="34" charset="0"/>
                        <a:ea typeface="+mn-ea"/>
                        <a:cs typeface="+mn-cs"/>
                      </a:endParaRPr>
                    </a:p>
                  </a:txBody>
                  <a:tcPr marL="33529" marR="33529" marT="16765" marB="16765" anchor="ctr"/>
                </a:tc>
                <a:tc>
                  <a:txBody>
                    <a:bodyPr/>
                    <a:lstStyle/>
                    <a:p>
                      <a:r>
                        <a:rPr lang="en-US" sz="700" kern="1200" dirty="0"/>
                        <a:t>1.23</a:t>
                      </a:r>
                      <a:endParaRPr lang="en-US" sz="700" kern="1200" dirty="0">
                        <a:solidFill>
                          <a:srgbClr val="000000"/>
                        </a:solidFill>
                        <a:latin typeface="Arial" panose="020B0604020202020204" pitchFamily="34" charset="0"/>
                        <a:ea typeface="+mn-ea"/>
                        <a:cs typeface="+mn-cs"/>
                      </a:endParaRPr>
                    </a:p>
                  </a:txBody>
                  <a:tcPr marL="33529" marR="33529" marT="16765" marB="16765" anchor="ctr"/>
                </a:tc>
                <a:tc>
                  <a:txBody>
                    <a:bodyPr/>
                    <a:lstStyle/>
                    <a:p>
                      <a:r>
                        <a:rPr lang="en-US" sz="700" kern="1200" dirty="0"/>
                        <a:t>32</a:t>
                      </a:r>
                      <a:endParaRPr lang="en-US" sz="700" kern="1200" dirty="0">
                        <a:solidFill>
                          <a:srgbClr val="000000"/>
                        </a:solidFill>
                        <a:latin typeface="Arial" panose="020B0604020202020204" pitchFamily="34" charset="0"/>
                        <a:ea typeface="+mn-ea"/>
                        <a:cs typeface="+mn-cs"/>
                      </a:endParaRPr>
                    </a:p>
                  </a:txBody>
                  <a:tcPr marL="33529" marR="33529" marT="16765" marB="16765" anchor="ctr"/>
                </a:tc>
                <a:tc>
                  <a:txBody>
                    <a:bodyPr/>
                    <a:lstStyle/>
                    <a:p>
                      <a:r>
                        <a:rPr lang="en-US" sz="700" kern="1200" dirty="0">
                          <a:solidFill>
                            <a:srgbClr val="FF0000"/>
                          </a:solidFill>
                        </a:rPr>
                        <a:t>5.64E-32</a:t>
                      </a:r>
                      <a:endParaRPr lang="en-US" sz="700" kern="1200" dirty="0">
                        <a:solidFill>
                          <a:srgbClr val="FF0000"/>
                        </a:solidFill>
                        <a:latin typeface="Arial" panose="020B0604020202020204" pitchFamily="34" charset="0"/>
                        <a:ea typeface="+mn-ea"/>
                        <a:cs typeface="+mn-cs"/>
                      </a:endParaRPr>
                    </a:p>
                  </a:txBody>
                  <a:tcPr marL="33529" marR="33529" marT="16765" marB="16765" anchor="ctr"/>
                </a:tc>
              </a:tr>
              <a:tr h="136400">
                <a:tc>
                  <a:txBody>
                    <a:bodyPr/>
                    <a:lstStyle/>
                    <a:p>
                      <a:r>
                        <a:rPr lang="en-US" sz="700" kern="1200" dirty="0"/>
                        <a:t>7-P-3</a:t>
                      </a:r>
                      <a:endParaRPr lang="en-US" sz="700" kern="1200" dirty="0">
                        <a:solidFill>
                          <a:srgbClr val="000000"/>
                        </a:solidFill>
                        <a:latin typeface="Arial" panose="020B0604020202020204" pitchFamily="34" charset="0"/>
                        <a:ea typeface="+mn-ea"/>
                        <a:cs typeface="+mn-cs"/>
                      </a:endParaRPr>
                    </a:p>
                  </a:txBody>
                  <a:tcPr marL="33529" marR="33529" marT="16765" marB="16765" anchor="ctr"/>
                </a:tc>
                <a:tc>
                  <a:txBody>
                    <a:bodyPr/>
                    <a:lstStyle/>
                    <a:p>
                      <a:r>
                        <a:rPr lang="en-US" sz="700" kern="1200"/>
                        <a:t>137</a:t>
                      </a:r>
                      <a:endParaRPr lang="en-US" sz="700" kern="1200">
                        <a:solidFill>
                          <a:srgbClr val="000000"/>
                        </a:solidFill>
                        <a:latin typeface="Arial" panose="020B0604020202020204" pitchFamily="34" charset="0"/>
                        <a:ea typeface="+mn-ea"/>
                        <a:cs typeface="+mn-cs"/>
                      </a:endParaRPr>
                    </a:p>
                  </a:txBody>
                  <a:tcPr marL="33529" marR="33529" marT="16765" marB="16765" anchor="ctr"/>
                </a:tc>
                <a:tc>
                  <a:txBody>
                    <a:bodyPr/>
                    <a:lstStyle/>
                    <a:p>
                      <a:r>
                        <a:rPr lang="en-US" sz="700" kern="1200" dirty="0"/>
                        <a:t>167</a:t>
                      </a:r>
                      <a:endParaRPr lang="en-US" sz="700" kern="1200" dirty="0">
                        <a:solidFill>
                          <a:srgbClr val="000000"/>
                        </a:solidFill>
                        <a:latin typeface="Arial" panose="020B0604020202020204" pitchFamily="34" charset="0"/>
                        <a:ea typeface="+mn-ea"/>
                        <a:cs typeface="+mn-cs"/>
                      </a:endParaRPr>
                    </a:p>
                  </a:txBody>
                  <a:tcPr marL="33529" marR="33529" marT="16765" marB="16765" anchor="ctr"/>
                </a:tc>
                <a:tc>
                  <a:txBody>
                    <a:bodyPr/>
                    <a:lstStyle/>
                    <a:p>
                      <a:r>
                        <a:rPr lang="en-US" sz="700" kern="1200" dirty="0"/>
                        <a:t>1.22</a:t>
                      </a:r>
                      <a:endParaRPr lang="en-US" sz="700" kern="1200" dirty="0">
                        <a:solidFill>
                          <a:srgbClr val="000000"/>
                        </a:solidFill>
                        <a:latin typeface="Arial" panose="020B0604020202020204" pitchFamily="34" charset="0"/>
                        <a:ea typeface="+mn-ea"/>
                        <a:cs typeface="+mn-cs"/>
                      </a:endParaRPr>
                    </a:p>
                  </a:txBody>
                  <a:tcPr marL="33529" marR="33529" marT="16765" marB="16765" anchor="ctr"/>
                </a:tc>
                <a:tc>
                  <a:txBody>
                    <a:bodyPr/>
                    <a:lstStyle/>
                    <a:p>
                      <a:r>
                        <a:rPr lang="en-US" sz="700" kern="1200" dirty="0"/>
                        <a:t>30</a:t>
                      </a:r>
                      <a:endParaRPr lang="en-US" sz="700" kern="1200" dirty="0">
                        <a:solidFill>
                          <a:srgbClr val="000000"/>
                        </a:solidFill>
                        <a:latin typeface="Arial" panose="020B0604020202020204" pitchFamily="34" charset="0"/>
                        <a:ea typeface="+mn-ea"/>
                        <a:cs typeface="+mn-cs"/>
                      </a:endParaRPr>
                    </a:p>
                  </a:txBody>
                  <a:tcPr marL="33529" marR="33529" marT="16765" marB="16765" anchor="ctr"/>
                </a:tc>
                <a:tc>
                  <a:txBody>
                    <a:bodyPr/>
                    <a:lstStyle/>
                    <a:p>
                      <a:r>
                        <a:rPr lang="en-US" sz="700" kern="1200" dirty="0">
                          <a:solidFill>
                            <a:srgbClr val="FF0000"/>
                          </a:solidFill>
                        </a:rPr>
                        <a:t>1.74E-31</a:t>
                      </a:r>
                      <a:endParaRPr lang="en-US" sz="700" kern="1200" dirty="0">
                        <a:solidFill>
                          <a:srgbClr val="FF0000"/>
                        </a:solidFill>
                        <a:latin typeface="Arial" panose="020B0604020202020204" pitchFamily="34" charset="0"/>
                        <a:ea typeface="+mn-ea"/>
                        <a:cs typeface="+mn-cs"/>
                      </a:endParaRPr>
                    </a:p>
                  </a:txBody>
                  <a:tcPr marL="33529" marR="33529" marT="16765" marB="16765" anchor="ctr"/>
                </a:tc>
              </a:tr>
              <a:tr h="136400">
                <a:tc>
                  <a:txBody>
                    <a:bodyPr/>
                    <a:lstStyle/>
                    <a:p>
                      <a:r>
                        <a:rPr lang="en-US" sz="700" kern="1200" dirty="0"/>
                        <a:t>7-P-4</a:t>
                      </a:r>
                      <a:endParaRPr lang="en-US" sz="700" kern="1200" dirty="0">
                        <a:solidFill>
                          <a:srgbClr val="000000"/>
                        </a:solidFill>
                        <a:latin typeface="Arial" panose="020B0604020202020204" pitchFamily="34" charset="0"/>
                        <a:ea typeface="+mn-ea"/>
                        <a:cs typeface="+mn-cs"/>
                      </a:endParaRPr>
                    </a:p>
                  </a:txBody>
                  <a:tcPr marL="33529" marR="33529" marT="16765" marB="16765" anchor="ctr"/>
                </a:tc>
                <a:tc>
                  <a:txBody>
                    <a:bodyPr/>
                    <a:lstStyle/>
                    <a:p>
                      <a:r>
                        <a:rPr lang="en-US" sz="700" kern="1200"/>
                        <a:t>139</a:t>
                      </a:r>
                      <a:endParaRPr lang="en-US" sz="700" kern="1200">
                        <a:solidFill>
                          <a:srgbClr val="000000"/>
                        </a:solidFill>
                        <a:latin typeface="Arial" panose="020B0604020202020204" pitchFamily="34" charset="0"/>
                        <a:ea typeface="+mn-ea"/>
                        <a:cs typeface="+mn-cs"/>
                      </a:endParaRPr>
                    </a:p>
                  </a:txBody>
                  <a:tcPr marL="33529" marR="33529" marT="16765" marB="16765" anchor="ctr"/>
                </a:tc>
                <a:tc>
                  <a:txBody>
                    <a:bodyPr/>
                    <a:lstStyle/>
                    <a:p>
                      <a:r>
                        <a:rPr lang="en-US" sz="700" kern="1200" dirty="0"/>
                        <a:t>158</a:t>
                      </a:r>
                      <a:endParaRPr lang="en-US" sz="700" kern="1200" dirty="0">
                        <a:solidFill>
                          <a:srgbClr val="000000"/>
                        </a:solidFill>
                        <a:latin typeface="Arial" panose="020B0604020202020204" pitchFamily="34" charset="0"/>
                        <a:ea typeface="+mn-ea"/>
                        <a:cs typeface="+mn-cs"/>
                      </a:endParaRPr>
                    </a:p>
                  </a:txBody>
                  <a:tcPr marL="33529" marR="33529" marT="16765" marB="16765" anchor="ctr"/>
                </a:tc>
                <a:tc>
                  <a:txBody>
                    <a:bodyPr/>
                    <a:lstStyle/>
                    <a:p>
                      <a:r>
                        <a:rPr lang="en-US" sz="700" kern="1200" dirty="0"/>
                        <a:t>1.14</a:t>
                      </a:r>
                      <a:endParaRPr lang="en-US" sz="700" kern="1200" dirty="0">
                        <a:solidFill>
                          <a:srgbClr val="000000"/>
                        </a:solidFill>
                        <a:latin typeface="Arial" panose="020B0604020202020204" pitchFamily="34" charset="0"/>
                        <a:ea typeface="+mn-ea"/>
                        <a:cs typeface="+mn-cs"/>
                      </a:endParaRPr>
                    </a:p>
                  </a:txBody>
                  <a:tcPr marL="33529" marR="33529" marT="16765" marB="16765" anchor="ctr"/>
                </a:tc>
                <a:tc>
                  <a:txBody>
                    <a:bodyPr/>
                    <a:lstStyle/>
                    <a:p>
                      <a:r>
                        <a:rPr lang="en-US" sz="700" kern="1200" dirty="0"/>
                        <a:t>19</a:t>
                      </a:r>
                      <a:endParaRPr lang="en-US" sz="700" kern="1200" dirty="0">
                        <a:solidFill>
                          <a:srgbClr val="000000"/>
                        </a:solidFill>
                        <a:latin typeface="Arial" panose="020B0604020202020204" pitchFamily="34" charset="0"/>
                        <a:ea typeface="+mn-ea"/>
                        <a:cs typeface="+mn-cs"/>
                      </a:endParaRPr>
                    </a:p>
                  </a:txBody>
                  <a:tcPr marL="33529" marR="33529" marT="16765" marB="16765" anchor="ctr"/>
                </a:tc>
                <a:tc>
                  <a:txBody>
                    <a:bodyPr/>
                    <a:lstStyle/>
                    <a:p>
                      <a:r>
                        <a:rPr lang="en-US" sz="700" kern="1200" dirty="0">
                          <a:solidFill>
                            <a:srgbClr val="FF0000"/>
                          </a:solidFill>
                        </a:rPr>
                        <a:t>1.63E-18</a:t>
                      </a:r>
                      <a:endParaRPr lang="en-US" sz="700" kern="1200" dirty="0">
                        <a:solidFill>
                          <a:srgbClr val="FF0000"/>
                        </a:solidFill>
                        <a:latin typeface="Arial" panose="020B0604020202020204" pitchFamily="34" charset="0"/>
                        <a:ea typeface="+mn-ea"/>
                        <a:cs typeface="+mn-cs"/>
                      </a:endParaRPr>
                    </a:p>
                  </a:txBody>
                  <a:tcPr marL="33529" marR="33529" marT="16765" marB="16765" anchor="ctr"/>
                </a:tc>
              </a:tr>
              <a:tr h="136400">
                <a:tc>
                  <a:txBody>
                    <a:bodyPr/>
                    <a:lstStyle/>
                    <a:p>
                      <a:r>
                        <a:rPr lang="en-US" sz="700" kern="1200" dirty="0"/>
                        <a:t>7-P-5</a:t>
                      </a:r>
                      <a:endParaRPr lang="en-US" sz="700" kern="1200" dirty="0">
                        <a:solidFill>
                          <a:srgbClr val="000000"/>
                        </a:solidFill>
                        <a:latin typeface="Arial" panose="020B0604020202020204" pitchFamily="34" charset="0"/>
                        <a:ea typeface="+mn-ea"/>
                        <a:cs typeface="+mn-cs"/>
                      </a:endParaRPr>
                    </a:p>
                  </a:txBody>
                  <a:tcPr marL="33529" marR="33529" marT="16765" marB="16765" anchor="ctr"/>
                </a:tc>
                <a:tc>
                  <a:txBody>
                    <a:bodyPr/>
                    <a:lstStyle/>
                    <a:p>
                      <a:r>
                        <a:rPr lang="en-US" sz="700" kern="1200"/>
                        <a:t>132</a:t>
                      </a:r>
                      <a:endParaRPr lang="en-US" sz="700" kern="1200">
                        <a:solidFill>
                          <a:srgbClr val="000000"/>
                        </a:solidFill>
                        <a:latin typeface="Arial" panose="020B0604020202020204" pitchFamily="34" charset="0"/>
                        <a:ea typeface="+mn-ea"/>
                        <a:cs typeface="+mn-cs"/>
                      </a:endParaRPr>
                    </a:p>
                  </a:txBody>
                  <a:tcPr marL="33529" marR="33529" marT="16765" marB="16765" anchor="ctr"/>
                </a:tc>
                <a:tc>
                  <a:txBody>
                    <a:bodyPr/>
                    <a:lstStyle/>
                    <a:p>
                      <a:r>
                        <a:rPr lang="en-US" sz="700" kern="1200" dirty="0"/>
                        <a:t>177</a:t>
                      </a:r>
                      <a:endParaRPr lang="en-US" sz="700" kern="1200" dirty="0">
                        <a:solidFill>
                          <a:srgbClr val="000000"/>
                        </a:solidFill>
                        <a:latin typeface="Arial" panose="020B0604020202020204" pitchFamily="34" charset="0"/>
                        <a:ea typeface="+mn-ea"/>
                        <a:cs typeface="+mn-cs"/>
                      </a:endParaRPr>
                    </a:p>
                  </a:txBody>
                  <a:tcPr marL="33529" marR="33529" marT="16765" marB="16765" anchor="ctr"/>
                </a:tc>
                <a:tc>
                  <a:txBody>
                    <a:bodyPr/>
                    <a:lstStyle/>
                    <a:p>
                      <a:r>
                        <a:rPr lang="en-US" sz="700" kern="1200" dirty="0"/>
                        <a:t>1.34</a:t>
                      </a:r>
                      <a:endParaRPr lang="en-US" sz="700" kern="1200" dirty="0">
                        <a:solidFill>
                          <a:srgbClr val="000000"/>
                        </a:solidFill>
                        <a:latin typeface="Arial" panose="020B0604020202020204" pitchFamily="34" charset="0"/>
                        <a:ea typeface="+mn-ea"/>
                        <a:cs typeface="+mn-cs"/>
                      </a:endParaRPr>
                    </a:p>
                  </a:txBody>
                  <a:tcPr marL="33529" marR="33529" marT="16765" marB="16765" anchor="ctr"/>
                </a:tc>
                <a:tc>
                  <a:txBody>
                    <a:bodyPr/>
                    <a:lstStyle/>
                    <a:p>
                      <a:r>
                        <a:rPr lang="en-US" sz="700" kern="1200" dirty="0"/>
                        <a:t>45</a:t>
                      </a:r>
                      <a:endParaRPr lang="en-US" sz="700" kern="1200" dirty="0">
                        <a:solidFill>
                          <a:srgbClr val="000000"/>
                        </a:solidFill>
                        <a:latin typeface="Arial" panose="020B0604020202020204" pitchFamily="34" charset="0"/>
                        <a:ea typeface="+mn-ea"/>
                        <a:cs typeface="+mn-cs"/>
                      </a:endParaRPr>
                    </a:p>
                  </a:txBody>
                  <a:tcPr marL="33529" marR="33529" marT="16765" marB="16765" anchor="ctr"/>
                </a:tc>
                <a:tc>
                  <a:txBody>
                    <a:bodyPr/>
                    <a:lstStyle/>
                    <a:p>
                      <a:r>
                        <a:rPr lang="en-US" sz="700" kern="1200" dirty="0">
                          <a:solidFill>
                            <a:srgbClr val="FF0000"/>
                          </a:solidFill>
                        </a:rPr>
                        <a:t>5.71E-66</a:t>
                      </a:r>
                      <a:endParaRPr lang="en-US" sz="700" kern="1200" dirty="0">
                        <a:solidFill>
                          <a:srgbClr val="FF0000"/>
                        </a:solidFill>
                        <a:latin typeface="Arial" panose="020B0604020202020204" pitchFamily="34" charset="0"/>
                        <a:ea typeface="+mn-ea"/>
                        <a:cs typeface="+mn-cs"/>
                      </a:endParaRPr>
                    </a:p>
                  </a:txBody>
                  <a:tcPr marL="33529" marR="33529" marT="16765" marB="16765" anchor="ctr"/>
                </a:tc>
              </a:tr>
              <a:tr h="136400">
                <a:tc>
                  <a:txBody>
                    <a:bodyPr/>
                    <a:lstStyle/>
                    <a:p>
                      <a:r>
                        <a:rPr lang="en-US" sz="700" kern="1200" dirty="0"/>
                        <a:t>PC-P-1</a:t>
                      </a:r>
                      <a:endParaRPr lang="en-US" sz="700" kern="1200" dirty="0">
                        <a:solidFill>
                          <a:srgbClr val="000000"/>
                        </a:solidFill>
                        <a:latin typeface="Arial" panose="020B0604020202020204" pitchFamily="34" charset="0"/>
                        <a:ea typeface="+mn-ea"/>
                        <a:cs typeface="+mn-cs"/>
                      </a:endParaRPr>
                    </a:p>
                  </a:txBody>
                  <a:tcPr marL="33529" marR="33529" marT="16765" marB="16765" anchor="ctr"/>
                </a:tc>
                <a:tc>
                  <a:txBody>
                    <a:bodyPr/>
                    <a:lstStyle/>
                    <a:p>
                      <a:r>
                        <a:rPr lang="en-US" sz="700" kern="1200"/>
                        <a:t>131</a:t>
                      </a:r>
                      <a:endParaRPr lang="en-US" sz="700" kern="1200">
                        <a:solidFill>
                          <a:srgbClr val="000000"/>
                        </a:solidFill>
                        <a:latin typeface="Arial" panose="020B0604020202020204" pitchFamily="34" charset="0"/>
                        <a:ea typeface="+mn-ea"/>
                        <a:cs typeface="+mn-cs"/>
                      </a:endParaRPr>
                    </a:p>
                  </a:txBody>
                  <a:tcPr marL="33529" marR="33529" marT="16765" marB="16765" anchor="ctr"/>
                </a:tc>
                <a:tc>
                  <a:txBody>
                    <a:bodyPr/>
                    <a:lstStyle/>
                    <a:p>
                      <a:r>
                        <a:rPr lang="en-US" sz="700" kern="1200" dirty="0"/>
                        <a:t>171</a:t>
                      </a:r>
                      <a:endParaRPr lang="en-US" sz="700" kern="1200" dirty="0">
                        <a:solidFill>
                          <a:srgbClr val="000000"/>
                        </a:solidFill>
                        <a:latin typeface="Arial" panose="020B0604020202020204" pitchFamily="34" charset="0"/>
                        <a:ea typeface="+mn-ea"/>
                        <a:cs typeface="+mn-cs"/>
                      </a:endParaRPr>
                    </a:p>
                  </a:txBody>
                  <a:tcPr marL="33529" marR="33529" marT="16765" marB="16765" anchor="ctr"/>
                </a:tc>
                <a:tc>
                  <a:txBody>
                    <a:bodyPr/>
                    <a:lstStyle/>
                    <a:p>
                      <a:r>
                        <a:rPr lang="en-US" sz="700" kern="1200" dirty="0"/>
                        <a:t>1.31</a:t>
                      </a:r>
                      <a:endParaRPr lang="en-US" sz="700" kern="1200" dirty="0">
                        <a:solidFill>
                          <a:srgbClr val="000000"/>
                        </a:solidFill>
                        <a:latin typeface="Arial" panose="020B0604020202020204" pitchFamily="34" charset="0"/>
                        <a:ea typeface="+mn-ea"/>
                        <a:cs typeface="+mn-cs"/>
                      </a:endParaRPr>
                    </a:p>
                  </a:txBody>
                  <a:tcPr marL="33529" marR="33529" marT="16765" marB="16765" anchor="ctr"/>
                </a:tc>
                <a:tc>
                  <a:txBody>
                    <a:bodyPr/>
                    <a:lstStyle/>
                    <a:p>
                      <a:r>
                        <a:rPr lang="en-US" sz="700" kern="1200" dirty="0"/>
                        <a:t>40</a:t>
                      </a:r>
                      <a:endParaRPr lang="en-US" sz="700" kern="1200" dirty="0">
                        <a:solidFill>
                          <a:srgbClr val="000000"/>
                        </a:solidFill>
                        <a:latin typeface="Arial" panose="020B0604020202020204" pitchFamily="34" charset="0"/>
                        <a:ea typeface="+mn-ea"/>
                        <a:cs typeface="+mn-cs"/>
                      </a:endParaRPr>
                    </a:p>
                  </a:txBody>
                  <a:tcPr marL="33529" marR="33529" marT="16765" marB="16765" anchor="ctr"/>
                </a:tc>
                <a:tc>
                  <a:txBody>
                    <a:bodyPr/>
                    <a:lstStyle/>
                    <a:p>
                      <a:r>
                        <a:rPr lang="en-US" sz="700" kern="1200" dirty="0">
                          <a:solidFill>
                            <a:srgbClr val="FF0000"/>
                          </a:solidFill>
                        </a:rPr>
                        <a:t>1.86E-45</a:t>
                      </a:r>
                      <a:endParaRPr lang="en-US" sz="700" kern="1200" dirty="0">
                        <a:solidFill>
                          <a:srgbClr val="FF0000"/>
                        </a:solidFill>
                        <a:latin typeface="Arial" panose="020B0604020202020204" pitchFamily="34" charset="0"/>
                        <a:ea typeface="+mn-ea"/>
                        <a:cs typeface="+mn-cs"/>
                      </a:endParaRPr>
                    </a:p>
                  </a:txBody>
                  <a:tcPr marL="33529" marR="33529" marT="16765" marB="16765" anchor="ctr"/>
                </a:tc>
              </a:tr>
              <a:tr h="136400">
                <a:tc>
                  <a:txBody>
                    <a:bodyPr/>
                    <a:lstStyle/>
                    <a:p>
                      <a:r>
                        <a:rPr lang="en-US" sz="700" kern="1200" dirty="0"/>
                        <a:t>PC-P-2</a:t>
                      </a:r>
                      <a:endParaRPr lang="en-US" sz="700" kern="1200" dirty="0">
                        <a:solidFill>
                          <a:srgbClr val="000000"/>
                        </a:solidFill>
                        <a:latin typeface="Arial" panose="020B0604020202020204" pitchFamily="34" charset="0"/>
                        <a:ea typeface="+mn-ea"/>
                        <a:cs typeface="+mn-cs"/>
                      </a:endParaRPr>
                    </a:p>
                  </a:txBody>
                  <a:tcPr marL="33529" marR="33529" marT="16765" marB="16765" anchor="ctr"/>
                </a:tc>
                <a:tc>
                  <a:txBody>
                    <a:bodyPr/>
                    <a:lstStyle/>
                    <a:p>
                      <a:r>
                        <a:rPr lang="en-US" sz="700" kern="1200"/>
                        <a:t>133</a:t>
                      </a:r>
                      <a:endParaRPr lang="en-US" sz="700" kern="1200">
                        <a:solidFill>
                          <a:srgbClr val="000000"/>
                        </a:solidFill>
                        <a:latin typeface="Arial" panose="020B0604020202020204" pitchFamily="34" charset="0"/>
                        <a:ea typeface="+mn-ea"/>
                        <a:cs typeface="+mn-cs"/>
                      </a:endParaRPr>
                    </a:p>
                  </a:txBody>
                  <a:tcPr marL="33529" marR="33529" marT="16765" marB="16765" anchor="ctr"/>
                </a:tc>
                <a:tc>
                  <a:txBody>
                    <a:bodyPr/>
                    <a:lstStyle/>
                    <a:p>
                      <a:r>
                        <a:rPr lang="en-US" sz="700" kern="1200" dirty="0"/>
                        <a:t>161</a:t>
                      </a:r>
                      <a:endParaRPr lang="en-US" sz="700" kern="1200" dirty="0">
                        <a:solidFill>
                          <a:srgbClr val="000000"/>
                        </a:solidFill>
                        <a:latin typeface="Arial" panose="020B0604020202020204" pitchFamily="34" charset="0"/>
                        <a:ea typeface="+mn-ea"/>
                        <a:cs typeface="+mn-cs"/>
                      </a:endParaRPr>
                    </a:p>
                  </a:txBody>
                  <a:tcPr marL="33529" marR="33529" marT="16765" marB="16765" anchor="ctr"/>
                </a:tc>
                <a:tc>
                  <a:txBody>
                    <a:bodyPr/>
                    <a:lstStyle/>
                    <a:p>
                      <a:r>
                        <a:rPr lang="en-US" sz="700" kern="1200" dirty="0"/>
                        <a:t>1.21</a:t>
                      </a:r>
                      <a:endParaRPr lang="en-US" sz="700" kern="1200" dirty="0">
                        <a:solidFill>
                          <a:srgbClr val="000000"/>
                        </a:solidFill>
                        <a:latin typeface="Arial" panose="020B0604020202020204" pitchFamily="34" charset="0"/>
                        <a:ea typeface="+mn-ea"/>
                        <a:cs typeface="+mn-cs"/>
                      </a:endParaRPr>
                    </a:p>
                  </a:txBody>
                  <a:tcPr marL="33529" marR="33529" marT="16765" marB="16765" anchor="ctr"/>
                </a:tc>
                <a:tc>
                  <a:txBody>
                    <a:bodyPr/>
                    <a:lstStyle/>
                    <a:p>
                      <a:r>
                        <a:rPr lang="en-US" sz="700" kern="1200" dirty="0"/>
                        <a:t>28</a:t>
                      </a:r>
                      <a:endParaRPr lang="en-US" sz="700" kern="1200" dirty="0">
                        <a:solidFill>
                          <a:srgbClr val="000000"/>
                        </a:solidFill>
                        <a:latin typeface="Arial" panose="020B0604020202020204" pitchFamily="34" charset="0"/>
                        <a:ea typeface="+mn-ea"/>
                        <a:cs typeface="+mn-cs"/>
                      </a:endParaRPr>
                    </a:p>
                  </a:txBody>
                  <a:tcPr marL="33529" marR="33529" marT="16765" marB="16765" anchor="ctr"/>
                </a:tc>
                <a:tc>
                  <a:txBody>
                    <a:bodyPr/>
                    <a:lstStyle/>
                    <a:p>
                      <a:r>
                        <a:rPr lang="en-US" sz="700" kern="1200" dirty="0">
                          <a:solidFill>
                            <a:srgbClr val="FF0000"/>
                          </a:solidFill>
                        </a:rPr>
                        <a:t>6.73E-37</a:t>
                      </a:r>
                      <a:endParaRPr lang="en-US" sz="700" kern="1200" dirty="0">
                        <a:solidFill>
                          <a:srgbClr val="FF0000"/>
                        </a:solidFill>
                        <a:latin typeface="Arial" panose="020B0604020202020204" pitchFamily="34" charset="0"/>
                        <a:ea typeface="+mn-ea"/>
                        <a:cs typeface="+mn-cs"/>
                      </a:endParaRPr>
                    </a:p>
                  </a:txBody>
                  <a:tcPr marL="33529" marR="33529" marT="16765" marB="16765" anchor="ctr"/>
                </a:tc>
              </a:tr>
              <a:tr h="136400">
                <a:tc>
                  <a:txBody>
                    <a:bodyPr/>
                    <a:lstStyle/>
                    <a:p>
                      <a:r>
                        <a:rPr lang="en-US" sz="700" kern="1200" dirty="0"/>
                        <a:t>PC-P-4</a:t>
                      </a:r>
                      <a:endParaRPr lang="en-US" sz="700" kern="1200" dirty="0">
                        <a:solidFill>
                          <a:srgbClr val="000000"/>
                        </a:solidFill>
                        <a:latin typeface="Arial" panose="020B0604020202020204" pitchFamily="34" charset="0"/>
                        <a:ea typeface="+mn-ea"/>
                        <a:cs typeface="+mn-cs"/>
                      </a:endParaRPr>
                    </a:p>
                  </a:txBody>
                  <a:tcPr marL="33529" marR="33529" marT="16765" marB="16765" anchor="ctr"/>
                </a:tc>
                <a:tc>
                  <a:txBody>
                    <a:bodyPr/>
                    <a:lstStyle/>
                    <a:p>
                      <a:r>
                        <a:rPr lang="en-US" sz="700" kern="1200"/>
                        <a:t>127</a:t>
                      </a:r>
                      <a:endParaRPr lang="en-US" sz="700" kern="1200">
                        <a:solidFill>
                          <a:srgbClr val="000000"/>
                        </a:solidFill>
                        <a:latin typeface="Arial" panose="020B0604020202020204" pitchFamily="34" charset="0"/>
                        <a:ea typeface="+mn-ea"/>
                        <a:cs typeface="+mn-cs"/>
                      </a:endParaRPr>
                    </a:p>
                  </a:txBody>
                  <a:tcPr marL="33529" marR="33529" marT="16765" marB="16765" anchor="ctr"/>
                </a:tc>
                <a:tc>
                  <a:txBody>
                    <a:bodyPr/>
                    <a:lstStyle/>
                    <a:p>
                      <a:r>
                        <a:rPr lang="en-US" sz="700" kern="1200" dirty="0"/>
                        <a:t>167</a:t>
                      </a:r>
                      <a:endParaRPr lang="en-US" sz="700" kern="1200" dirty="0">
                        <a:solidFill>
                          <a:srgbClr val="000000"/>
                        </a:solidFill>
                        <a:latin typeface="Arial" panose="020B0604020202020204" pitchFamily="34" charset="0"/>
                        <a:ea typeface="+mn-ea"/>
                        <a:cs typeface="+mn-cs"/>
                      </a:endParaRPr>
                    </a:p>
                  </a:txBody>
                  <a:tcPr marL="33529" marR="33529" marT="16765" marB="16765" anchor="ctr"/>
                </a:tc>
                <a:tc>
                  <a:txBody>
                    <a:bodyPr/>
                    <a:lstStyle/>
                    <a:p>
                      <a:r>
                        <a:rPr lang="en-US" sz="700" kern="1200" dirty="0"/>
                        <a:t>1.31</a:t>
                      </a:r>
                      <a:endParaRPr lang="en-US" sz="700" kern="1200" dirty="0">
                        <a:solidFill>
                          <a:srgbClr val="000000"/>
                        </a:solidFill>
                        <a:latin typeface="Arial" panose="020B0604020202020204" pitchFamily="34" charset="0"/>
                        <a:ea typeface="+mn-ea"/>
                        <a:cs typeface="+mn-cs"/>
                      </a:endParaRPr>
                    </a:p>
                  </a:txBody>
                  <a:tcPr marL="33529" marR="33529" marT="16765" marB="16765" anchor="ctr"/>
                </a:tc>
                <a:tc>
                  <a:txBody>
                    <a:bodyPr/>
                    <a:lstStyle/>
                    <a:p>
                      <a:r>
                        <a:rPr lang="en-US" sz="700" kern="1200" dirty="0"/>
                        <a:t>40</a:t>
                      </a:r>
                      <a:endParaRPr lang="en-US" sz="700" kern="1200" dirty="0">
                        <a:solidFill>
                          <a:srgbClr val="000000"/>
                        </a:solidFill>
                        <a:latin typeface="Arial" panose="020B0604020202020204" pitchFamily="34" charset="0"/>
                        <a:ea typeface="+mn-ea"/>
                        <a:cs typeface="+mn-cs"/>
                      </a:endParaRPr>
                    </a:p>
                  </a:txBody>
                  <a:tcPr marL="33529" marR="33529" marT="16765" marB="16765" anchor="ctr"/>
                </a:tc>
                <a:tc>
                  <a:txBody>
                    <a:bodyPr/>
                    <a:lstStyle/>
                    <a:p>
                      <a:r>
                        <a:rPr lang="en-US" sz="700" kern="1200" dirty="0">
                          <a:solidFill>
                            <a:srgbClr val="FF0000"/>
                          </a:solidFill>
                        </a:rPr>
                        <a:t>1.61E-62</a:t>
                      </a:r>
                      <a:endParaRPr lang="en-US" sz="700" kern="1200" dirty="0">
                        <a:solidFill>
                          <a:srgbClr val="FF0000"/>
                        </a:solidFill>
                        <a:latin typeface="Arial" panose="020B0604020202020204" pitchFamily="34" charset="0"/>
                        <a:ea typeface="+mn-ea"/>
                        <a:cs typeface="+mn-cs"/>
                      </a:endParaRPr>
                    </a:p>
                  </a:txBody>
                  <a:tcPr marL="33529" marR="33529" marT="16765" marB="16765" anchor="ctr"/>
                </a:tc>
              </a:tr>
              <a:tr h="136400">
                <a:tc>
                  <a:txBody>
                    <a:bodyPr/>
                    <a:lstStyle/>
                    <a:p>
                      <a:r>
                        <a:rPr lang="en-US" sz="700" kern="1200" dirty="0"/>
                        <a:t>PC-P-6</a:t>
                      </a:r>
                      <a:endParaRPr lang="en-US" sz="700" kern="1200" dirty="0">
                        <a:solidFill>
                          <a:srgbClr val="000000"/>
                        </a:solidFill>
                        <a:latin typeface="Arial" panose="020B0604020202020204" pitchFamily="34" charset="0"/>
                        <a:ea typeface="+mn-ea"/>
                        <a:cs typeface="+mn-cs"/>
                      </a:endParaRPr>
                    </a:p>
                  </a:txBody>
                  <a:tcPr marL="33529" marR="33529" marT="16765" marB="16765" anchor="ctr"/>
                </a:tc>
                <a:tc>
                  <a:txBody>
                    <a:bodyPr/>
                    <a:lstStyle/>
                    <a:p>
                      <a:r>
                        <a:rPr lang="en-US" sz="700" kern="1200"/>
                        <a:t>132</a:t>
                      </a:r>
                      <a:endParaRPr lang="en-US" sz="700" kern="1200">
                        <a:solidFill>
                          <a:srgbClr val="000000"/>
                        </a:solidFill>
                        <a:latin typeface="Arial" panose="020B0604020202020204" pitchFamily="34" charset="0"/>
                        <a:ea typeface="+mn-ea"/>
                        <a:cs typeface="+mn-cs"/>
                      </a:endParaRPr>
                    </a:p>
                  </a:txBody>
                  <a:tcPr marL="33529" marR="33529" marT="16765" marB="16765" anchor="ctr"/>
                </a:tc>
                <a:tc>
                  <a:txBody>
                    <a:bodyPr/>
                    <a:lstStyle/>
                    <a:p>
                      <a:r>
                        <a:rPr lang="en-US" sz="700" kern="1200" dirty="0"/>
                        <a:t>176</a:t>
                      </a:r>
                      <a:endParaRPr lang="en-US" sz="700" kern="1200" dirty="0">
                        <a:solidFill>
                          <a:srgbClr val="000000"/>
                        </a:solidFill>
                        <a:latin typeface="Arial" panose="020B0604020202020204" pitchFamily="34" charset="0"/>
                        <a:ea typeface="+mn-ea"/>
                        <a:cs typeface="+mn-cs"/>
                      </a:endParaRPr>
                    </a:p>
                  </a:txBody>
                  <a:tcPr marL="33529" marR="33529" marT="16765" marB="16765" anchor="ctr"/>
                </a:tc>
                <a:tc>
                  <a:txBody>
                    <a:bodyPr/>
                    <a:lstStyle/>
                    <a:p>
                      <a:r>
                        <a:rPr lang="en-US" sz="700" kern="1200" dirty="0"/>
                        <a:t>1.33</a:t>
                      </a:r>
                      <a:endParaRPr lang="en-US" sz="700" kern="1200" dirty="0">
                        <a:solidFill>
                          <a:srgbClr val="000000"/>
                        </a:solidFill>
                        <a:latin typeface="Arial" panose="020B0604020202020204" pitchFamily="34" charset="0"/>
                        <a:ea typeface="+mn-ea"/>
                        <a:cs typeface="+mn-cs"/>
                      </a:endParaRPr>
                    </a:p>
                  </a:txBody>
                  <a:tcPr marL="33529" marR="33529" marT="16765" marB="16765" anchor="ctr"/>
                </a:tc>
                <a:tc>
                  <a:txBody>
                    <a:bodyPr/>
                    <a:lstStyle/>
                    <a:p>
                      <a:r>
                        <a:rPr lang="en-US" sz="700" kern="1200"/>
                        <a:t>44</a:t>
                      </a:r>
                      <a:endParaRPr lang="en-US" sz="700" kern="1200">
                        <a:solidFill>
                          <a:srgbClr val="000000"/>
                        </a:solidFill>
                        <a:latin typeface="Arial" panose="020B0604020202020204" pitchFamily="34" charset="0"/>
                        <a:ea typeface="+mn-ea"/>
                        <a:cs typeface="+mn-cs"/>
                      </a:endParaRPr>
                    </a:p>
                  </a:txBody>
                  <a:tcPr marL="33529" marR="33529" marT="16765" marB="16765" anchor="ctr"/>
                </a:tc>
                <a:tc>
                  <a:txBody>
                    <a:bodyPr/>
                    <a:lstStyle/>
                    <a:p>
                      <a:r>
                        <a:rPr lang="en-US" sz="700" kern="1200" dirty="0">
                          <a:solidFill>
                            <a:srgbClr val="FF0000"/>
                          </a:solidFill>
                        </a:rPr>
                        <a:t>3.05E-66</a:t>
                      </a:r>
                      <a:endParaRPr lang="en-US" sz="700" kern="1200" dirty="0">
                        <a:solidFill>
                          <a:srgbClr val="FF0000"/>
                        </a:solidFill>
                        <a:latin typeface="Arial" panose="020B0604020202020204" pitchFamily="34" charset="0"/>
                        <a:ea typeface="+mn-ea"/>
                        <a:cs typeface="+mn-cs"/>
                      </a:endParaRPr>
                    </a:p>
                  </a:txBody>
                  <a:tcPr marL="33529" marR="33529" marT="16765" marB="16765" anchor="ctr"/>
                </a:tc>
              </a:tr>
              <a:tr h="136400">
                <a:tc>
                  <a:txBody>
                    <a:bodyPr/>
                    <a:lstStyle/>
                    <a:p>
                      <a:r>
                        <a:rPr lang="en-US" sz="700" kern="1200" dirty="0"/>
                        <a:t>PC-P-7</a:t>
                      </a:r>
                      <a:endParaRPr lang="en-US" sz="700" kern="1200" dirty="0">
                        <a:solidFill>
                          <a:srgbClr val="000000"/>
                        </a:solidFill>
                        <a:latin typeface="Arial" panose="020B0604020202020204" pitchFamily="34" charset="0"/>
                        <a:ea typeface="+mn-ea"/>
                        <a:cs typeface="+mn-cs"/>
                      </a:endParaRPr>
                    </a:p>
                  </a:txBody>
                  <a:tcPr marL="33529" marR="33529" marT="16765" marB="16765" anchor="ctr"/>
                </a:tc>
                <a:tc>
                  <a:txBody>
                    <a:bodyPr/>
                    <a:lstStyle/>
                    <a:p>
                      <a:r>
                        <a:rPr lang="en-US" sz="700" kern="1200"/>
                        <a:t>128</a:t>
                      </a:r>
                      <a:endParaRPr lang="en-US" sz="700" kern="1200">
                        <a:solidFill>
                          <a:srgbClr val="000000"/>
                        </a:solidFill>
                        <a:latin typeface="Arial" panose="020B0604020202020204" pitchFamily="34" charset="0"/>
                        <a:ea typeface="+mn-ea"/>
                        <a:cs typeface="+mn-cs"/>
                      </a:endParaRPr>
                    </a:p>
                  </a:txBody>
                  <a:tcPr marL="33529" marR="33529" marT="16765" marB="16765" anchor="ctr"/>
                </a:tc>
                <a:tc>
                  <a:txBody>
                    <a:bodyPr/>
                    <a:lstStyle/>
                    <a:p>
                      <a:r>
                        <a:rPr lang="en-US" sz="700" kern="1200" dirty="0"/>
                        <a:t>171</a:t>
                      </a:r>
                      <a:endParaRPr lang="en-US" sz="700" kern="1200" dirty="0">
                        <a:solidFill>
                          <a:srgbClr val="000000"/>
                        </a:solidFill>
                        <a:latin typeface="Arial" panose="020B0604020202020204" pitchFamily="34" charset="0"/>
                        <a:ea typeface="+mn-ea"/>
                        <a:cs typeface="+mn-cs"/>
                      </a:endParaRPr>
                    </a:p>
                  </a:txBody>
                  <a:tcPr marL="33529" marR="33529" marT="16765" marB="16765" anchor="ctr"/>
                </a:tc>
                <a:tc>
                  <a:txBody>
                    <a:bodyPr/>
                    <a:lstStyle/>
                    <a:p>
                      <a:r>
                        <a:rPr lang="en-US" sz="700" kern="1200" dirty="0"/>
                        <a:t>1.34</a:t>
                      </a:r>
                      <a:endParaRPr lang="en-US" sz="700" kern="1200" dirty="0">
                        <a:solidFill>
                          <a:srgbClr val="000000"/>
                        </a:solidFill>
                        <a:latin typeface="Arial" panose="020B0604020202020204" pitchFamily="34" charset="0"/>
                        <a:ea typeface="+mn-ea"/>
                        <a:cs typeface="+mn-cs"/>
                      </a:endParaRPr>
                    </a:p>
                  </a:txBody>
                  <a:tcPr marL="33529" marR="33529" marT="16765" marB="16765" anchor="ctr"/>
                </a:tc>
                <a:tc>
                  <a:txBody>
                    <a:bodyPr/>
                    <a:lstStyle/>
                    <a:p>
                      <a:r>
                        <a:rPr lang="en-US" sz="700" kern="1200" dirty="0"/>
                        <a:t>43</a:t>
                      </a:r>
                      <a:endParaRPr lang="en-US" sz="700" kern="1200" dirty="0">
                        <a:solidFill>
                          <a:srgbClr val="000000"/>
                        </a:solidFill>
                        <a:latin typeface="Arial" panose="020B0604020202020204" pitchFamily="34" charset="0"/>
                        <a:ea typeface="+mn-ea"/>
                        <a:cs typeface="+mn-cs"/>
                      </a:endParaRPr>
                    </a:p>
                  </a:txBody>
                  <a:tcPr marL="33529" marR="33529" marT="16765" marB="16765" anchor="ctr"/>
                </a:tc>
                <a:tc>
                  <a:txBody>
                    <a:bodyPr/>
                    <a:lstStyle/>
                    <a:p>
                      <a:r>
                        <a:rPr lang="en-US" sz="700" kern="1200" dirty="0">
                          <a:solidFill>
                            <a:srgbClr val="FF0000"/>
                          </a:solidFill>
                        </a:rPr>
                        <a:t>3.75E-63</a:t>
                      </a:r>
                      <a:endParaRPr lang="en-US" sz="700" kern="1200" dirty="0">
                        <a:solidFill>
                          <a:srgbClr val="FF0000"/>
                        </a:solidFill>
                        <a:latin typeface="Arial" panose="020B0604020202020204" pitchFamily="34" charset="0"/>
                        <a:ea typeface="+mn-ea"/>
                        <a:cs typeface="+mn-cs"/>
                      </a:endParaRPr>
                    </a:p>
                  </a:txBody>
                  <a:tcPr marL="33529" marR="33529" marT="16765" marB="16765" anchor="ctr"/>
                </a:tc>
              </a:tr>
            </a:tbl>
          </a:graphicData>
        </a:graphic>
      </p:graphicFrame>
      <p:sp>
        <p:nvSpPr>
          <p:cNvPr id="4" name="Rectangle 3"/>
          <p:cNvSpPr/>
          <p:nvPr/>
        </p:nvSpPr>
        <p:spPr>
          <a:xfrm>
            <a:off x="1650171" y="4625781"/>
            <a:ext cx="5642024" cy="265457"/>
          </a:xfrm>
          <a:prstGeom prst="rect">
            <a:avLst/>
          </a:prstGeom>
        </p:spPr>
        <p:txBody>
          <a:bodyPr wrap="square">
            <a:spAutoFit/>
          </a:bodyPr>
          <a:lstStyle/>
          <a:p>
            <a:pPr algn="ctr"/>
            <a:r>
              <a:rPr lang="en-US" sz="1125" b="1" dirty="0"/>
              <a:t>Length of P-MHL are significantly longer than T-MHL in all the sample sets. </a:t>
            </a:r>
          </a:p>
        </p:txBody>
      </p:sp>
      <p:sp>
        <p:nvSpPr>
          <p:cNvPr id="3" name="Rectangle 2"/>
          <p:cNvSpPr/>
          <p:nvPr/>
        </p:nvSpPr>
        <p:spPr>
          <a:xfrm>
            <a:off x="2075177" y="1696802"/>
            <a:ext cx="5068574" cy="300082"/>
          </a:xfrm>
          <a:prstGeom prst="rect">
            <a:avLst/>
          </a:prstGeom>
        </p:spPr>
        <p:txBody>
          <a:bodyPr wrap="square">
            <a:spAutoFit/>
          </a:bodyPr>
          <a:lstStyle/>
          <a:p>
            <a:r>
              <a:rPr lang="en-US" sz="1350" b="1" dirty="0"/>
              <a:t>Significant difference of the length MHL between T-MHL and P-MHL</a:t>
            </a:r>
          </a:p>
        </p:txBody>
      </p:sp>
    </p:spTree>
    <p:extLst>
      <p:ext uri="{BB962C8B-B14F-4D97-AF65-F5344CB8AC3E}">
        <p14:creationId xmlns:p14="http://schemas.microsoft.com/office/powerpoint/2010/main" val="1095626570"/>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104187" y="1112840"/>
            <a:ext cx="5666231" cy="369332"/>
          </a:xfrm>
          <a:prstGeom prst="rect">
            <a:avLst/>
          </a:prstGeom>
        </p:spPr>
        <p:txBody>
          <a:bodyPr wrap="none">
            <a:spAutoFit/>
          </a:bodyPr>
          <a:lstStyle/>
          <a:p>
            <a:r>
              <a:rPr lang="en-US" dirty="0"/>
              <a:t>Methylated Haplotype Loading (MHL) for a genome region</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94963" y="3736247"/>
            <a:ext cx="2317859" cy="848615"/>
          </a:xfrm>
          <a:prstGeom prst="rect">
            <a:avLst/>
          </a:prstGeom>
        </p:spPr>
      </p:pic>
      <mc:AlternateContent xmlns:mc="http://schemas.openxmlformats.org/markup-compatibility/2006" xmlns:a14="http://schemas.microsoft.com/office/drawing/2010/main">
        <mc:Choice Requires="a14">
          <p:sp>
            <p:nvSpPr>
              <p:cNvPr id="7" name="Rectangle 6"/>
              <p:cNvSpPr/>
              <p:nvPr/>
            </p:nvSpPr>
            <p:spPr>
              <a:xfrm>
                <a:off x="2104187" y="4466061"/>
                <a:ext cx="5099413" cy="715837"/>
              </a:xfrm>
              <a:prstGeom prst="rect">
                <a:avLst/>
              </a:prstGeom>
            </p:spPr>
            <p:txBody>
              <a:bodyPr wrap="square">
                <a:spAutoFit/>
              </a:bodyPr>
              <a:lstStyle/>
              <a:p>
                <a:pPr algn="just"/>
                <a:r>
                  <a:rPr lang="en-US" sz="1013" dirty="0">
                    <a:solidFill>
                      <a:srgbClr val="00000A"/>
                    </a:solidFill>
                    <a:latin typeface="Cambria" panose="02040503050406030204" pitchFamily="18" charset="0"/>
                    <a:ea typeface="宋体" panose="02010600030101010101" pitchFamily="2" charset="-122"/>
                    <a:cs typeface="Times New Roman" panose="02020603050405020304" pitchFamily="18" charset="0"/>
                  </a:rPr>
                  <a:t>Where </a:t>
                </a:r>
                <a14:m>
                  <m:oMath xmlns:m="http://schemas.openxmlformats.org/officeDocument/2006/math">
                    <m:r>
                      <m:rPr>
                        <m:sty m:val="p"/>
                      </m:rPr>
                      <a:rPr lang="en-US" sz="1013">
                        <a:solidFill>
                          <a:srgbClr val="00000A"/>
                        </a:solidFill>
                        <a:latin typeface="Cambria Math" panose="02040503050406030204" pitchFamily="18" charset="0"/>
                        <a:ea typeface="宋体" panose="02010600030101010101" pitchFamily="2" charset="-122"/>
                        <a:cs typeface="Times New Roman" panose="02020603050405020304" pitchFamily="18" charset="0"/>
                      </a:rPr>
                      <m:t>l</m:t>
                    </m:r>
                    <m:r>
                      <a:rPr lang="en-US" sz="1013">
                        <a:solidFill>
                          <a:srgbClr val="00000A"/>
                        </a:solidFill>
                        <a:latin typeface="Cambria Math" panose="02040503050406030204" pitchFamily="18" charset="0"/>
                        <a:ea typeface="宋体" panose="02010600030101010101" pitchFamily="2" charset="-122"/>
                        <a:cs typeface="Times New Roman" panose="02020603050405020304" pitchFamily="18" charset="0"/>
                      </a:rPr>
                      <m:t> </m:t>
                    </m:r>
                    <m:r>
                      <m:rPr>
                        <m:sty m:val="p"/>
                      </m:rPr>
                      <a:rPr lang="en-US" sz="1013">
                        <a:solidFill>
                          <a:srgbClr val="00000A"/>
                        </a:solidFill>
                        <a:latin typeface="Cambria Math" panose="02040503050406030204" pitchFamily="18" charset="0"/>
                        <a:ea typeface="宋体" panose="02010600030101010101" pitchFamily="2" charset="-122"/>
                        <a:cs typeface="Times New Roman" panose="02020603050405020304" pitchFamily="18" charset="0"/>
                      </a:rPr>
                      <m:t>i</m:t>
                    </m:r>
                  </m:oMath>
                </a14:m>
                <a:r>
                  <a:rPr lang="en-US" sz="1013" dirty="0">
                    <a:solidFill>
                      <a:srgbClr val="00000A"/>
                    </a:solidFill>
                    <a:latin typeface="Cambria" panose="02040503050406030204" pitchFamily="18" charset="0"/>
                    <a:ea typeface="宋体" panose="02010600030101010101" pitchFamily="2" charset="-122"/>
                    <a:cs typeface="Times New Roman" panose="02020603050405020304" pitchFamily="18" charset="0"/>
                  </a:rPr>
                  <a:t>s the length of haplotypes, </a:t>
                </a:r>
                <a14:m>
                  <m:oMath xmlns:m="http://schemas.openxmlformats.org/officeDocument/2006/math">
                    <m:r>
                      <a:rPr lang="en-US" sz="1013" i="1">
                        <a:solidFill>
                          <a:srgbClr val="00000A"/>
                        </a:solidFill>
                        <a:latin typeface="Cambria Math" panose="02040503050406030204" pitchFamily="18" charset="0"/>
                        <a:ea typeface="宋体" panose="02010600030101010101" pitchFamily="2" charset="-122"/>
                        <a:cs typeface="Cambria Math" panose="02040503050406030204" pitchFamily="18" charset="0"/>
                      </a:rPr>
                      <m:t>𝑃</m:t>
                    </m:r>
                    <m:d>
                      <m:dPr>
                        <m:ctrlPr>
                          <a:rPr lang="en-US" sz="1013" i="1">
                            <a:latin typeface="Cambria Math" panose="02040503050406030204" pitchFamily="18" charset="0"/>
                            <a:cs typeface="Cambria Math" panose="02040503050406030204" pitchFamily="18" charset="0"/>
                          </a:rPr>
                        </m:ctrlPr>
                      </m:dPr>
                      <m:e>
                        <m:sSub>
                          <m:sSubPr>
                            <m:ctrlPr>
                              <a:rPr lang="en-US" sz="1013" i="1">
                                <a:latin typeface="Cambria Math" panose="02040503050406030204" pitchFamily="18" charset="0"/>
                                <a:cs typeface="Cambria Math" panose="02040503050406030204" pitchFamily="18" charset="0"/>
                              </a:rPr>
                            </m:ctrlPr>
                          </m:sSubPr>
                          <m:e>
                            <m:r>
                              <a:rPr lang="en-US" sz="1013" i="1">
                                <a:solidFill>
                                  <a:srgbClr val="00000A"/>
                                </a:solidFill>
                                <a:latin typeface="Cambria Math" panose="02040503050406030204" pitchFamily="18" charset="0"/>
                                <a:ea typeface="宋体" panose="02010600030101010101" pitchFamily="2" charset="-122"/>
                                <a:cs typeface="Cambria Math" panose="02040503050406030204" pitchFamily="18" charset="0"/>
                              </a:rPr>
                              <m:t>𝑀𝐻</m:t>
                            </m:r>
                          </m:e>
                          <m:sub>
                            <m:r>
                              <a:rPr lang="en-US" sz="1013" i="1">
                                <a:solidFill>
                                  <a:srgbClr val="00000A"/>
                                </a:solidFill>
                                <a:latin typeface="Cambria Math" panose="02040503050406030204" pitchFamily="18" charset="0"/>
                                <a:ea typeface="宋体" panose="02010600030101010101" pitchFamily="2" charset="-122"/>
                                <a:cs typeface="Cambria Math" panose="02040503050406030204" pitchFamily="18" charset="0"/>
                              </a:rPr>
                              <m:t>𝑖</m:t>
                            </m:r>
                          </m:sub>
                        </m:sSub>
                      </m:e>
                    </m:d>
                  </m:oMath>
                </a14:m>
                <a:r>
                  <a:rPr lang="en-US" sz="1013" dirty="0">
                    <a:solidFill>
                      <a:srgbClr val="00000A"/>
                    </a:solidFill>
                    <a:latin typeface="Cambria" panose="02040503050406030204" pitchFamily="18" charset="0"/>
                    <a:ea typeface="宋体" panose="02010600030101010101" pitchFamily="2" charset="-122"/>
                    <a:cs typeface="Times New Roman" panose="02020603050405020304" pitchFamily="18" charset="0"/>
                  </a:rPr>
                  <a:t>is the fraction of fully methylated haplotype with </a:t>
                </a:r>
                <a:r>
                  <a:rPr lang="en-US" sz="1013" dirty="0" err="1">
                    <a:solidFill>
                      <a:srgbClr val="00000A"/>
                    </a:solidFill>
                    <a:latin typeface="Cambria" panose="02040503050406030204" pitchFamily="18" charset="0"/>
                    <a:ea typeface="宋体" panose="02010600030101010101" pitchFamily="2" charset="-122"/>
                    <a:cs typeface="Times New Roman" panose="02020603050405020304" pitchFamily="18" charset="0"/>
                  </a:rPr>
                  <a:t>i</a:t>
                </a:r>
                <a:r>
                  <a:rPr lang="en-US" sz="1013" dirty="0">
                    <a:solidFill>
                      <a:srgbClr val="00000A"/>
                    </a:solidFill>
                    <a:latin typeface="Cambria" panose="02040503050406030204" pitchFamily="18" charset="0"/>
                    <a:ea typeface="宋体" panose="02010600030101010101" pitchFamily="2" charset="-122"/>
                    <a:cs typeface="Times New Roman" panose="02020603050405020304" pitchFamily="18" charset="0"/>
                  </a:rPr>
                  <a:t> loci. For a haplotype of length L, we considered all the sub-strings with length from 1 to L in this calculation. </a:t>
                </a:r>
                <a14:m>
                  <m:oMath xmlns:m="http://schemas.openxmlformats.org/officeDocument/2006/math">
                    <m:sSub>
                      <m:sSubPr>
                        <m:ctrlPr>
                          <a:rPr lang="en-US" sz="1013" i="1">
                            <a:latin typeface="Cambria Math" panose="02040503050406030204" pitchFamily="18" charset="0"/>
                            <a:cs typeface="Cambria Math" panose="02040503050406030204" pitchFamily="18" charset="0"/>
                          </a:rPr>
                        </m:ctrlPr>
                      </m:sSubPr>
                      <m:e>
                        <m:r>
                          <a:rPr lang="en-US" sz="1013" i="1">
                            <a:solidFill>
                              <a:srgbClr val="00000A"/>
                            </a:solidFill>
                            <a:latin typeface="Cambria Math" panose="02040503050406030204" pitchFamily="18" charset="0"/>
                            <a:ea typeface="宋体" panose="02010600030101010101" pitchFamily="2" charset="-122"/>
                            <a:cs typeface="Cambria Math" panose="02040503050406030204" pitchFamily="18" charset="0"/>
                          </a:rPr>
                          <m:t>𝑤</m:t>
                        </m:r>
                      </m:e>
                      <m:sub>
                        <m:r>
                          <a:rPr lang="en-US" sz="1013" i="1">
                            <a:solidFill>
                              <a:srgbClr val="00000A"/>
                            </a:solidFill>
                            <a:latin typeface="Cambria Math" panose="02040503050406030204" pitchFamily="18" charset="0"/>
                            <a:ea typeface="宋体" panose="02010600030101010101" pitchFamily="2" charset="-122"/>
                            <a:cs typeface="Cambria Math" panose="02040503050406030204" pitchFamily="18" charset="0"/>
                          </a:rPr>
                          <m:t>𝑖</m:t>
                        </m:r>
                      </m:sub>
                    </m:sSub>
                  </m:oMath>
                </a14:m>
                <a:r>
                  <a:rPr lang="en-US" sz="1013" dirty="0">
                    <a:solidFill>
                      <a:srgbClr val="00000A"/>
                    </a:solidFill>
                    <a:latin typeface="Cambria" panose="02040503050406030204" pitchFamily="18" charset="0"/>
                    <a:ea typeface="宋体" panose="02010600030101010101" pitchFamily="2" charset="-122"/>
                    <a:cs typeface="Times New Roman" panose="02020603050405020304" pitchFamily="18" charset="0"/>
                  </a:rPr>
                  <a:t> is the weight for </a:t>
                </a:r>
                <a:r>
                  <a:rPr lang="en-US" sz="1013" dirty="0" err="1">
                    <a:solidFill>
                      <a:srgbClr val="00000A"/>
                    </a:solidFill>
                    <a:latin typeface="Cambria" panose="02040503050406030204" pitchFamily="18" charset="0"/>
                    <a:ea typeface="宋体" panose="02010600030101010101" pitchFamily="2" charset="-122"/>
                    <a:cs typeface="Times New Roman" panose="02020603050405020304" pitchFamily="18" charset="0"/>
                  </a:rPr>
                  <a:t>i</a:t>
                </a:r>
                <a:r>
                  <a:rPr lang="en-US" sz="1013" dirty="0">
                    <a:solidFill>
                      <a:srgbClr val="00000A"/>
                    </a:solidFill>
                    <a:latin typeface="Cambria" panose="02040503050406030204" pitchFamily="18" charset="0"/>
                    <a:ea typeface="宋体" panose="02010600030101010101" pitchFamily="2" charset="-122"/>
                    <a:cs typeface="Times New Roman" panose="02020603050405020304" pitchFamily="18" charset="0"/>
                  </a:rPr>
                  <a:t>-locus haplotype. We typically used </a:t>
                </a:r>
                <a14:m>
                  <m:oMath xmlns:m="http://schemas.openxmlformats.org/officeDocument/2006/math">
                    <m:sSub>
                      <m:sSubPr>
                        <m:ctrlPr>
                          <a:rPr lang="en-US" sz="1013" i="1">
                            <a:latin typeface="Cambria Math" panose="02040503050406030204" pitchFamily="18" charset="0"/>
                            <a:cs typeface="Cambria Math" panose="02040503050406030204" pitchFamily="18" charset="0"/>
                          </a:rPr>
                        </m:ctrlPr>
                      </m:sSubPr>
                      <m:e>
                        <m:r>
                          <a:rPr lang="en-US" sz="1013" i="1">
                            <a:solidFill>
                              <a:srgbClr val="00000A"/>
                            </a:solidFill>
                            <a:latin typeface="Cambria Math" panose="02040503050406030204" pitchFamily="18" charset="0"/>
                            <a:ea typeface="宋体" panose="02010600030101010101" pitchFamily="2" charset="-122"/>
                            <a:cs typeface="Cambria Math" panose="02040503050406030204" pitchFamily="18" charset="0"/>
                          </a:rPr>
                          <m:t>𝑤</m:t>
                        </m:r>
                      </m:e>
                      <m:sub>
                        <m:r>
                          <a:rPr lang="en-US" sz="1013" i="1">
                            <a:solidFill>
                              <a:srgbClr val="00000A"/>
                            </a:solidFill>
                            <a:latin typeface="Cambria Math" panose="02040503050406030204" pitchFamily="18" charset="0"/>
                            <a:ea typeface="宋体" panose="02010600030101010101" pitchFamily="2" charset="-122"/>
                            <a:cs typeface="Cambria Math" panose="02040503050406030204" pitchFamily="18" charset="0"/>
                          </a:rPr>
                          <m:t>𝑖</m:t>
                        </m:r>
                      </m:sub>
                    </m:sSub>
                    <m:r>
                      <a:rPr lang="en-US" sz="1013" i="1">
                        <a:solidFill>
                          <a:srgbClr val="00000A"/>
                        </a:solidFill>
                        <a:latin typeface="Cambria Math" panose="02040503050406030204" pitchFamily="18" charset="0"/>
                        <a:ea typeface="宋体" panose="02010600030101010101" pitchFamily="2" charset="-122"/>
                        <a:cs typeface="Cambria Math" panose="02040503050406030204" pitchFamily="18" charset="0"/>
                      </a:rPr>
                      <m:t>=</m:t>
                    </m:r>
                    <m:r>
                      <a:rPr lang="en-US" sz="1013" i="1">
                        <a:solidFill>
                          <a:srgbClr val="00000A"/>
                        </a:solidFill>
                        <a:latin typeface="Cambria Math" panose="02040503050406030204" pitchFamily="18" charset="0"/>
                        <a:ea typeface="宋体" panose="02010600030101010101" pitchFamily="2" charset="-122"/>
                        <a:cs typeface="Cambria Math" panose="02040503050406030204" pitchFamily="18" charset="0"/>
                      </a:rPr>
                      <m:t>𝑖</m:t>
                    </m:r>
                  </m:oMath>
                </a14:m>
                <a:r>
                  <a:rPr lang="en-US" sz="1013" dirty="0">
                    <a:solidFill>
                      <a:srgbClr val="00000A"/>
                    </a:solidFill>
                    <a:latin typeface="Cambria" panose="02040503050406030204" pitchFamily="18" charset="0"/>
                    <a:ea typeface="宋体" panose="02010600030101010101" pitchFamily="2" charset="-122"/>
                    <a:cs typeface="Times New Roman" panose="02020603050405020304" pitchFamily="18" charset="0"/>
                  </a:rPr>
                  <a:t> or </a:t>
                </a:r>
                <a14:m>
                  <m:oMath xmlns:m="http://schemas.openxmlformats.org/officeDocument/2006/math">
                    <m:sSub>
                      <m:sSubPr>
                        <m:ctrlPr>
                          <a:rPr lang="en-US" sz="1013" i="1">
                            <a:latin typeface="Cambria Math" panose="02040503050406030204" pitchFamily="18" charset="0"/>
                            <a:cs typeface="Cambria Math" panose="02040503050406030204" pitchFamily="18" charset="0"/>
                          </a:rPr>
                        </m:ctrlPr>
                      </m:sSubPr>
                      <m:e>
                        <m:r>
                          <a:rPr lang="en-US" sz="1013" i="1">
                            <a:solidFill>
                              <a:srgbClr val="00000A"/>
                            </a:solidFill>
                            <a:latin typeface="Cambria Math" panose="02040503050406030204" pitchFamily="18" charset="0"/>
                            <a:ea typeface="宋体" panose="02010600030101010101" pitchFamily="2" charset="-122"/>
                            <a:cs typeface="Cambria Math" panose="02040503050406030204" pitchFamily="18" charset="0"/>
                          </a:rPr>
                          <m:t>𝑤</m:t>
                        </m:r>
                      </m:e>
                      <m:sub>
                        <m:r>
                          <a:rPr lang="en-US" sz="1013" i="1">
                            <a:solidFill>
                              <a:srgbClr val="00000A"/>
                            </a:solidFill>
                            <a:latin typeface="Cambria Math" panose="02040503050406030204" pitchFamily="18" charset="0"/>
                            <a:ea typeface="宋体" panose="02010600030101010101" pitchFamily="2" charset="-122"/>
                            <a:cs typeface="Cambria Math" panose="02040503050406030204" pitchFamily="18" charset="0"/>
                          </a:rPr>
                          <m:t>𝑖</m:t>
                        </m:r>
                      </m:sub>
                    </m:sSub>
                    <m:r>
                      <a:rPr lang="en-US" sz="1013" i="1">
                        <a:solidFill>
                          <a:srgbClr val="00000A"/>
                        </a:solidFill>
                        <a:latin typeface="Cambria Math" panose="02040503050406030204" pitchFamily="18" charset="0"/>
                        <a:ea typeface="宋体" panose="02010600030101010101" pitchFamily="2" charset="-122"/>
                        <a:cs typeface="Cambria Math" panose="02040503050406030204" pitchFamily="18" charset="0"/>
                      </a:rPr>
                      <m:t>=</m:t>
                    </m:r>
                    <m:sSup>
                      <m:sSupPr>
                        <m:ctrlPr>
                          <a:rPr lang="en-US" sz="1013" i="1">
                            <a:latin typeface="Cambria Math" panose="02040503050406030204" pitchFamily="18" charset="0"/>
                            <a:cs typeface="Cambria Math" panose="02040503050406030204" pitchFamily="18" charset="0"/>
                          </a:rPr>
                        </m:ctrlPr>
                      </m:sSupPr>
                      <m:e>
                        <m:r>
                          <a:rPr lang="en-US" sz="1013" i="1">
                            <a:solidFill>
                              <a:srgbClr val="00000A"/>
                            </a:solidFill>
                            <a:latin typeface="Cambria Math" panose="02040503050406030204" pitchFamily="18" charset="0"/>
                            <a:ea typeface="宋体" panose="02010600030101010101" pitchFamily="2" charset="-122"/>
                            <a:cs typeface="Cambria Math" panose="02040503050406030204" pitchFamily="18" charset="0"/>
                          </a:rPr>
                          <m:t>𝑖</m:t>
                        </m:r>
                      </m:e>
                      <m:sup>
                        <m:r>
                          <a:rPr lang="en-US" sz="1013" i="1">
                            <a:solidFill>
                              <a:srgbClr val="00000A"/>
                            </a:solidFill>
                            <a:latin typeface="Cambria Math" panose="02040503050406030204" pitchFamily="18" charset="0"/>
                            <a:ea typeface="宋体" panose="02010600030101010101" pitchFamily="2" charset="-122"/>
                            <a:cs typeface="Cambria Math" panose="02040503050406030204" pitchFamily="18" charset="0"/>
                          </a:rPr>
                          <m:t>2</m:t>
                        </m:r>
                      </m:sup>
                    </m:sSup>
                  </m:oMath>
                </a14:m>
                <a:r>
                  <a:rPr lang="en-US" sz="1013" dirty="0">
                    <a:solidFill>
                      <a:srgbClr val="00000A"/>
                    </a:solidFill>
                    <a:latin typeface="Cambria" panose="02040503050406030204" pitchFamily="18" charset="0"/>
                    <a:ea typeface="宋体" panose="02010600030101010101" pitchFamily="2" charset="-122"/>
                    <a:cs typeface="Times New Roman" panose="02020603050405020304" pitchFamily="18" charset="0"/>
                  </a:rPr>
                  <a:t> to favor the contribution of longer haplotype. </a:t>
                </a:r>
                <a:endParaRPr lang="en-US" sz="1013" dirty="0"/>
              </a:p>
            </p:txBody>
          </p:sp>
        </mc:Choice>
        <mc:Fallback xmlns="">
          <p:sp>
            <p:nvSpPr>
              <p:cNvPr id="7" name="Rectangle 6"/>
              <p:cNvSpPr>
                <a:spLocks noRot="1" noChangeAspect="1" noMove="1" noResize="1" noEditPoints="1" noAdjustHandles="1" noChangeArrowheads="1" noChangeShapeType="1" noTextEdit="1"/>
              </p:cNvSpPr>
              <p:nvPr/>
            </p:nvSpPr>
            <p:spPr>
              <a:xfrm>
                <a:off x="1281581" y="4811748"/>
                <a:ext cx="6799217" cy="923330"/>
              </a:xfrm>
              <a:prstGeom prst="rect">
                <a:avLst/>
              </a:prstGeom>
              <a:blipFill rotWithShape="0">
                <a:blip r:embed="rId4"/>
                <a:stretch>
                  <a:fillRect l="-179" t="-1316" r="-179" b="-4605"/>
                </a:stretch>
              </a:blipFill>
            </p:spPr>
            <p:txBody>
              <a:bodyPr/>
              <a:lstStyle/>
              <a:p>
                <a:r>
                  <a:rPr lang="en-US">
                    <a:noFill/>
                  </a:rPr>
                  <a:t> </a:t>
                </a:r>
              </a:p>
            </p:txBody>
          </p:sp>
        </mc:Fallback>
      </mc:AlternateContent>
      <p:sp>
        <p:nvSpPr>
          <p:cNvPr id="3" name="Rectangle 2"/>
          <p:cNvSpPr/>
          <p:nvPr/>
        </p:nvSpPr>
        <p:spPr>
          <a:xfrm>
            <a:off x="2437289" y="5194907"/>
            <a:ext cx="4810397" cy="404085"/>
          </a:xfrm>
          <a:prstGeom prst="rect">
            <a:avLst/>
          </a:prstGeom>
        </p:spPr>
        <p:txBody>
          <a:bodyPr wrap="square">
            <a:spAutoFit/>
          </a:bodyPr>
          <a:lstStyle/>
          <a:p>
            <a:r>
              <a:rPr lang="en-US" sz="1013" dirty="0">
                <a:solidFill>
                  <a:srgbClr val="00000A"/>
                </a:solidFill>
                <a:latin typeface="Cambria" panose="02040503050406030204" pitchFamily="18" charset="0"/>
                <a:ea typeface="宋体" panose="02010600030101010101" pitchFamily="2" charset="-122"/>
                <a:cs typeface="Times New Roman" panose="02020603050405020304" pitchFamily="18" charset="0"/>
              </a:rPr>
              <a:t>1, MHL is the unbiased estimate of methylation for a genome region </a:t>
            </a:r>
          </a:p>
          <a:p>
            <a:r>
              <a:rPr lang="en-US" sz="1013" dirty="0">
                <a:solidFill>
                  <a:srgbClr val="00000A"/>
                </a:solidFill>
                <a:latin typeface="Cambria" panose="02040503050406030204" pitchFamily="18" charset="0"/>
                <a:ea typeface="宋体" panose="02010600030101010101" pitchFamily="2" charset="-122"/>
                <a:cs typeface="Times New Roman" panose="02020603050405020304" pitchFamily="18" charset="0"/>
              </a:rPr>
              <a:t>2, MHL ranges from 0 to1</a:t>
            </a:r>
          </a:p>
        </p:txBody>
      </p:sp>
      <p:grpSp>
        <p:nvGrpSpPr>
          <p:cNvPr id="4" name="Group 3"/>
          <p:cNvGrpSpPr/>
          <p:nvPr/>
        </p:nvGrpSpPr>
        <p:grpSpPr>
          <a:xfrm>
            <a:off x="2226106" y="1802873"/>
            <a:ext cx="4669994" cy="1897026"/>
            <a:chOff x="502039" y="2854772"/>
            <a:chExt cx="7988818" cy="3099655"/>
          </a:xfrm>
        </p:grpSpPr>
        <p:pic>
          <p:nvPicPr>
            <p:cNvPr id="2" name="Picture 1"/>
            <p:cNvPicPr>
              <a:picLocks noChangeAspect="1"/>
            </p:cNvPicPr>
            <p:nvPr/>
          </p:nvPicPr>
          <p:blipFill>
            <a:blip r:embed="rId5"/>
            <a:stretch>
              <a:fillRect/>
            </a:stretch>
          </p:blipFill>
          <p:spPr>
            <a:xfrm>
              <a:off x="502039" y="2854772"/>
              <a:ext cx="7988818" cy="3099655"/>
            </a:xfrm>
            <a:prstGeom prst="rect">
              <a:avLst/>
            </a:prstGeom>
          </p:spPr>
        </p:pic>
        <p:sp>
          <p:nvSpPr>
            <p:cNvPr id="10" name="Oval 9"/>
            <p:cNvSpPr/>
            <p:nvPr/>
          </p:nvSpPr>
          <p:spPr>
            <a:xfrm>
              <a:off x="966652" y="2982443"/>
              <a:ext cx="632034" cy="72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grpSp>
      <p:sp>
        <p:nvSpPr>
          <p:cNvPr id="12" name="Rectangle 11"/>
          <p:cNvSpPr/>
          <p:nvPr/>
        </p:nvSpPr>
        <p:spPr>
          <a:xfrm>
            <a:off x="4184255" y="5760678"/>
            <a:ext cx="4754880" cy="213585"/>
          </a:xfrm>
          <a:prstGeom prst="rect">
            <a:avLst/>
          </a:prstGeom>
        </p:spPr>
        <p:txBody>
          <a:bodyPr wrap="square">
            <a:spAutoFit/>
          </a:bodyPr>
          <a:lstStyle/>
          <a:p>
            <a:r>
              <a:rPr lang="en-US" sz="788" dirty="0">
                <a:latin typeface="Calibri" panose="020F0502020204030204" pitchFamily="34" charset="0"/>
                <a:ea typeface="宋体" panose="02010600030101010101" pitchFamily="2" charset="-122"/>
                <a:cs typeface="Times New Roman" panose="02020603050405020304" pitchFamily="18" charset="0"/>
              </a:rPr>
              <a:t>Shoemaker R, Deng J, Wang W, Zhang K. Genome research. 2010;20(7):883-9</a:t>
            </a:r>
            <a:endParaRPr lang="en-US" sz="788" dirty="0"/>
          </a:p>
        </p:txBody>
      </p:sp>
    </p:spTree>
    <p:extLst>
      <p:ext uri="{BB962C8B-B14F-4D97-AF65-F5344CB8AC3E}">
        <p14:creationId xmlns:p14="http://schemas.microsoft.com/office/powerpoint/2010/main" val="406420490"/>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t="49428"/>
          <a:stretch/>
        </p:blipFill>
        <p:spPr>
          <a:xfrm>
            <a:off x="1243012" y="1575399"/>
            <a:ext cx="6757988" cy="1430637"/>
          </a:xfrm>
          <a:prstGeom prst="rect">
            <a:avLst/>
          </a:prstGeom>
        </p:spPr>
      </p:pic>
      <p:sp>
        <p:nvSpPr>
          <p:cNvPr id="4" name="Rectangle 3"/>
          <p:cNvSpPr/>
          <p:nvPr/>
        </p:nvSpPr>
        <p:spPr>
          <a:xfrm>
            <a:off x="3186047" y="1048142"/>
            <a:ext cx="3061736" cy="369332"/>
          </a:xfrm>
          <a:prstGeom prst="rect">
            <a:avLst/>
          </a:prstGeom>
        </p:spPr>
        <p:txBody>
          <a:bodyPr wrap="none">
            <a:spAutoFit/>
          </a:bodyPr>
          <a:lstStyle/>
          <a:p>
            <a:r>
              <a:rPr lang="en-US" altLang="zh-CN" dirty="0"/>
              <a:t>RRBS covered genomic regions</a:t>
            </a:r>
            <a:endParaRPr lang="en-US" dirty="0"/>
          </a:p>
        </p:txBody>
      </p:sp>
    </p:spTree>
    <p:extLst>
      <p:ext uri="{BB962C8B-B14F-4D97-AF65-F5344CB8AC3E}">
        <p14:creationId xmlns:p14="http://schemas.microsoft.com/office/powerpoint/2010/main" val="57853122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 name="Picture 40"/>
          <p:cNvPicPr>
            <a:picLocks noChangeAspect="1"/>
          </p:cNvPicPr>
          <p:nvPr/>
        </p:nvPicPr>
        <p:blipFill rotWithShape="1">
          <a:blip r:embed="rId2"/>
          <a:srcRect t="7795" b="9157"/>
          <a:stretch/>
        </p:blipFill>
        <p:spPr>
          <a:xfrm>
            <a:off x="1606219" y="1099939"/>
            <a:ext cx="4875754" cy="2101302"/>
          </a:xfrm>
          <a:prstGeom prst="rect">
            <a:avLst/>
          </a:prstGeom>
        </p:spPr>
      </p:pic>
      <p:grpSp>
        <p:nvGrpSpPr>
          <p:cNvPr id="42" name="Group 41"/>
          <p:cNvGrpSpPr/>
          <p:nvPr/>
        </p:nvGrpSpPr>
        <p:grpSpPr>
          <a:xfrm>
            <a:off x="6735973" y="1099939"/>
            <a:ext cx="1046480" cy="2101302"/>
            <a:chOff x="4185920" y="241639"/>
            <a:chExt cx="1046480" cy="2101302"/>
          </a:xfrm>
        </p:grpSpPr>
        <p:pic>
          <p:nvPicPr>
            <p:cNvPr id="43" name="Picture 42"/>
            <p:cNvPicPr>
              <a:picLocks noChangeAspect="1"/>
            </p:cNvPicPr>
            <p:nvPr/>
          </p:nvPicPr>
          <p:blipFill rotWithShape="1">
            <a:blip r:embed="rId2"/>
            <a:srcRect l="27848" t="7795" r="50689" b="9157"/>
            <a:stretch/>
          </p:blipFill>
          <p:spPr>
            <a:xfrm>
              <a:off x="4185920" y="241639"/>
              <a:ext cx="1046480" cy="2101302"/>
            </a:xfrm>
            <a:prstGeom prst="rect">
              <a:avLst/>
            </a:prstGeom>
          </p:spPr>
        </p:pic>
        <p:pic>
          <p:nvPicPr>
            <p:cNvPr id="44" name="Picture 43"/>
            <p:cNvPicPr>
              <a:picLocks noChangeAspect="1"/>
            </p:cNvPicPr>
            <p:nvPr/>
          </p:nvPicPr>
          <p:blipFill rotWithShape="1">
            <a:blip r:embed="rId2"/>
            <a:srcRect l="55254" t="8520" r="36827" b="51111"/>
            <a:stretch/>
          </p:blipFill>
          <p:spPr>
            <a:xfrm>
              <a:off x="4277360" y="1280160"/>
              <a:ext cx="380190" cy="1005840"/>
            </a:xfrm>
            <a:prstGeom prst="rect">
              <a:avLst/>
            </a:prstGeom>
          </p:spPr>
        </p:pic>
        <p:pic>
          <p:nvPicPr>
            <p:cNvPr id="45" name="Picture 44"/>
            <p:cNvPicPr>
              <a:picLocks noChangeAspect="1"/>
            </p:cNvPicPr>
            <p:nvPr/>
          </p:nvPicPr>
          <p:blipFill rotWithShape="1">
            <a:blip r:embed="rId2"/>
            <a:srcRect l="55254" t="8520" r="36827" b="51111"/>
            <a:stretch/>
          </p:blipFill>
          <p:spPr>
            <a:xfrm>
              <a:off x="4667710" y="270894"/>
              <a:ext cx="380190" cy="1005840"/>
            </a:xfrm>
            <a:prstGeom prst="rect">
              <a:avLst/>
            </a:prstGeom>
          </p:spPr>
        </p:pic>
      </p:grpSp>
      <p:sp>
        <p:nvSpPr>
          <p:cNvPr id="46" name="Rectangle 45"/>
          <p:cNvSpPr/>
          <p:nvPr/>
        </p:nvSpPr>
        <p:spPr>
          <a:xfrm>
            <a:off x="1811276" y="3519720"/>
            <a:ext cx="7520973" cy="584775"/>
          </a:xfrm>
          <a:prstGeom prst="rect">
            <a:avLst/>
          </a:prstGeom>
        </p:spPr>
        <p:txBody>
          <a:bodyPr wrap="square">
            <a:spAutoFit/>
          </a:bodyPr>
          <a:lstStyle/>
          <a:p>
            <a:r>
              <a:rPr lang="en-US" b="1" dirty="0"/>
              <a:t>0%                    100%              50%               </a:t>
            </a:r>
            <a:r>
              <a:rPr lang="en-US" b="1" dirty="0" smtClean="0"/>
              <a:t>    </a:t>
            </a:r>
            <a:r>
              <a:rPr lang="en-US" altLang="zh-CN" b="1" dirty="0"/>
              <a:t>50</a:t>
            </a:r>
            <a:r>
              <a:rPr lang="en-US" b="1" dirty="0"/>
              <a:t>%            </a:t>
            </a:r>
            <a:r>
              <a:rPr lang="en-US" b="1" dirty="0" smtClean="0"/>
              <a:t>     </a:t>
            </a:r>
            <a:r>
              <a:rPr lang="en-US" b="1" dirty="0"/>
              <a:t>50</a:t>
            </a:r>
            <a:r>
              <a:rPr lang="en-US" b="1" dirty="0" smtClean="0"/>
              <a:t>%</a:t>
            </a:r>
            <a:endParaRPr lang="en-US" b="1" dirty="0"/>
          </a:p>
          <a:p>
            <a:endParaRPr lang="en-US" sz="1400" dirty="0"/>
          </a:p>
        </p:txBody>
      </p:sp>
      <p:sp>
        <p:nvSpPr>
          <p:cNvPr id="48" name="TextBox 47"/>
          <p:cNvSpPr txBox="1"/>
          <p:nvPr/>
        </p:nvSpPr>
        <p:spPr>
          <a:xfrm>
            <a:off x="1811276" y="3206348"/>
            <a:ext cx="7175134" cy="369332"/>
          </a:xfrm>
          <a:prstGeom prst="rect">
            <a:avLst/>
          </a:prstGeom>
          <a:noFill/>
        </p:spPr>
        <p:txBody>
          <a:bodyPr wrap="square" rtlCol="0">
            <a:spAutoFit/>
          </a:bodyPr>
          <a:lstStyle/>
          <a:p>
            <a:r>
              <a:rPr lang="en-US" dirty="0"/>
              <a:t>R</a:t>
            </a:r>
            <a:r>
              <a:rPr lang="en-US" baseline="30000" dirty="0"/>
              <a:t>2</a:t>
            </a:r>
            <a:r>
              <a:rPr lang="en-US" dirty="0"/>
              <a:t>=1                  R</a:t>
            </a:r>
            <a:r>
              <a:rPr lang="en-US" baseline="30000" dirty="0"/>
              <a:t>2</a:t>
            </a:r>
            <a:r>
              <a:rPr lang="en-US" dirty="0"/>
              <a:t>=1                R</a:t>
            </a:r>
            <a:r>
              <a:rPr lang="en-US" baseline="30000" dirty="0"/>
              <a:t>2</a:t>
            </a:r>
            <a:r>
              <a:rPr lang="en-US" dirty="0"/>
              <a:t>=1             </a:t>
            </a:r>
            <a:r>
              <a:rPr lang="en-US" dirty="0" smtClean="0"/>
              <a:t>   </a:t>
            </a:r>
            <a:r>
              <a:rPr lang="en-US" dirty="0"/>
              <a:t>R</a:t>
            </a:r>
            <a:r>
              <a:rPr lang="en-US" baseline="30000" dirty="0"/>
              <a:t>2</a:t>
            </a:r>
            <a:r>
              <a:rPr lang="en-US" dirty="0"/>
              <a:t>=0            </a:t>
            </a:r>
            <a:r>
              <a:rPr lang="en-US" dirty="0" smtClean="0"/>
              <a:t>    </a:t>
            </a:r>
            <a:r>
              <a:rPr lang="en-US" dirty="0"/>
              <a:t>R</a:t>
            </a:r>
            <a:r>
              <a:rPr lang="en-US" baseline="30000" dirty="0"/>
              <a:t>2</a:t>
            </a:r>
            <a:r>
              <a:rPr lang="en-US" dirty="0"/>
              <a:t>=-1                </a:t>
            </a:r>
            <a:r>
              <a:rPr lang="en-US" dirty="0" smtClean="0"/>
              <a:t>                                           </a:t>
            </a:r>
            <a:endParaRPr lang="en-US" baseline="30000" dirty="0"/>
          </a:p>
        </p:txBody>
      </p:sp>
      <p:sp>
        <p:nvSpPr>
          <p:cNvPr id="52" name="Rectangle 51"/>
          <p:cNvSpPr/>
          <p:nvPr/>
        </p:nvSpPr>
        <p:spPr>
          <a:xfrm>
            <a:off x="1838972" y="3876289"/>
            <a:ext cx="7595954" cy="1323439"/>
          </a:xfrm>
          <a:prstGeom prst="rect">
            <a:avLst/>
          </a:prstGeom>
        </p:spPr>
        <p:txBody>
          <a:bodyPr wrap="square">
            <a:spAutoFit/>
          </a:bodyPr>
          <a:lstStyle/>
          <a:p>
            <a:r>
              <a:rPr lang="en-US" sz="2000" dirty="0" smtClean="0"/>
              <a:t>0                       0                 0.25                    1                 0.25 </a:t>
            </a:r>
          </a:p>
          <a:p>
            <a:r>
              <a:rPr lang="en-US" sz="2000" dirty="0"/>
              <a:t>1                       1               </a:t>
            </a:r>
            <a:r>
              <a:rPr lang="en-US" sz="2000" dirty="0" smtClean="0"/>
              <a:t>    </a:t>
            </a:r>
            <a:r>
              <a:rPr lang="en-US" sz="2000" dirty="0"/>
              <a:t>2                      16                   2                       </a:t>
            </a:r>
            <a:r>
              <a:rPr lang="en-US" sz="2000" dirty="0" smtClean="0"/>
              <a:t>  </a:t>
            </a:r>
          </a:p>
          <a:p>
            <a:r>
              <a:rPr lang="en-US" altLang="zh-CN" sz="2000" b="1" dirty="0">
                <a:solidFill>
                  <a:srgbClr val="FF0000"/>
                </a:solidFill>
              </a:rPr>
              <a:t>0</a:t>
            </a:r>
            <a:r>
              <a:rPr lang="en-US" sz="2000" b="1" dirty="0">
                <a:solidFill>
                  <a:srgbClr val="FF0000"/>
                </a:solidFill>
              </a:rPr>
              <a:t>                       1             </a:t>
            </a:r>
            <a:r>
              <a:rPr lang="en-US" sz="2000" b="1" dirty="0" smtClean="0">
                <a:solidFill>
                  <a:srgbClr val="FF0000"/>
                </a:solidFill>
              </a:rPr>
              <a:t>     </a:t>
            </a:r>
            <a:r>
              <a:rPr lang="en-US" altLang="zh-CN" sz="2000" b="1" dirty="0">
                <a:solidFill>
                  <a:srgbClr val="FF0000"/>
                </a:solidFill>
              </a:rPr>
              <a:t>0.5</a:t>
            </a:r>
            <a:r>
              <a:rPr lang="en-US" sz="2000" b="1" dirty="0">
                <a:solidFill>
                  <a:srgbClr val="FF0000"/>
                </a:solidFill>
              </a:rPr>
              <a:t>                </a:t>
            </a:r>
            <a:r>
              <a:rPr lang="en-US" altLang="zh-CN" sz="2000" b="1" dirty="0">
                <a:solidFill>
                  <a:srgbClr val="FF0000"/>
                </a:solidFill>
              </a:rPr>
              <a:t>0.1625            0.12                 </a:t>
            </a:r>
            <a:endParaRPr lang="en-US" sz="2000" b="1" dirty="0">
              <a:solidFill>
                <a:srgbClr val="FF0000"/>
              </a:solidFill>
            </a:endParaRPr>
          </a:p>
          <a:p>
            <a:r>
              <a:rPr lang="en-US" sz="2000" dirty="0" smtClean="0"/>
              <a:t>           </a:t>
            </a:r>
          </a:p>
        </p:txBody>
      </p:sp>
      <p:sp>
        <p:nvSpPr>
          <p:cNvPr id="53" name="TextBox 52"/>
          <p:cNvSpPr txBox="1"/>
          <p:nvPr/>
        </p:nvSpPr>
        <p:spPr>
          <a:xfrm>
            <a:off x="-312192" y="3871903"/>
            <a:ext cx="2227148" cy="338554"/>
          </a:xfrm>
          <a:prstGeom prst="rect">
            <a:avLst/>
          </a:prstGeom>
          <a:noFill/>
        </p:spPr>
        <p:txBody>
          <a:bodyPr wrap="none" rtlCol="0">
            <a:spAutoFit/>
          </a:bodyPr>
          <a:lstStyle/>
          <a:p>
            <a:r>
              <a:rPr lang="en-US" sz="1600" b="1" dirty="0" smtClean="0"/>
              <a:t>      Methylation </a:t>
            </a:r>
            <a:r>
              <a:rPr lang="en-US" sz="1600" b="1" dirty="0"/>
              <a:t>entropy</a:t>
            </a:r>
          </a:p>
        </p:txBody>
      </p:sp>
      <p:sp>
        <p:nvSpPr>
          <p:cNvPr id="54" name="TextBox 53"/>
          <p:cNvSpPr txBox="1"/>
          <p:nvPr/>
        </p:nvSpPr>
        <p:spPr>
          <a:xfrm>
            <a:off x="78794" y="3530651"/>
            <a:ext cx="1676677" cy="338554"/>
          </a:xfrm>
          <a:prstGeom prst="rect">
            <a:avLst/>
          </a:prstGeom>
          <a:noFill/>
        </p:spPr>
        <p:txBody>
          <a:bodyPr wrap="none" rtlCol="0">
            <a:spAutoFit/>
          </a:bodyPr>
          <a:lstStyle/>
          <a:p>
            <a:r>
              <a:rPr lang="en-US" sz="1600" b="1" dirty="0"/>
              <a:t>Methylation level</a:t>
            </a:r>
          </a:p>
        </p:txBody>
      </p:sp>
      <mc:AlternateContent xmlns:mc="http://schemas.openxmlformats.org/markup-compatibility/2006" xmlns:a14="http://schemas.microsoft.com/office/drawing/2010/main">
        <mc:Choice Requires="a14">
          <p:sp>
            <p:nvSpPr>
              <p:cNvPr id="55" name="TextBox 54"/>
              <p:cNvSpPr txBox="1"/>
              <p:nvPr/>
            </p:nvSpPr>
            <p:spPr>
              <a:xfrm>
                <a:off x="197435" y="4502399"/>
                <a:ext cx="1207895" cy="338554"/>
              </a:xfrm>
              <a:prstGeom prst="rect">
                <a:avLst/>
              </a:prstGeom>
              <a:noFill/>
            </p:spPr>
            <p:txBody>
              <a:bodyPr wrap="none" rtlCol="0">
                <a:spAutoFit/>
              </a:bodyPr>
              <a:lstStyle/>
              <a:p>
                <a:r>
                  <a:rPr lang="en-US" sz="1600" b="1" dirty="0"/>
                  <a:t>MHL(</a:t>
                </a:r>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rPr>
                          <m:t>𝒘</m:t>
                        </m:r>
                      </m:e>
                      <m:sub>
                        <m:r>
                          <a:rPr lang="en-US" sz="1600" b="1" i="1">
                            <a:latin typeface="Cambria Math" panose="02040503050406030204" pitchFamily="18" charset="0"/>
                          </a:rPr>
                          <m:t>𝒊</m:t>
                        </m:r>
                      </m:sub>
                    </m:sSub>
                  </m:oMath>
                </a14:m>
                <a:r>
                  <a:rPr lang="en-US" sz="1600" b="1" dirty="0"/>
                  <a:t> =</a:t>
                </a:r>
                <a14:m>
                  <m:oMath xmlns:m="http://schemas.openxmlformats.org/officeDocument/2006/math">
                    <m:r>
                      <a:rPr lang="en-US" sz="1600" b="1" i="1">
                        <a:latin typeface="Cambria Math" panose="02040503050406030204" pitchFamily="18" charset="0"/>
                      </a:rPr>
                      <m:t>𝒊</m:t>
                    </m:r>
                  </m:oMath>
                </a14:m>
                <a:r>
                  <a:rPr lang="en-US" sz="1600" b="1" dirty="0"/>
                  <a:t> )</a:t>
                </a:r>
              </a:p>
            </p:txBody>
          </p:sp>
        </mc:Choice>
        <mc:Fallback xmlns="">
          <p:sp>
            <p:nvSpPr>
              <p:cNvPr id="55" name="TextBox 54"/>
              <p:cNvSpPr txBox="1">
                <a:spLocks noRot="1" noChangeAspect="1" noMove="1" noResize="1" noEditPoints="1" noAdjustHandles="1" noChangeArrowheads="1" noChangeShapeType="1" noTextEdit="1"/>
              </p:cNvSpPr>
              <p:nvPr/>
            </p:nvSpPr>
            <p:spPr>
              <a:xfrm>
                <a:off x="197435" y="4502399"/>
                <a:ext cx="1207895" cy="338554"/>
              </a:xfrm>
              <a:prstGeom prst="rect">
                <a:avLst/>
              </a:prstGeom>
              <a:blipFill rotWithShape="0">
                <a:blip r:embed="rId3"/>
                <a:stretch>
                  <a:fillRect l="-2513" t="-5455" r="-2010" b="-23636"/>
                </a:stretch>
              </a:blipFill>
            </p:spPr>
            <p:txBody>
              <a:bodyPr/>
              <a:lstStyle/>
              <a:p>
                <a:r>
                  <a:rPr lang="en-US">
                    <a:noFill/>
                  </a:rPr>
                  <a:t> </a:t>
                </a:r>
              </a:p>
            </p:txBody>
          </p:sp>
        </mc:Fallback>
      </mc:AlternateContent>
      <p:sp>
        <p:nvSpPr>
          <p:cNvPr id="56" name="TextBox 55"/>
          <p:cNvSpPr txBox="1"/>
          <p:nvPr/>
        </p:nvSpPr>
        <p:spPr>
          <a:xfrm>
            <a:off x="226545" y="4187151"/>
            <a:ext cx="1149674" cy="338554"/>
          </a:xfrm>
          <a:prstGeom prst="rect">
            <a:avLst/>
          </a:prstGeom>
          <a:noFill/>
        </p:spPr>
        <p:txBody>
          <a:bodyPr wrap="none" rtlCol="0">
            <a:spAutoFit/>
          </a:bodyPr>
          <a:lstStyle/>
          <a:p>
            <a:r>
              <a:rPr lang="en-US" sz="1600" b="1" dirty="0" smtClean="0"/>
              <a:t>Haplotypes</a:t>
            </a:r>
            <a:endParaRPr lang="en-US" sz="1600" b="1" dirty="0"/>
          </a:p>
        </p:txBody>
      </p:sp>
      <p:sp>
        <p:nvSpPr>
          <p:cNvPr id="57" name="TextBox 56"/>
          <p:cNvSpPr txBox="1"/>
          <p:nvPr/>
        </p:nvSpPr>
        <p:spPr>
          <a:xfrm>
            <a:off x="226545" y="180971"/>
            <a:ext cx="8458341" cy="523220"/>
          </a:xfrm>
          <a:prstGeom prst="rect">
            <a:avLst/>
          </a:prstGeom>
          <a:noFill/>
        </p:spPr>
        <p:txBody>
          <a:bodyPr wrap="none" rtlCol="0">
            <a:spAutoFit/>
          </a:bodyPr>
          <a:lstStyle/>
          <a:p>
            <a:r>
              <a:rPr lang="en-US" altLang="zh-CN" sz="2800" dirty="0">
                <a:solidFill>
                  <a:srgbClr val="000000"/>
                </a:solidFill>
                <a:latin typeface="Cambria" panose="02040503050406030204" pitchFamily="18" charset="0"/>
              </a:rPr>
              <a:t>MHL </a:t>
            </a:r>
            <a:r>
              <a:rPr lang="en-US" altLang="zh-CN" sz="2800" dirty="0" smtClean="0">
                <a:solidFill>
                  <a:srgbClr val="000000"/>
                </a:solidFill>
                <a:latin typeface="Cambria" panose="02040503050406030204" pitchFamily="18" charset="0"/>
              </a:rPr>
              <a:t>: New proposed q</a:t>
            </a:r>
            <a:r>
              <a:rPr lang="en-US" sz="2800" dirty="0" smtClean="0">
                <a:solidFill>
                  <a:srgbClr val="000000"/>
                </a:solidFill>
                <a:latin typeface="Cambria" panose="02040503050406030204" pitchFamily="18" charset="0"/>
              </a:rPr>
              <a:t>uantitation of DNA methylation</a:t>
            </a:r>
            <a:endParaRPr lang="en-US" sz="2800" dirty="0">
              <a:solidFill>
                <a:srgbClr val="000000"/>
              </a:solidFill>
              <a:latin typeface="Cambria" panose="02040503050406030204" pitchFamily="18" charset="0"/>
            </a:endParaRPr>
          </a:p>
        </p:txBody>
      </p:sp>
      <p:sp>
        <p:nvSpPr>
          <p:cNvPr id="59" name="TextBox 58"/>
          <p:cNvSpPr txBox="1"/>
          <p:nvPr/>
        </p:nvSpPr>
        <p:spPr>
          <a:xfrm>
            <a:off x="917132" y="6187341"/>
            <a:ext cx="6862713" cy="461665"/>
          </a:xfrm>
          <a:prstGeom prst="rect">
            <a:avLst/>
          </a:prstGeom>
          <a:noFill/>
        </p:spPr>
        <p:txBody>
          <a:bodyPr wrap="none" rtlCol="0">
            <a:spAutoFit/>
          </a:bodyPr>
          <a:lstStyle/>
          <a:p>
            <a:r>
              <a:rPr lang="en-US" sz="2400" b="1" dirty="0" smtClean="0">
                <a:solidFill>
                  <a:srgbClr val="FF0000"/>
                </a:solidFill>
              </a:rPr>
              <a:t>Long continuous</a:t>
            </a:r>
            <a:r>
              <a:rPr lang="en-US" sz="2400" b="1" dirty="0">
                <a:solidFill>
                  <a:srgbClr val="FF0000"/>
                </a:solidFill>
              </a:rPr>
              <a:t> </a:t>
            </a:r>
            <a:r>
              <a:rPr lang="en-US" sz="2400" b="1" dirty="0" smtClean="0">
                <a:solidFill>
                  <a:srgbClr val="FF0000"/>
                </a:solidFill>
              </a:rPr>
              <a:t>methylated DNA</a:t>
            </a:r>
            <a:r>
              <a:rPr lang="zh-CN" altLang="en-US" sz="2400" b="1" dirty="0">
                <a:solidFill>
                  <a:srgbClr val="FF0000"/>
                </a:solidFill>
              </a:rPr>
              <a:t> </a:t>
            </a:r>
            <a:r>
              <a:rPr lang="en-US" altLang="zh-CN" sz="2400" b="1" dirty="0" smtClean="0">
                <a:solidFill>
                  <a:srgbClr val="FF0000"/>
                </a:solidFill>
              </a:rPr>
              <a:t>fragment (LCMDF)</a:t>
            </a:r>
          </a:p>
        </p:txBody>
      </p:sp>
      <p:sp>
        <p:nvSpPr>
          <p:cNvPr id="2" name="Down Arrow 1"/>
          <p:cNvSpPr/>
          <p:nvPr/>
        </p:nvSpPr>
        <p:spPr>
          <a:xfrm>
            <a:off x="3246046" y="5199728"/>
            <a:ext cx="1596100" cy="223747"/>
          </a:xfrm>
          <a:prstGeom prst="downArrow">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2975429" y="972457"/>
            <a:ext cx="2235200" cy="402045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871577" y="5552564"/>
            <a:ext cx="7555210" cy="461665"/>
          </a:xfrm>
          <a:prstGeom prst="rect">
            <a:avLst/>
          </a:prstGeom>
          <a:noFill/>
        </p:spPr>
        <p:txBody>
          <a:bodyPr wrap="none" rtlCol="0">
            <a:spAutoFit/>
          </a:bodyPr>
          <a:lstStyle/>
          <a:p>
            <a:r>
              <a:rPr lang="en-US" altLang="zh-CN" sz="2400" dirty="0" smtClean="0">
                <a:solidFill>
                  <a:srgbClr val="000000"/>
                </a:solidFill>
                <a:latin typeface="Cambria" panose="02040503050406030204" pitchFamily="18" charset="0"/>
              </a:rPr>
              <a:t>Theoretically, MHL can detect each situation accurately </a:t>
            </a:r>
            <a:endParaRPr lang="en-US" sz="2400" dirty="0">
              <a:solidFill>
                <a:srgbClr val="000000"/>
              </a:solidFill>
              <a:latin typeface="Cambria" panose="02040503050406030204" pitchFamily="18" charset="0"/>
            </a:endParaRPr>
          </a:p>
        </p:txBody>
      </p:sp>
    </p:spTree>
    <p:extLst>
      <p:ext uri="{BB962C8B-B14F-4D97-AF65-F5344CB8AC3E}">
        <p14:creationId xmlns:p14="http://schemas.microsoft.com/office/powerpoint/2010/main" val="410459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P spid="2" grpId="0" animBg="1"/>
      <p:bldP spid="3"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096841" y="1204906"/>
            <a:ext cx="7392133" cy="1131079"/>
          </a:xfrm>
          <a:prstGeom prst="rect">
            <a:avLst/>
          </a:prstGeom>
        </p:spPr>
        <p:txBody>
          <a:bodyPr wrap="square">
            <a:spAutoFit/>
          </a:bodyPr>
          <a:lstStyle/>
          <a:p>
            <a:pPr fontAlgn="base">
              <a:buFont typeface="+mj-lt"/>
              <a:buAutoNum type="arabicPeriod"/>
            </a:pPr>
            <a:r>
              <a:rPr lang="en-US" sz="1350" dirty="0">
                <a:solidFill>
                  <a:srgbClr val="000000"/>
                </a:solidFill>
                <a:latin typeface="Arial" panose="020B0604020202020204" pitchFamily="34" charset="0"/>
              </a:rPr>
              <a:t>Description of methylation haplotypes and methylation haplotype blocks.</a:t>
            </a:r>
          </a:p>
          <a:p>
            <a:pPr fontAlgn="base">
              <a:buFont typeface="+mj-lt"/>
              <a:buAutoNum type="arabicPeriod"/>
            </a:pPr>
            <a:r>
              <a:rPr lang="en-US" sz="1350" dirty="0">
                <a:solidFill>
                  <a:srgbClr val="000000"/>
                </a:solidFill>
                <a:latin typeface="Arial" panose="020B0604020202020204" pitchFamily="34" charset="0"/>
              </a:rPr>
              <a:t>Systematic search of methylation haplotype blocks in the human genome.</a:t>
            </a:r>
          </a:p>
          <a:p>
            <a:pPr fontAlgn="base">
              <a:buFont typeface="+mj-lt"/>
              <a:buAutoNum type="arabicPeriod"/>
            </a:pPr>
            <a:r>
              <a:rPr lang="en-US" sz="1350" dirty="0">
                <a:solidFill>
                  <a:srgbClr val="000000"/>
                </a:solidFill>
                <a:latin typeface="Arial" panose="020B0604020202020204" pitchFamily="34" charset="0"/>
              </a:rPr>
              <a:t>Distribution of haplotype diversity across tissues and different methylation haplotype blocks.</a:t>
            </a:r>
          </a:p>
          <a:p>
            <a:pPr fontAlgn="base">
              <a:buFont typeface="+mj-lt"/>
              <a:buAutoNum type="arabicPeriod"/>
            </a:pPr>
            <a:r>
              <a:rPr lang="en-US" sz="1350" dirty="0">
                <a:solidFill>
                  <a:srgbClr val="000000"/>
                </a:solidFill>
                <a:latin typeface="Arial" panose="020B0604020202020204" pitchFamily="34" charset="0"/>
              </a:rPr>
              <a:t>Definition of methylated haplotype loads and estimation of tumor fraction using MHL.</a:t>
            </a:r>
          </a:p>
          <a:p>
            <a:pPr fontAlgn="base">
              <a:buFont typeface="+mj-lt"/>
              <a:buAutoNum type="arabicPeriod"/>
            </a:pPr>
            <a:r>
              <a:rPr lang="en-US" sz="1350" dirty="0">
                <a:solidFill>
                  <a:srgbClr val="000000"/>
                </a:solidFill>
                <a:latin typeface="Arial" panose="020B0604020202020204" pitchFamily="34" charset="0"/>
              </a:rPr>
              <a:t>Detection of tumor methylated haplotypes in plasma.</a:t>
            </a:r>
          </a:p>
        </p:txBody>
      </p:sp>
    </p:spTree>
    <p:extLst>
      <p:ext uri="{BB962C8B-B14F-4D97-AF65-F5344CB8AC3E}">
        <p14:creationId xmlns:p14="http://schemas.microsoft.com/office/powerpoint/2010/main" val="39967977"/>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1143001" y="856174"/>
            <a:ext cx="7048340" cy="5144576"/>
            <a:chOff x="0" y="-51577"/>
            <a:chExt cx="9397787" cy="6859435"/>
          </a:xfrm>
        </p:grpSpPr>
        <p:grpSp>
          <p:nvGrpSpPr>
            <p:cNvPr id="4" name="Group 3"/>
            <p:cNvGrpSpPr/>
            <p:nvPr/>
          </p:nvGrpSpPr>
          <p:grpSpPr>
            <a:xfrm>
              <a:off x="0" y="-51577"/>
              <a:ext cx="9000451" cy="4675658"/>
              <a:chOff x="0" y="814697"/>
              <a:chExt cx="9000451" cy="4675658"/>
            </a:xfrm>
          </p:grpSpPr>
          <p:pic>
            <p:nvPicPr>
              <p:cNvPr id="2" name="Picture 1"/>
              <p:cNvPicPr>
                <a:picLocks noChangeAspect="1"/>
              </p:cNvPicPr>
              <p:nvPr/>
            </p:nvPicPr>
            <p:blipFill>
              <a:blip r:embed="rId3"/>
              <a:stretch>
                <a:fillRect/>
              </a:stretch>
            </p:blipFill>
            <p:spPr>
              <a:xfrm>
                <a:off x="0" y="814697"/>
                <a:ext cx="9000451" cy="4675658"/>
              </a:xfrm>
              <a:prstGeom prst="rect">
                <a:avLst/>
              </a:prstGeom>
            </p:spPr>
          </p:pic>
          <p:sp>
            <p:nvSpPr>
              <p:cNvPr id="3" name="Rectangle 2"/>
              <p:cNvSpPr/>
              <p:nvPr/>
            </p:nvSpPr>
            <p:spPr>
              <a:xfrm>
                <a:off x="765173" y="1344270"/>
                <a:ext cx="7933658" cy="3170098"/>
              </a:xfrm>
              <a:prstGeom prst="rect">
                <a:avLst/>
              </a:prstGeom>
            </p:spPr>
            <p:txBody>
              <a:bodyPr wrap="square">
                <a:spAutoFit/>
              </a:bodyPr>
              <a:lstStyle/>
              <a:p>
                <a:r>
                  <a:rPr lang="en-US" sz="1350" dirty="0"/>
                  <a:t>88.8%</a:t>
                </a:r>
              </a:p>
              <a:p>
                <a:endParaRPr lang="en-US" sz="1350" dirty="0"/>
              </a:p>
              <a:p>
                <a:r>
                  <a:rPr lang="en-US" sz="1350" dirty="0"/>
                  <a:t>          </a:t>
                </a:r>
              </a:p>
              <a:p>
                <a:r>
                  <a:rPr lang="en-US" sz="1350" dirty="0"/>
                  <a:t>         </a:t>
                </a:r>
              </a:p>
              <a:p>
                <a:endParaRPr lang="en-US" sz="1350" dirty="0"/>
              </a:p>
              <a:p>
                <a:r>
                  <a:rPr lang="en-US" sz="1350" dirty="0"/>
                  <a:t>         48%</a:t>
                </a:r>
              </a:p>
              <a:p>
                <a:r>
                  <a:rPr lang="en-US" sz="1350" dirty="0"/>
                  <a:t>                </a:t>
                </a:r>
              </a:p>
              <a:p>
                <a:r>
                  <a:rPr lang="en-US" sz="1350" dirty="0"/>
                  <a:t>                 27%                                                          </a:t>
                </a:r>
              </a:p>
              <a:p>
                <a:endParaRPr lang="en-US" sz="1350" dirty="0"/>
              </a:p>
              <a:p>
                <a:r>
                  <a:rPr lang="en-US" sz="1350" dirty="0"/>
                  <a:t>                                                         </a:t>
                </a:r>
              </a:p>
              <a:p>
                <a:r>
                  <a:rPr lang="en-US" sz="1350" dirty="0"/>
                  <a:t>                                                         7.6%                                               5.4%</a:t>
                </a:r>
              </a:p>
            </p:txBody>
          </p:sp>
        </p:grpSp>
        <p:sp>
          <p:nvSpPr>
            <p:cNvPr id="5" name="TextBox 4"/>
            <p:cNvSpPr txBox="1"/>
            <p:nvPr/>
          </p:nvSpPr>
          <p:spPr>
            <a:xfrm>
              <a:off x="152400" y="4222535"/>
              <a:ext cx="8320056" cy="2585323"/>
            </a:xfrm>
            <a:prstGeom prst="rect">
              <a:avLst/>
            </a:prstGeom>
            <a:noFill/>
          </p:spPr>
          <p:txBody>
            <a:bodyPr wrap="none" rtlCol="0">
              <a:spAutoFit/>
            </a:bodyPr>
            <a:lstStyle/>
            <a:p>
              <a:r>
                <a:rPr lang="en-US" sz="1200" dirty="0"/>
                <a:t>LAD:  lamina-associated domains,  </a:t>
              </a:r>
              <a:r>
                <a:rPr lang="en-US" sz="1200" dirty="0">
                  <a:solidFill>
                    <a:srgbClr val="FF0000"/>
                  </a:solidFill>
                </a:rPr>
                <a:t>gene silence, require the involvement of methylation blocks</a:t>
              </a:r>
            </a:p>
            <a:p>
              <a:r>
                <a:rPr lang="en-US" sz="1200" dirty="0"/>
                <a:t>LOCKS: phenotypic plasticity, </a:t>
              </a:r>
              <a:r>
                <a:rPr lang="en-US" sz="1200" dirty="0">
                  <a:solidFill>
                    <a:srgbClr val="FF0000"/>
                  </a:solidFill>
                </a:rPr>
                <a:t>partially (48%) require methylation blocks</a:t>
              </a:r>
              <a:endParaRPr lang="en-US" sz="1200" dirty="0"/>
            </a:p>
            <a:p>
              <a:endParaRPr lang="en-US" sz="1200" dirty="0"/>
            </a:p>
            <a:p>
              <a:r>
                <a:rPr lang="en-US" sz="1200" dirty="0"/>
                <a:t>DMV: DNA methylation valley, conserved, </a:t>
              </a:r>
              <a:r>
                <a:rPr lang="en-US" sz="1200" dirty="0">
                  <a:solidFill>
                    <a:srgbClr val="FF0000"/>
                  </a:solidFill>
                </a:rPr>
                <a:t>partially (27%) require methylation blocks</a:t>
              </a:r>
            </a:p>
            <a:p>
              <a:r>
                <a:rPr lang="en-US" sz="1200" dirty="0"/>
                <a:t>LMR: low methylation region, dynamic, </a:t>
              </a:r>
              <a:r>
                <a:rPr lang="en-US" sz="1200" dirty="0">
                  <a:solidFill>
                    <a:srgbClr val="FF0000"/>
                  </a:solidFill>
                </a:rPr>
                <a:t>do not require methylation blocks</a:t>
              </a:r>
              <a:endParaRPr lang="en-US" sz="1200" dirty="0"/>
            </a:p>
            <a:p>
              <a:r>
                <a:rPr lang="en-US" sz="1200" dirty="0"/>
                <a:t>UMR: low methylation region, dynamic, </a:t>
              </a:r>
              <a:r>
                <a:rPr lang="en-US" sz="1200" dirty="0">
                  <a:solidFill>
                    <a:srgbClr val="FF0000"/>
                  </a:solidFill>
                </a:rPr>
                <a:t>do not require methylation blocks</a:t>
              </a:r>
              <a:endParaRPr lang="en-US" sz="1200" dirty="0"/>
            </a:p>
            <a:p>
              <a:endParaRPr lang="en-US" sz="1200" dirty="0"/>
            </a:p>
            <a:p>
              <a:r>
                <a:rPr lang="en-US" sz="1200" dirty="0"/>
                <a:t>Methylation memory region (MMR): on the way…</a:t>
              </a:r>
            </a:p>
            <a:p>
              <a:r>
                <a:rPr lang="en-US" sz="1200" dirty="0"/>
                <a:t>Variably methylation region (VMR):  implemented in CHARM, no genome-wide searching method</a:t>
              </a:r>
            </a:p>
            <a:p>
              <a:r>
                <a:rPr lang="en-US" sz="1200" dirty="0">
                  <a:solidFill>
                    <a:srgbClr val="FF0000"/>
                  </a:solidFill>
                </a:rPr>
                <a:t>Hi-C : (Nature 485, 376–380): on the way…</a:t>
              </a:r>
            </a:p>
          </p:txBody>
        </p:sp>
        <p:sp>
          <p:nvSpPr>
            <p:cNvPr id="6" name="TextBox 5"/>
            <p:cNvSpPr txBox="1"/>
            <p:nvPr/>
          </p:nvSpPr>
          <p:spPr>
            <a:xfrm>
              <a:off x="0" y="-50142"/>
              <a:ext cx="9397787" cy="430887"/>
            </a:xfrm>
            <a:prstGeom prst="rect">
              <a:avLst/>
            </a:prstGeom>
            <a:noFill/>
          </p:spPr>
          <p:txBody>
            <a:bodyPr wrap="none" rtlCol="0">
              <a:spAutoFit/>
            </a:bodyPr>
            <a:lstStyle/>
            <a:p>
              <a:r>
                <a:rPr lang="en-US" altLang="zh-CN" sz="1500" dirty="0"/>
                <a:t>Relationship between Methylation haplotype block and important methylation features </a:t>
              </a:r>
              <a:endParaRPr lang="en-US" sz="1500" dirty="0"/>
            </a:p>
          </p:txBody>
        </p:sp>
        <p:sp>
          <p:nvSpPr>
            <p:cNvPr id="7" name="Down Arrow 6"/>
            <p:cNvSpPr/>
            <p:nvPr/>
          </p:nvSpPr>
          <p:spPr>
            <a:xfrm>
              <a:off x="3549730" y="3164306"/>
              <a:ext cx="950495" cy="121405"/>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Tree>
    <p:extLst>
      <p:ext uri="{BB962C8B-B14F-4D97-AF65-F5344CB8AC3E}">
        <p14:creationId xmlns:p14="http://schemas.microsoft.com/office/powerpoint/2010/main" val="286534024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nvPr>
        </p:nvGraphicFramePr>
        <p:xfrm>
          <a:off x="1788137" y="1579447"/>
          <a:ext cx="5216338" cy="1292201"/>
        </p:xfrm>
        <a:graphic>
          <a:graphicData uri="http://schemas.openxmlformats.org/drawingml/2006/table">
            <a:tbl>
              <a:tblPr>
                <a:tableStyleId>{775DCB02-9BB8-47FD-8907-85C794F793BA}</a:tableStyleId>
              </a:tblPr>
              <a:tblGrid>
                <a:gridCol w="2136962"/>
                <a:gridCol w="652183"/>
                <a:gridCol w="571500"/>
                <a:gridCol w="611841"/>
                <a:gridCol w="632012"/>
                <a:gridCol w="611840"/>
              </a:tblGrid>
              <a:tr h="240641">
                <a:tc>
                  <a:txBody>
                    <a:bodyPr/>
                    <a:lstStyle/>
                    <a:p>
                      <a:pPr algn="ctr" fontAlgn="b"/>
                      <a:r>
                        <a:rPr lang="en-US" sz="800" b="0" i="0" u="none" strike="noStrike" dirty="0" smtClean="0">
                          <a:solidFill>
                            <a:schemeClr val="dk1"/>
                          </a:solidFill>
                          <a:effectLst/>
                          <a:latin typeface="+mn-lt"/>
                        </a:rPr>
                        <a:t>Ref</a:t>
                      </a:r>
                      <a:endParaRPr lang="en-US" sz="800" b="0" i="0" u="none" strike="noStrike" dirty="0">
                        <a:solidFill>
                          <a:srgbClr val="000000"/>
                        </a:solidFill>
                        <a:effectLst/>
                        <a:latin typeface="Calibri" panose="020F0502020204030204" pitchFamily="34" charset="0"/>
                      </a:endParaRPr>
                    </a:p>
                  </a:txBody>
                  <a:tcPr marL="5715" marR="5715" marT="5715" marB="0" anchor="b"/>
                </a:tc>
                <a:tc>
                  <a:txBody>
                    <a:bodyPr/>
                    <a:lstStyle/>
                    <a:p>
                      <a:pPr algn="ctr" fontAlgn="b"/>
                      <a:r>
                        <a:rPr lang="en-US" sz="800" u="none" strike="noStrike" dirty="0">
                          <a:effectLst/>
                        </a:rPr>
                        <a:t>O</a:t>
                      </a:r>
                      <a:r>
                        <a:rPr lang="en-US" sz="800" u="none" strike="noStrike" dirty="0" smtClean="0">
                          <a:effectLst/>
                        </a:rPr>
                        <a:t>bservation</a:t>
                      </a:r>
                      <a:endParaRPr lang="en-US" sz="800" b="0" i="0" u="none" strike="noStrike" dirty="0">
                        <a:solidFill>
                          <a:srgbClr val="000000"/>
                        </a:solidFill>
                        <a:effectLst/>
                        <a:latin typeface="Calibri" panose="020F0502020204030204" pitchFamily="34" charset="0"/>
                      </a:endParaRPr>
                    </a:p>
                  </a:txBody>
                  <a:tcPr marL="5715" marR="5715" marT="5715" marB="0" anchor="b"/>
                </a:tc>
                <a:tc>
                  <a:txBody>
                    <a:bodyPr/>
                    <a:lstStyle/>
                    <a:p>
                      <a:pPr algn="ctr" fontAlgn="b"/>
                      <a:r>
                        <a:rPr lang="en-US" sz="800" u="none" strike="noStrike" dirty="0">
                          <a:effectLst/>
                        </a:rPr>
                        <a:t>E</a:t>
                      </a:r>
                      <a:r>
                        <a:rPr lang="en-US" sz="800" u="none" strike="noStrike" dirty="0" smtClean="0">
                          <a:effectLst/>
                        </a:rPr>
                        <a:t>xpectation</a:t>
                      </a:r>
                      <a:endParaRPr lang="en-US" sz="800" b="0" i="0" u="none" strike="noStrike" dirty="0">
                        <a:solidFill>
                          <a:srgbClr val="000000"/>
                        </a:solidFill>
                        <a:effectLst/>
                        <a:latin typeface="Calibri" panose="020F0502020204030204" pitchFamily="34" charset="0"/>
                      </a:endParaRPr>
                    </a:p>
                  </a:txBody>
                  <a:tcPr marL="5715" marR="5715" marT="5715" marB="0" anchor="b"/>
                </a:tc>
                <a:tc>
                  <a:txBody>
                    <a:bodyPr/>
                    <a:lstStyle/>
                    <a:p>
                      <a:pPr algn="ctr" fontAlgn="b"/>
                      <a:r>
                        <a:rPr lang="en-US" sz="800" u="none" strike="noStrike" dirty="0">
                          <a:effectLst/>
                        </a:rPr>
                        <a:t>R</a:t>
                      </a:r>
                      <a:r>
                        <a:rPr lang="en-US" sz="800" u="none" strike="noStrike" dirty="0" smtClean="0">
                          <a:effectLst/>
                        </a:rPr>
                        <a:t>atio</a:t>
                      </a:r>
                      <a:endParaRPr lang="en-US" sz="800" b="0" i="0" u="none" strike="noStrike" dirty="0">
                        <a:solidFill>
                          <a:srgbClr val="000000"/>
                        </a:solidFill>
                        <a:effectLst/>
                        <a:latin typeface="Calibri" panose="020F0502020204030204" pitchFamily="34" charset="0"/>
                      </a:endParaRPr>
                    </a:p>
                  </a:txBody>
                  <a:tcPr marL="5715" marR="5715" marT="5715" marB="0" anchor="b"/>
                </a:tc>
                <a:tc>
                  <a:txBody>
                    <a:bodyPr/>
                    <a:lstStyle/>
                    <a:p>
                      <a:pPr algn="ctr" fontAlgn="b"/>
                      <a:r>
                        <a:rPr lang="en-US" sz="800" b="0" i="0" u="none" strike="noStrike" dirty="0" smtClean="0">
                          <a:solidFill>
                            <a:schemeClr val="dk1"/>
                          </a:solidFill>
                          <a:effectLst/>
                          <a:latin typeface="+mn-lt"/>
                        </a:rPr>
                        <a:t>Fold</a:t>
                      </a:r>
                      <a:r>
                        <a:rPr lang="en-US" sz="800" b="0" i="0" u="none" strike="noStrike" baseline="0" dirty="0" smtClean="0">
                          <a:solidFill>
                            <a:schemeClr val="dk1"/>
                          </a:solidFill>
                          <a:effectLst/>
                          <a:latin typeface="+mn-lt"/>
                        </a:rPr>
                        <a:t> Change</a:t>
                      </a:r>
                      <a:endParaRPr lang="en-US" sz="800" b="0" i="0" u="none" strike="noStrike" dirty="0">
                        <a:solidFill>
                          <a:srgbClr val="000000"/>
                        </a:solidFill>
                        <a:effectLst/>
                        <a:latin typeface="Calibri" panose="020F0502020204030204" pitchFamily="34" charset="0"/>
                      </a:endParaRPr>
                    </a:p>
                  </a:txBody>
                  <a:tcPr marL="5715" marR="5715" marT="5715" marB="0" anchor="b"/>
                </a:tc>
                <a:tc>
                  <a:txBody>
                    <a:bodyPr/>
                    <a:lstStyle/>
                    <a:p>
                      <a:pPr algn="ctr" fontAlgn="b"/>
                      <a:r>
                        <a:rPr lang="en-US" sz="800" u="none" strike="noStrike">
                          <a:effectLst/>
                        </a:rPr>
                        <a:t>pvalue</a:t>
                      </a:r>
                      <a:endParaRPr lang="en-US" sz="800" b="0" i="0" u="none" strike="noStrike">
                        <a:solidFill>
                          <a:srgbClr val="000000"/>
                        </a:solidFill>
                        <a:effectLst/>
                        <a:latin typeface="Calibri" panose="020F0502020204030204" pitchFamily="34" charset="0"/>
                      </a:endParaRPr>
                    </a:p>
                  </a:txBody>
                  <a:tcPr marL="5715" marR="5715" marT="5715" marB="0" anchor="b"/>
                </a:tc>
              </a:tr>
              <a:tr h="131445">
                <a:tc>
                  <a:txBody>
                    <a:bodyPr/>
                    <a:lstStyle/>
                    <a:p>
                      <a:pPr algn="ctr" fontAlgn="b"/>
                      <a:r>
                        <a:rPr lang="en-US" sz="800" u="none" strike="noStrike" dirty="0" smtClean="0">
                          <a:effectLst/>
                        </a:rPr>
                        <a:t>VMR</a:t>
                      </a:r>
                      <a:endParaRPr lang="en-US" sz="800" b="0" i="0" u="none" strike="noStrike" dirty="0">
                        <a:solidFill>
                          <a:srgbClr val="000000"/>
                        </a:solidFill>
                        <a:effectLst/>
                        <a:latin typeface="Calibri" panose="020F0502020204030204" pitchFamily="34" charset="0"/>
                      </a:endParaRPr>
                    </a:p>
                  </a:txBody>
                  <a:tcPr marL="5715" marR="5715" marT="5715" marB="0" anchor="b"/>
                </a:tc>
                <a:tc>
                  <a:txBody>
                    <a:bodyPr/>
                    <a:lstStyle/>
                    <a:p>
                      <a:pPr algn="ctr" fontAlgn="b"/>
                      <a:r>
                        <a:rPr lang="en-US" sz="800" u="none" strike="noStrike" dirty="0" smtClean="0">
                          <a:effectLst/>
                        </a:rPr>
                        <a:t>48</a:t>
                      </a:r>
                      <a:endParaRPr lang="en-US" sz="800" b="0" i="0" u="none" strike="noStrike" dirty="0">
                        <a:solidFill>
                          <a:srgbClr val="000000"/>
                        </a:solidFill>
                        <a:effectLst/>
                        <a:latin typeface="Calibri" panose="020F0502020204030204" pitchFamily="34" charset="0"/>
                      </a:endParaRPr>
                    </a:p>
                  </a:txBody>
                  <a:tcPr marL="5715" marR="5715" marT="5715" marB="0" anchor="b"/>
                </a:tc>
                <a:tc>
                  <a:txBody>
                    <a:bodyPr/>
                    <a:lstStyle/>
                    <a:p>
                      <a:pPr algn="ctr" fontAlgn="b"/>
                      <a:r>
                        <a:rPr lang="en-US" sz="800" b="0" i="0" u="none" strike="noStrike" dirty="0" smtClean="0">
                          <a:solidFill>
                            <a:schemeClr val="dk1"/>
                          </a:solidFill>
                          <a:effectLst/>
                          <a:latin typeface="+mn-lt"/>
                        </a:rPr>
                        <a:t>3</a:t>
                      </a:r>
                      <a:endParaRPr lang="en-US" sz="800" b="0" i="0" u="none" strike="noStrike" dirty="0">
                        <a:solidFill>
                          <a:srgbClr val="000000"/>
                        </a:solidFill>
                        <a:effectLst/>
                        <a:latin typeface="Calibri" panose="020F0502020204030204" pitchFamily="34" charset="0"/>
                      </a:endParaRPr>
                    </a:p>
                  </a:txBody>
                  <a:tcPr marL="5715" marR="5715" marT="5715" marB="0" anchor="b"/>
                </a:tc>
                <a:tc>
                  <a:txBody>
                    <a:bodyPr/>
                    <a:lstStyle/>
                    <a:p>
                      <a:pPr algn="ctr" fontAlgn="b"/>
                      <a:r>
                        <a:rPr lang="en-US" sz="800" u="none" strike="noStrike" dirty="0" smtClean="0">
                          <a:effectLst/>
                        </a:rPr>
                        <a:t>0.000969</a:t>
                      </a:r>
                      <a:endParaRPr lang="en-US" sz="800" b="0" i="0" u="none" strike="noStrike" dirty="0">
                        <a:solidFill>
                          <a:srgbClr val="000000"/>
                        </a:solidFill>
                        <a:effectLst/>
                        <a:latin typeface="Calibri" panose="020F0502020204030204" pitchFamily="34" charset="0"/>
                      </a:endParaRPr>
                    </a:p>
                  </a:txBody>
                  <a:tcPr marL="5715" marR="5715" marT="5715" marB="0" anchor="b"/>
                </a:tc>
                <a:tc>
                  <a:txBody>
                    <a:bodyPr/>
                    <a:lstStyle/>
                    <a:p>
                      <a:pPr algn="ctr" fontAlgn="b"/>
                      <a:r>
                        <a:rPr lang="en-US" sz="800" u="none" strike="noStrike" dirty="0" smtClean="0">
                          <a:solidFill>
                            <a:srgbClr val="FF0000"/>
                          </a:solidFill>
                          <a:effectLst/>
                        </a:rPr>
                        <a:t>20.4</a:t>
                      </a:r>
                      <a:endParaRPr lang="en-US" sz="800" b="0" i="0" u="none" strike="noStrike" dirty="0">
                        <a:solidFill>
                          <a:srgbClr val="FF0000"/>
                        </a:solidFill>
                        <a:effectLst/>
                        <a:latin typeface="Calibri" panose="020F0502020204030204" pitchFamily="34" charset="0"/>
                      </a:endParaRPr>
                    </a:p>
                  </a:txBody>
                  <a:tcPr marL="5715" marR="5715" marT="5715" marB="0" anchor="b"/>
                </a:tc>
                <a:tc>
                  <a:txBody>
                    <a:bodyPr/>
                    <a:lstStyle/>
                    <a:p>
                      <a:pPr algn="ctr" fontAlgn="b"/>
                      <a:r>
                        <a:rPr lang="en-US" sz="800" u="none" strike="noStrike" dirty="0">
                          <a:effectLst/>
                        </a:rPr>
                        <a:t>&lt; 0.005</a:t>
                      </a:r>
                      <a:endParaRPr lang="en-US" sz="800" b="0" i="0" u="none" strike="noStrike" dirty="0">
                        <a:solidFill>
                          <a:srgbClr val="000000"/>
                        </a:solidFill>
                        <a:effectLst/>
                        <a:latin typeface="Calibri" panose="020F0502020204030204" pitchFamily="34" charset="0"/>
                      </a:endParaRPr>
                    </a:p>
                  </a:txBody>
                  <a:tcPr marL="5715" marR="5715" marT="5715" marB="0" anchor="b"/>
                </a:tc>
              </a:tr>
              <a:tr h="131445">
                <a:tc>
                  <a:txBody>
                    <a:bodyPr/>
                    <a:lstStyle/>
                    <a:p>
                      <a:pPr algn="ctr" fontAlgn="b"/>
                      <a:r>
                        <a:rPr lang="en-US" sz="800" u="none" strike="noStrike" dirty="0" err="1" smtClean="0">
                          <a:solidFill>
                            <a:srgbClr val="7030A0"/>
                          </a:solidFill>
                          <a:effectLst/>
                        </a:rPr>
                        <a:t>CpG</a:t>
                      </a:r>
                      <a:r>
                        <a:rPr lang="en-US" sz="800" u="none" strike="noStrike" baseline="0" dirty="0" smtClean="0">
                          <a:solidFill>
                            <a:srgbClr val="7030A0"/>
                          </a:solidFill>
                          <a:effectLst/>
                        </a:rPr>
                        <a:t> Island</a:t>
                      </a:r>
                      <a:endParaRPr lang="en-US" sz="800" b="0" i="0" u="none" strike="noStrike" dirty="0">
                        <a:solidFill>
                          <a:srgbClr val="7030A0"/>
                        </a:solidFill>
                        <a:effectLst/>
                        <a:latin typeface="Calibri" panose="020F0502020204030204" pitchFamily="34" charset="0"/>
                      </a:endParaRPr>
                    </a:p>
                  </a:txBody>
                  <a:tcPr marL="5715" marR="5715" marT="5715" marB="0" anchor="b"/>
                </a:tc>
                <a:tc>
                  <a:txBody>
                    <a:bodyPr/>
                    <a:lstStyle/>
                    <a:p>
                      <a:pPr algn="ctr" fontAlgn="b"/>
                      <a:r>
                        <a:rPr lang="en-US" sz="800" u="none" strike="noStrike" dirty="0" smtClean="0">
                          <a:solidFill>
                            <a:srgbClr val="7030A0"/>
                          </a:solidFill>
                          <a:effectLst/>
                        </a:rPr>
                        <a:t>5,845</a:t>
                      </a:r>
                      <a:endParaRPr lang="en-US" sz="800" b="0" i="0" u="none" strike="noStrike" dirty="0">
                        <a:solidFill>
                          <a:srgbClr val="7030A0"/>
                        </a:solidFill>
                        <a:effectLst/>
                        <a:latin typeface="Calibri" panose="020F0502020204030204" pitchFamily="34" charset="0"/>
                      </a:endParaRPr>
                    </a:p>
                  </a:txBody>
                  <a:tcPr marL="5715" marR="5715" marT="5715" marB="0" anchor="b"/>
                </a:tc>
                <a:tc>
                  <a:txBody>
                    <a:bodyPr/>
                    <a:lstStyle/>
                    <a:p>
                      <a:pPr algn="ctr" fontAlgn="b"/>
                      <a:r>
                        <a:rPr lang="en-US" sz="800" u="none" strike="noStrike" dirty="0" smtClean="0">
                          <a:solidFill>
                            <a:srgbClr val="7030A0"/>
                          </a:solidFill>
                          <a:effectLst/>
                        </a:rPr>
                        <a:t>379</a:t>
                      </a:r>
                      <a:endParaRPr lang="en-US" sz="800" b="0" i="0" u="none" strike="noStrike" dirty="0">
                        <a:solidFill>
                          <a:srgbClr val="7030A0"/>
                        </a:solidFill>
                        <a:effectLst/>
                        <a:latin typeface="Calibri" panose="020F0502020204030204" pitchFamily="34" charset="0"/>
                      </a:endParaRPr>
                    </a:p>
                  </a:txBody>
                  <a:tcPr marL="5715" marR="5715" marT="5715" marB="0" anchor="b"/>
                </a:tc>
                <a:tc>
                  <a:txBody>
                    <a:bodyPr/>
                    <a:lstStyle/>
                    <a:p>
                      <a:pPr algn="ctr" fontAlgn="b"/>
                      <a:r>
                        <a:rPr lang="en-US" sz="800" u="none" strike="noStrike" dirty="0" smtClean="0">
                          <a:solidFill>
                            <a:srgbClr val="7030A0"/>
                          </a:solidFill>
                          <a:effectLst/>
                        </a:rPr>
                        <a:t>0.117981</a:t>
                      </a:r>
                      <a:endParaRPr lang="en-US" sz="800" b="0" i="0" u="none" strike="noStrike" dirty="0">
                        <a:solidFill>
                          <a:srgbClr val="7030A0"/>
                        </a:solidFill>
                        <a:effectLst/>
                        <a:latin typeface="Calibri" panose="020F0502020204030204" pitchFamily="34" charset="0"/>
                      </a:endParaRPr>
                    </a:p>
                  </a:txBody>
                  <a:tcPr marL="5715" marR="5715" marT="5715" marB="0" anchor="b"/>
                </a:tc>
                <a:tc>
                  <a:txBody>
                    <a:bodyPr/>
                    <a:lstStyle/>
                    <a:p>
                      <a:pPr algn="ctr" fontAlgn="b"/>
                      <a:r>
                        <a:rPr lang="en-US" sz="800" u="none" strike="noStrike" dirty="0" smtClean="0">
                          <a:solidFill>
                            <a:srgbClr val="FF0000"/>
                          </a:solidFill>
                          <a:effectLst/>
                        </a:rPr>
                        <a:t>15.4</a:t>
                      </a:r>
                      <a:endParaRPr lang="en-US" sz="800" b="0" i="0" u="none" strike="noStrike" dirty="0">
                        <a:solidFill>
                          <a:srgbClr val="FF0000"/>
                        </a:solidFill>
                        <a:effectLst/>
                        <a:latin typeface="Calibri" panose="020F0502020204030204" pitchFamily="34" charset="0"/>
                      </a:endParaRPr>
                    </a:p>
                  </a:txBody>
                  <a:tcPr marL="5715" marR="5715" marT="5715" marB="0" anchor="b"/>
                </a:tc>
                <a:tc>
                  <a:txBody>
                    <a:bodyPr/>
                    <a:lstStyle/>
                    <a:p>
                      <a:pPr algn="ctr" fontAlgn="b"/>
                      <a:r>
                        <a:rPr lang="en-US" sz="800" u="none" strike="noStrike" dirty="0">
                          <a:solidFill>
                            <a:srgbClr val="7030A0"/>
                          </a:solidFill>
                          <a:effectLst/>
                        </a:rPr>
                        <a:t>&lt; 0.005</a:t>
                      </a:r>
                      <a:endParaRPr lang="en-US" sz="800" b="0" i="0" u="none" strike="noStrike" dirty="0">
                        <a:solidFill>
                          <a:srgbClr val="7030A0"/>
                        </a:solidFill>
                        <a:effectLst/>
                        <a:latin typeface="Calibri" panose="020F0502020204030204" pitchFamily="34" charset="0"/>
                      </a:endParaRPr>
                    </a:p>
                  </a:txBody>
                  <a:tcPr marL="5715" marR="5715" marT="5715" marB="0" anchor="b"/>
                </a:tc>
              </a:tr>
              <a:tr h="131445">
                <a:tc>
                  <a:txBody>
                    <a:bodyPr/>
                    <a:lstStyle/>
                    <a:p>
                      <a:pPr algn="ctr" fontAlgn="b"/>
                      <a:r>
                        <a:rPr lang="en-US" sz="800" u="none" strike="noStrike" dirty="0" err="1" smtClean="0">
                          <a:solidFill>
                            <a:srgbClr val="7030A0"/>
                          </a:solidFill>
                          <a:effectLst/>
                        </a:rPr>
                        <a:t>CpG</a:t>
                      </a:r>
                      <a:r>
                        <a:rPr lang="en-US" sz="800" u="none" strike="noStrike" baseline="0" dirty="0" smtClean="0">
                          <a:solidFill>
                            <a:srgbClr val="7030A0"/>
                          </a:solidFill>
                          <a:effectLst/>
                        </a:rPr>
                        <a:t> </a:t>
                      </a:r>
                      <a:r>
                        <a:rPr lang="en-US" sz="800" u="none" strike="noStrike" dirty="0" smtClean="0">
                          <a:solidFill>
                            <a:srgbClr val="7030A0"/>
                          </a:solidFill>
                          <a:effectLst/>
                        </a:rPr>
                        <a:t>Shore</a:t>
                      </a:r>
                      <a:endParaRPr lang="en-US" sz="800" b="0" i="0" u="none" strike="noStrike" dirty="0">
                        <a:solidFill>
                          <a:srgbClr val="7030A0"/>
                        </a:solidFill>
                        <a:effectLst/>
                        <a:latin typeface="Calibri" panose="020F0502020204030204" pitchFamily="34" charset="0"/>
                      </a:endParaRPr>
                    </a:p>
                  </a:txBody>
                  <a:tcPr marL="5715" marR="5715" marT="5715" marB="0" anchor="b"/>
                </a:tc>
                <a:tc>
                  <a:txBody>
                    <a:bodyPr/>
                    <a:lstStyle/>
                    <a:p>
                      <a:pPr algn="ctr" fontAlgn="b"/>
                      <a:r>
                        <a:rPr lang="en-US" sz="800" u="none" strike="noStrike" dirty="0" smtClean="0">
                          <a:solidFill>
                            <a:srgbClr val="7030A0"/>
                          </a:solidFill>
                          <a:effectLst/>
                        </a:rPr>
                        <a:t>4,269</a:t>
                      </a:r>
                      <a:endParaRPr lang="en-US" sz="800" b="0" i="0" u="none" strike="noStrike" dirty="0">
                        <a:solidFill>
                          <a:srgbClr val="7030A0"/>
                        </a:solidFill>
                        <a:effectLst/>
                        <a:latin typeface="Calibri" panose="020F0502020204030204" pitchFamily="34" charset="0"/>
                      </a:endParaRPr>
                    </a:p>
                  </a:txBody>
                  <a:tcPr marL="5715" marR="5715" marT="5715" marB="0" anchor="b"/>
                </a:tc>
                <a:tc>
                  <a:txBody>
                    <a:bodyPr/>
                    <a:lstStyle/>
                    <a:p>
                      <a:pPr algn="ctr" fontAlgn="b"/>
                      <a:r>
                        <a:rPr lang="en-US" sz="800" u="none" strike="noStrike" dirty="0" smtClean="0">
                          <a:solidFill>
                            <a:srgbClr val="7030A0"/>
                          </a:solidFill>
                          <a:effectLst/>
                        </a:rPr>
                        <a:t>1596</a:t>
                      </a:r>
                      <a:endParaRPr lang="en-US" sz="800" b="0" i="0" u="none" strike="noStrike" dirty="0">
                        <a:solidFill>
                          <a:srgbClr val="7030A0"/>
                        </a:solidFill>
                        <a:effectLst/>
                        <a:latin typeface="Calibri" panose="020F0502020204030204" pitchFamily="34" charset="0"/>
                      </a:endParaRPr>
                    </a:p>
                  </a:txBody>
                  <a:tcPr marL="5715" marR="5715" marT="5715" marB="0" anchor="b"/>
                </a:tc>
                <a:tc>
                  <a:txBody>
                    <a:bodyPr/>
                    <a:lstStyle/>
                    <a:p>
                      <a:pPr algn="ctr" fontAlgn="b"/>
                      <a:r>
                        <a:rPr lang="en-US" sz="800" u="none" strike="noStrike" dirty="0" smtClean="0">
                          <a:solidFill>
                            <a:srgbClr val="7030A0"/>
                          </a:solidFill>
                          <a:effectLst/>
                        </a:rPr>
                        <a:t>0.086169</a:t>
                      </a:r>
                      <a:endParaRPr lang="en-US" sz="800" b="0" i="0" u="none" strike="noStrike" dirty="0">
                        <a:solidFill>
                          <a:srgbClr val="7030A0"/>
                        </a:solidFill>
                        <a:effectLst/>
                        <a:latin typeface="Calibri" panose="020F0502020204030204" pitchFamily="34" charset="0"/>
                      </a:endParaRPr>
                    </a:p>
                  </a:txBody>
                  <a:tcPr marL="5715" marR="5715" marT="5715" marB="0" anchor="b"/>
                </a:tc>
                <a:tc>
                  <a:txBody>
                    <a:bodyPr/>
                    <a:lstStyle/>
                    <a:p>
                      <a:pPr algn="ctr" fontAlgn="b"/>
                      <a:r>
                        <a:rPr lang="en-US" sz="800" u="none" strike="noStrike" dirty="0" smtClean="0">
                          <a:solidFill>
                            <a:srgbClr val="FF0000"/>
                          </a:solidFill>
                          <a:effectLst/>
                        </a:rPr>
                        <a:t>2.6</a:t>
                      </a:r>
                      <a:endParaRPr lang="en-US" sz="800" b="0" i="0" u="none" strike="noStrike" dirty="0">
                        <a:solidFill>
                          <a:srgbClr val="FF0000"/>
                        </a:solidFill>
                        <a:effectLst/>
                        <a:latin typeface="Calibri" panose="020F0502020204030204" pitchFamily="34" charset="0"/>
                      </a:endParaRPr>
                    </a:p>
                  </a:txBody>
                  <a:tcPr marL="5715" marR="5715" marT="5715" marB="0" anchor="b"/>
                </a:tc>
                <a:tc>
                  <a:txBody>
                    <a:bodyPr/>
                    <a:lstStyle/>
                    <a:p>
                      <a:pPr algn="ctr" fontAlgn="b"/>
                      <a:r>
                        <a:rPr lang="en-US" sz="800" u="none" strike="noStrike" dirty="0">
                          <a:solidFill>
                            <a:srgbClr val="7030A0"/>
                          </a:solidFill>
                          <a:effectLst/>
                        </a:rPr>
                        <a:t>&lt; 0.005</a:t>
                      </a:r>
                      <a:endParaRPr lang="en-US" sz="800" b="0" i="0" u="none" strike="noStrike" dirty="0">
                        <a:solidFill>
                          <a:srgbClr val="7030A0"/>
                        </a:solidFill>
                        <a:effectLst/>
                        <a:latin typeface="Calibri" panose="020F0502020204030204" pitchFamily="34" charset="0"/>
                      </a:endParaRPr>
                    </a:p>
                  </a:txBody>
                  <a:tcPr marL="5715" marR="5715" marT="5715" marB="0" anchor="b"/>
                </a:tc>
              </a:tr>
              <a:tr h="131445">
                <a:tc>
                  <a:txBody>
                    <a:bodyPr/>
                    <a:lstStyle/>
                    <a:p>
                      <a:pPr algn="ctr" fontAlgn="b"/>
                      <a:r>
                        <a:rPr lang="en-US" sz="800" u="none" strike="noStrike" dirty="0" smtClean="0">
                          <a:solidFill>
                            <a:srgbClr val="00B050"/>
                          </a:solidFill>
                          <a:effectLst/>
                        </a:rPr>
                        <a:t>Hi</a:t>
                      </a:r>
                      <a:r>
                        <a:rPr lang="en-US" altLang="zh-CN" sz="800" u="none" strike="noStrike" dirty="0" smtClean="0">
                          <a:solidFill>
                            <a:srgbClr val="00B050"/>
                          </a:solidFill>
                          <a:effectLst/>
                        </a:rPr>
                        <a:t>-C </a:t>
                      </a:r>
                      <a:r>
                        <a:rPr lang="en-US" sz="800" u="none" strike="noStrike" dirty="0" smtClean="0">
                          <a:solidFill>
                            <a:srgbClr val="00B050"/>
                          </a:solidFill>
                          <a:effectLst/>
                        </a:rPr>
                        <a:t>Common</a:t>
                      </a:r>
                      <a:r>
                        <a:rPr lang="en-US" sz="800" u="none" strike="noStrike" baseline="0" dirty="0" smtClean="0">
                          <a:solidFill>
                            <a:srgbClr val="00B050"/>
                          </a:solidFill>
                          <a:effectLst/>
                        </a:rPr>
                        <a:t> </a:t>
                      </a:r>
                      <a:r>
                        <a:rPr lang="en-US" sz="800" u="none" strike="noStrike" dirty="0" smtClean="0">
                          <a:solidFill>
                            <a:srgbClr val="00B050"/>
                          </a:solidFill>
                          <a:effectLst/>
                        </a:rPr>
                        <a:t>Boundary</a:t>
                      </a:r>
                      <a:endParaRPr lang="en-US" sz="800" b="0" i="0" u="none" strike="noStrike" dirty="0">
                        <a:solidFill>
                          <a:srgbClr val="00B050"/>
                        </a:solidFill>
                        <a:effectLst/>
                        <a:latin typeface="Calibri" panose="020F0502020204030204" pitchFamily="34" charset="0"/>
                      </a:endParaRPr>
                    </a:p>
                  </a:txBody>
                  <a:tcPr marL="5715" marR="5715" marT="5715" marB="0" anchor="b"/>
                </a:tc>
                <a:tc>
                  <a:txBody>
                    <a:bodyPr/>
                    <a:lstStyle/>
                    <a:p>
                      <a:pPr algn="ctr" fontAlgn="b"/>
                      <a:r>
                        <a:rPr lang="en-US" sz="800" u="none" strike="noStrike" dirty="0" smtClean="0">
                          <a:solidFill>
                            <a:srgbClr val="00B050"/>
                          </a:solidFill>
                          <a:effectLst/>
                        </a:rPr>
                        <a:t>6,322</a:t>
                      </a:r>
                      <a:endParaRPr lang="en-US" sz="800" b="0" i="0" u="none" strike="noStrike" dirty="0">
                        <a:solidFill>
                          <a:srgbClr val="00B050"/>
                        </a:solidFill>
                        <a:effectLst/>
                        <a:latin typeface="Calibri" panose="020F0502020204030204" pitchFamily="34" charset="0"/>
                      </a:endParaRPr>
                    </a:p>
                  </a:txBody>
                  <a:tcPr marL="5715" marR="5715" marT="5715" marB="0" anchor="b"/>
                </a:tc>
                <a:tc>
                  <a:txBody>
                    <a:bodyPr/>
                    <a:lstStyle/>
                    <a:p>
                      <a:pPr algn="ctr" fontAlgn="b"/>
                      <a:r>
                        <a:rPr lang="en-US" sz="800" u="none" strike="noStrike" dirty="0" smtClean="0">
                          <a:solidFill>
                            <a:srgbClr val="00B050"/>
                          </a:solidFill>
                          <a:effectLst/>
                        </a:rPr>
                        <a:t>4,357</a:t>
                      </a:r>
                      <a:endParaRPr lang="en-US" sz="800" b="0" i="0" u="none" strike="noStrike" dirty="0">
                        <a:solidFill>
                          <a:srgbClr val="00B050"/>
                        </a:solidFill>
                        <a:effectLst/>
                        <a:latin typeface="Calibri" panose="020F0502020204030204" pitchFamily="34" charset="0"/>
                      </a:endParaRPr>
                    </a:p>
                  </a:txBody>
                  <a:tcPr marL="5715" marR="5715" marT="5715" marB="0" anchor="b"/>
                </a:tc>
                <a:tc>
                  <a:txBody>
                    <a:bodyPr/>
                    <a:lstStyle/>
                    <a:p>
                      <a:pPr algn="ctr" fontAlgn="b"/>
                      <a:r>
                        <a:rPr lang="en-US" sz="800" u="none" strike="noStrike" dirty="0" smtClean="0">
                          <a:solidFill>
                            <a:srgbClr val="00B050"/>
                          </a:solidFill>
                          <a:effectLst/>
                        </a:rPr>
                        <a:t>0.127609</a:t>
                      </a:r>
                      <a:endParaRPr lang="en-US" sz="800" b="0" i="0" u="none" strike="noStrike" dirty="0">
                        <a:solidFill>
                          <a:srgbClr val="00B050"/>
                        </a:solidFill>
                        <a:effectLst/>
                        <a:latin typeface="Calibri" panose="020F0502020204030204" pitchFamily="34" charset="0"/>
                      </a:endParaRPr>
                    </a:p>
                  </a:txBody>
                  <a:tcPr marL="5715" marR="5715" marT="5715" marB="0" anchor="b"/>
                </a:tc>
                <a:tc>
                  <a:txBody>
                    <a:bodyPr/>
                    <a:lstStyle/>
                    <a:p>
                      <a:pPr algn="ctr" fontAlgn="b"/>
                      <a:r>
                        <a:rPr lang="en-US" sz="800" u="none" strike="noStrike" dirty="0" smtClean="0">
                          <a:solidFill>
                            <a:srgbClr val="FF0000"/>
                          </a:solidFill>
                          <a:effectLst/>
                        </a:rPr>
                        <a:t>1.4</a:t>
                      </a:r>
                      <a:endParaRPr lang="en-US" sz="800" b="0" i="0" u="none" strike="noStrike" dirty="0">
                        <a:solidFill>
                          <a:srgbClr val="FF0000"/>
                        </a:solidFill>
                        <a:effectLst/>
                        <a:latin typeface="Calibri" panose="020F0502020204030204" pitchFamily="34" charset="0"/>
                      </a:endParaRPr>
                    </a:p>
                  </a:txBody>
                  <a:tcPr marL="5715" marR="5715" marT="5715" marB="0" anchor="b"/>
                </a:tc>
                <a:tc>
                  <a:txBody>
                    <a:bodyPr/>
                    <a:lstStyle/>
                    <a:p>
                      <a:pPr algn="ctr" fontAlgn="b"/>
                      <a:r>
                        <a:rPr lang="en-US" sz="800" u="none" strike="noStrike" dirty="0">
                          <a:solidFill>
                            <a:srgbClr val="00B050"/>
                          </a:solidFill>
                          <a:effectLst/>
                        </a:rPr>
                        <a:t>&lt; 0.005</a:t>
                      </a:r>
                      <a:endParaRPr lang="en-US" sz="800" b="0" i="0" u="none" strike="noStrike" dirty="0">
                        <a:solidFill>
                          <a:srgbClr val="00B050"/>
                        </a:solidFill>
                        <a:effectLst/>
                        <a:latin typeface="Calibri" panose="020F0502020204030204" pitchFamily="34" charset="0"/>
                      </a:endParaRPr>
                    </a:p>
                  </a:txBody>
                  <a:tcPr marL="5715" marR="5715" marT="5715" marB="0" anchor="b"/>
                </a:tc>
              </a:tr>
              <a:tr h="131445">
                <a:tc>
                  <a:txBody>
                    <a:bodyPr/>
                    <a:lstStyle/>
                    <a:p>
                      <a:pPr algn="ctr" fontAlgn="b"/>
                      <a:r>
                        <a:rPr lang="en-US" sz="800" u="none" strike="noStrike" dirty="0" smtClean="0">
                          <a:solidFill>
                            <a:srgbClr val="00B050"/>
                          </a:solidFill>
                          <a:effectLst/>
                        </a:rPr>
                        <a:t>Hi-C</a:t>
                      </a:r>
                      <a:r>
                        <a:rPr lang="en-US" sz="800" u="none" strike="noStrike" baseline="0" dirty="0" smtClean="0">
                          <a:solidFill>
                            <a:srgbClr val="00B050"/>
                          </a:solidFill>
                          <a:effectLst/>
                        </a:rPr>
                        <a:t> </a:t>
                      </a:r>
                      <a:r>
                        <a:rPr lang="en-US" sz="800" u="none" strike="noStrike" dirty="0" smtClean="0">
                          <a:solidFill>
                            <a:srgbClr val="00B050"/>
                          </a:solidFill>
                          <a:effectLst/>
                        </a:rPr>
                        <a:t>Topological </a:t>
                      </a:r>
                      <a:r>
                        <a:rPr lang="en-US" sz="800" u="none" strike="noStrike" dirty="0" err="1" smtClean="0">
                          <a:solidFill>
                            <a:srgbClr val="00B050"/>
                          </a:solidFill>
                          <a:effectLst/>
                        </a:rPr>
                        <a:t>Ddomain</a:t>
                      </a:r>
                      <a:r>
                        <a:rPr lang="en-US" sz="800" u="none" strike="noStrike" dirty="0" smtClean="0">
                          <a:solidFill>
                            <a:srgbClr val="00B050"/>
                          </a:solidFill>
                          <a:effectLst/>
                        </a:rPr>
                        <a:t> (IMR90)</a:t>
                      </a:r>
                      <a:endParaRPr lang="en-US" sz="800" b="0" i="0" u="none" strike="noStrike" dirty="0">
                        <a:solidFill>
                          <a:srgbClr val="00B050"/>
                        </a:solidFill>
                        <a:effectLst/>
                        <a:latin typeface="Calibri" panose="020F0502020204030204" pitchFamily="34" charset="0"/>
                      </a:endParaRPr>
                    </a:p>
                  </a:txBody>
                  <a:tcPr marL="5715" marR="5715" marT="5715" marB="0" anchor="b"/>
                </a:tc>
                <a:tc>
                  <a:txBody>
                    <a:bodyPr/>
                    <a:lstStyle/>
                    <a:p>
                      <a:pPr algn="ctr" fontAlgn="b"/>
                      <a:r>
                        <a:rPr lang="en-US" sz="800" u="none" strike="noStrike" dirty="0" smtClean="0">
                          <a:solidFill>
                            <a:srgbClr val="00B050"/>
                          </a:solidFill>
                          <a:effectLst/>
                        </a:rPr>
                        <a:t>44,794</a:t>
                      </a:r>
                      <a:endParaRPr lang="en-US" sz="800" b="0" i="0" u="none" strike="noStrike" dirty="0">
                        <a:solidFill>
                          <a:srgbClr val="00B050"/>
                        </a:solidFill>
                        <a:effectLst/>
                        <a:latin typeface="Calibri" panose="020F0502020204030204" pitchFamily="34" charset="0"/>
                      </a:endParaRPr>
                    </a:p>
                  </a:txBody>
                  <a:tcPr marL="5715" marR="5715" marT="5715" marB="0" anchor="b"/>
                </a:tc>
                <a:tc>
                  <a:txBody>
                    <a:bodyPr/>
                    <a:lstStyle/>
                    <a:p>
                      <a:pPr algn="ctr" fontAlgn="b"/>
                      <a:r>
                        <a:rPr lang="en-US" sz="800" u="none" strike="noStrike" dirty="0" smtClean="0">
                          <a:solidFill>
                            <a:srgbClr val="00B050"/>
                          </a:solidFill>
                          <a:effectLst/>
                        </a:rPr>
                        <a:t>4,1041</a:t>
                      </a:r>
                      <a:endParaRPr lang="en-US" sz="800" b="0" i="0" u="none" strike="noStrike" dirty="0">
                        <a:solidFill>
                          <a:srgbClr val="00B050"/>
                        </a:solidFill>
                        <a:effectLst/>
                        <a:latin typeface="Calibri" panose="020F0502020204030204" pitchFamily="34" charset="0"/>
                      </a:endParaRPr>
                    </a:p>
                  </a:txBody>
                  <a:tcPr marL="5715" marR="5715" marT="5715" marB="0" anchor="b"/>
                </a:tc>
                <a:tc>
                  <a:txBody>
                    <a:bodyPr/>
                    <a:lstStyle/>
                    <a:p>
                      <a:pPr algn="ctr" fontAlgn="b"/>
                      <a:r>
                        <a:rPr lang="en-US" sz="800" u="none" strike="noStrike" smtClean="0">
                          <a:solidFill>
                            <a:srgbClr val="00B050"/>
                          </a:solidFill>
                          <a:effectLst/>
                        </a:rPr>
                        <a:t>0.904162</a:t>
                      </a:r>
                      <a:endParaRPr lang="en-US" sz="800" b="0" i="0" u="none" strike="noStrike" dirty="0">
                        <a:solidFill>
                          <a:srgbClr val="00B050"/>
                        </a:solidFill>
                        <a:effectLst/>
                        <a:latin typeface="Calibri" panose="020F0502020204030204" pitchFamily="34" charset="0"/>
                      </a:endParaRPr>
                    </a:p>
                  </a:txBody>
                  <a:tcPr marL="5715" marR="5715" marT="5715" marB="0" anchor="b"/>
                </a:tc>
                <a:tc>
                  <a:txBody>
                    <a:bodyPr/>
                    <a:lstStyle/>
                    <a:p>
                      <a:pPr algn="ctr" fontAlgn="b"/>
                      <a:r>
                        <a:rPr lang="en-US" sz="800" u="none" strike="noStrike" dirty="0" smtClean="0">
                          <a:solidFill>
                            <a:srgbClr val="FF0000"/>
                          </a:solidFill>
                          <a:effectLst/>
                        </a:rPr>
                        <a:t>1.1</a:t>
                      </a:r>
                      <a:endParaRPr lang="en-US" sz="800" b="0" i="0" u="none" strike="noStrike" dirty="0">
                        <a:solidFill>
                          <a:srgbClr val="FF0000"/>
                        </a:solidFill>
                        <a:effectLst/>
                        <a:latin typeface="Calibri" panose="020F0502020204030204" pitchFamily="34" charset="0"/>
                      </a:endParaRPr>
                    </a:p>
                  </a:txBody>
                  <a:tcPr marL="5715" marR="5715" marT="5715" marB="0" anchor="b"/>
                </a:tc>
                <a:tc>
                  <a:txBody>
                    <a:bodyPr/>
                    <a:lstStyle/>
                    <a:p>
                      <a:pPr algn="ctr" fontAlgn="b"/>
                      <a:r>
                        <a:rPr lang="en-US" sz="800" u="none" strike="noStrike" dirty="0">
                          <a:solidFill>
                            <a:srgbClr val="00B050"/>
                          </a:solidFill>
                          <a:effectLst/>
                        </a:rPr>
                        <a:t>&lt; 0.005</a:t>
                      </a:r>
                      <a:endParaRPr lang="en-US" sz="800" b="0" i="0" u="none" strike="noStrike" dirty="0">
                        <a:solidFill>
                          <a:srgbClr val="00B050"/>
                        </a:solidFill>
                        <a:effectLst/>
                        <a:latin typeface="Calibri" panose="020F0502020204030204" pitchFamily="34" charset="0"/>
                      </a:endParaRPr>
                    </a:p>
                  </a:txBody>
                  <a:tcPr marL="5715" marR="5715" marT="5715" marB="0" anchor="b"/>
                </a:tc>
              </a:tr>
              <a:tr h="131445">
                <a:tc>
                  <a:txBody>
                    <a:bodyPr/>
                    <a:lstStyle/>
                    <a:p>
                      <a:pPr algn="ctr" fontAlgn="b"/>
                      <a:r>
                        <a:rPr lang="en-US" sz="800" u="none" strike="noStrike" dirty="0" smtClean="0">
                          <a:solidFill>
                            <a:srgbClr val="00B050"/>
                          </a:solidFill>
                          <a:effectLst/>
                        </a:rPr>
                        <a:t>Hi-C</a:t>
                      </a:r>
                      <a:r>
                        <a:rPr lang="en-US" sz="800" u="none" strike="noStrike" baseline="0" dirty="0" smtClean="0">
                          <a:solidFill>
                            <a:srgbClr val="00B050"/>
                          </a:solidFill>
                          <a:effectLst/>
                        </a:rPr>
                        <a:t> T</a:t>
                      </a:r>
                      <a:r>
                        <a:rPr lang="en-US" sz="800" u="none" strike="noStrike" dirty="0" smtClean="0">
                          <a:solidFill>
                            <a:srgbClr val="00B050"/>
                          </a:solidFill>
                          <a:effectLst/>
                        </a:rPr>
                        <a:t>opological</a:t>
                      </a:r>
                      <a:r>
                        <a:rPr lang="en-US" sz="800" u="none" strike="noStrike" baseline="0" dirty="0" smtClean="0">
                          <a:solidFill>
                            <a:srgbClr val="00B050"/>
                          </a:solidFill>
                          <a:effectLst/>
                        </a:rPr>
                        <a:t> D</a:t>
                      </a:r>
                      <a:r>
                        <a:rPr lang="en-US" sz="800" u="none" strike="noStrike" dirty="0" smtClean="0">
                          <a:solidFill>
                            <a:srgbClr val="00B050"/>
                          </a:solidFill>
                          <a:effectLst/>
                        </a:rPr>
                        <a:t>omain (</a:t>
                      </a:r>
                      <a:r>
                        <a:rPr lang="en-US" sz="800" u="none" strike="noStrike" dirty="0" err="1" smtClean="0">
                          <a:solidFill>
                            <a:srgbClr val="00B050"/>
                          </a:solidFill>
                          <a:effectLst/>
                        </a:rPr>
                        <a:t>hESC</a:t>
                      </a:r>
                      <a:r>
                        <a:rPr lang="en-US" sz="800" u="none" strike="noStrike" dirty="0" smtClean="0">
                          <a:solidFill>
                            <a:srgbClr val="00B050"/>
                          </a:solidFill>
                          <a:effectLst/>
                        </a:rPr>
                        <a:t>)</a:t>
                      </a:r>
                      <a:endParaRPr lang="en-US" sz="800" b="0" i="0" u="none" strike="noStrike" dirty="0">
                        <a:solidFill>
                          <a:srgbClr val="00B050"/>
                        </a:solidFill>
                        <a:effectLst/>
                        <a:latin typeface="Calibri" panose="020F0502020204030204" pitchFamily="34" charset="0"/>
                      </a:endParaRPr>
                    </a:p>
                  </a:txBody>
                  <a:tcPr marL="5715" marR="5715" marT="5715" marB="0" anchor="b"/>
                </a:tc>
                <a:tc>
                  <a:txBody>
                    <a:bodyPr/>
                    <a:lstStyle/>
                    <a:p>
                      <a:pPr algn="ctr" fontAlgn="b"/>
                      <a:r>
                        <a:rPr lang="en-US" sz="800" u="none" strike="noStrike" dirty="0" smtClean="0">
                          <a:solidFill>
                            <a:srgbClr val="00B050"/>
                          </a:solidFill>
                          <a:effectLst/>
                        </a:rPr>
                        <a:t>44,806</a:t>
                      </a:r>
                      <a:endParaRPr lang="en-US" sz="800" b="0" i="0" u="none" strike="noStrike" dirty="0">
                        <a:solidFill>
                          <a:srgbClr val="00B050"/>
                        </a:solidFill>
                        <a:effectLst/>
                        <a:latin typeface="Calibri" panose="020F0502020204030204" pitchFamily="34" charset="0"/>
                      </a:endParaRPr>
                    </a:p>
                  </a:txBody>
                  <a:tcPr marL="5715" marR="5715" marT="5715" marB="0" anchor="b"/>
                </a:tc>
                <a:tc>
                  <a:txBody>
                    <a:bodyPr/>
                    <a:lstStyle/>
                    <a:p>
                      <a:pPr algn="ctr" fontAlgn="b"/>
                      <a:r>
                        <a:rPr lang="en-US" sz="800" u="none" strike="noStrike" dirty="0" smtClean="0">
                          <a:solidFill>
                            <a:srgbClr val="00B050"/>
                          </a:solidFill>
                          <a:effectLst/>
                        </a:rPr>
                        <a:t>4,1802</a:t>
                      </a:r>
                      <a:endParaRPr lang="en-US" sz="800" b="0" i="0" u="none" strike="noStrike" dirty="0">
                        <a:solidFill>
                          <a:srgbClr val="00B050"/>
                        </a:solidFill>
                        <a:effectLst/>
                        <a:latin typeface="Calibri" panose="020F0502020204030204" pitchFamily="34" charset="0"/>
                      </a:endParaRPr>
                    </a:p>
                  </a:txBody>
                  <a:tcPr marL="5715" marR="5715" marT="5715" marB="0" anchor="b"/>
                </a:tc>
                <a:tc>
                  <a:txBody>
                    <a:bodyPr/>
                    <a:lstStyle/>
                    <a:p>
                      <a:pPr algn="ctr" fontAlgn="b"/>
                      <a:r>
                        <a:rPr lang="en-US" sz="800" u="none" strike="noStrike" dirty="0" smtClean="0">
                          <a:solidFill>
                            <a:srgbClr val="00B050"/>
                          </a:solidFill>
                          <a:effectLst/>
                        </a:rPr>
                        <a:t>0.904404</a:t>
                      </a:r>
                      <a:endParaRPr lang="en-US" sz="800" b="0" i="0" u="none" strike="noStrike" dirty="0">
                        <a:solidFill>
                          <a:srgbClr val="00B050"/>
                        </a:solidFill>
                        <a:effectLst/>
                        <a:latin typeface="Calibri" panose="020F0502020204030204" pitchFamily="34" charset="0"/>
                      </a:endParaRPr>
                    </a:p>
                  </a:txBody>
                  <a:tcPr marL="5715" marR="5715" marT="5715" marB="0" anchor="b"/>
                </a:tc>
                <a:tc>
                  <a:txBody>
                    <a:bodyPr/>
                    <a:lstStyle/>
                    <a:p>
                      <a:pPr algn="ctr" fontAlgn="b"/>
                      <a:r>
                        <a:rPr lang="en-US" sz="800" u="none" strike="noStrike" dirty="0" smtClean="0">
                          <a:solidFill>
                            <a:srgbClr val="FF0000"/>
                          </a:solidFill>
                          <a:effectLst/>
                        </a:rPr>
                        <a:t>1.1</a:t>
                      </a:r>
                      <a:endParaRPr lang="en-US" sz="800" b="0" i="0" u="none" strike="noStrike" dirty="0">
                        <a:solidFill>
                          <a:srgbClr val="FF0000"/>
                        </a:solidFill>
                        <a:effectLst/>
                        <a:latin typeface="Calibri" panose="020F0502020204030204" pitchFamily="34" charset="0"/>
                      </a:endParaRPr>
                    </a:p>
                  </a:txBody>
                  <a:tcPr marL="5715" marR="5715" marT="5715" marB="0" anchor="b"/>
                </a:tc>
                <a:tc>
                  <a:txBody>
                    <a:bodyPr/>
                    <a:lstStyle/>
                    <a:p>
                      <a:pPr algn="ctr" fontAlgn="b"/>
                      <a:r>
                        <a:rPr lang="en-US" sz="800" u="none" strike="noStrike" dirty="0">
                          <a:solidFill>
                            <a:srgbClr val="00B050"/>
                          </a:solidFill>
                          <a:effectLst/>
                        </a:rPr>
                        <a:t>&lt; 0.005</a:t>
                      </a:r>
                      <a:endParaRPr lang="en-US" sz="800" b="0" i="0" u="none" strike="noStrike" dirty="0">
                        <a:solidFill>
                          <a:srgbClr val="00B050"/>
                        </a:solidFill>
                        <a:effectLst/>
                        <a:latin typeface="Calibri" panose="020F0502020204030204" pitchFamily="34" charset="0"/>
                      </a:endParaRPr>
                    </a:p>
                  </a:txBody>
                  <a:tcPr marL="5715" marR="5715" marT="5715" marB="0" anchor="b"/>
                </a:tc>
              </a:tr>
              <a:tr h="131445">
                <a:tc>
                  <a:txBody>
                    <a:bodyPr/>
                    <a:lstStyle/>
                    <a:p>
                      <a:pPr algn="ctr" fontAlgn="b"/>
                      <a:r>
                        <a:rPr lang="en-US" sz="800" u="none" strike="noStrike" dirty="0" smtClean="0">
                          <a:solidFill>
                            <a:schemeClr val="accent1">
                              <a:lumMod val="75000"/>
                            </a:schemeClr>
                          </a:solidFill>
                          <a:effectLst/>
                        </a:rPr>
                        <a:t>LOCK</a:t>
                      </a:r>
                      <a:endParaRPr lang="en-US" sz="800" b="0" i="0" u="none" strike="noStrike" dirty="0">
                        <a:solidFill>
                          <a:schemeClr val="accent1">
                            <a:lumMod val="75000"/>
                          </a:schemeClr>
                        </a:solidFill>
                        <a:effectLst/>
                        <a:latin typeface="Calibri" panose="020F0502020204030204" pitchFamily="34" charset="0"/>
                      </a:endParaRPr>
                    </a:p>
                  </a:txBody>
                  <a:tcPr marL="5715" marR="5715" marT="5715" marB="0" anchor="b"/>
                </a:tc>
                <a:tc>
                  <a:txBody>
                    <a:bodyPr/>
                    <a:lstStyle/>
                    <a:p>
                      <a:pPr algn="ctr" fontAlgn="b"/>
                      <a:r>
                        <a:rPr lang="en-US" sz="800" u="none" strike="noStrike" dirty="0">
                          <a:solidFill>
                            <a:schemeClr val="accent1">
                              <a:lumMod val="75000"/>
                            </a:schemeClr>
                          </a:solidFill>
                          <a:effectLst/>
                        </a:rPr>
                        <a:t>131</a:t>
                      </a:r>
                      <a:endParaRPr lang="en-US" sz="800" b="0" i="0" u="none" strike="noStrike" dirty="0">
                        <a:solidFill>
                          <a:schemeClr val="accent1">
                            <a:lumMod val="75000"/>
                          </a:schemeClr>
                        </a:solidFill>
                        <a:effectLst/>
                        <a:latin typeface="Calibri" panose="020F0502020204030204" pitchFamily="34" charset="0"/>
                      </a:endParaRPr>
                    </a:p>
                  </a:txBody>
                  <a:tcPr marL="5715" marR="5715" marT="5715" marB="0" anchor="b"/>
                </a:tc>
                <a:tc>
                  <a:txBody>
                    <a:bodyPr/>
                    <a:lstStyle/>
                    <a:p>
                      <a:pPr algn="ctr" fontAlgn="b"/>
                      <a:r>
                        <a:rPr lang="en-US" sz="800" u="none" strike="noStrike" dirty="0" smtClean="0">
                          <a:solidFill>
                            <a:schemeClr val="accent1">
                              <a:lumMod val="75000"/>
                            </a:schemeClr>
                          </a:solidFill>
                          <a:effectLst/>
                        </a:rPr>
                        <a:t>215</a:t>
                      </a:r>
                      <a:endParaRPr lang="en-US" sz="800" b="0" i="0" u="none" strike="noStrike" dirty="0">
                        <a:solidFill>
                          <a:schemeClr val="accent1">
                            <a:lumMod val="75000"/>
                          </a:schemeClr>
                        </a:solidFill>
                        <a:effectLst/>
                        <a:latin typeface="Calibri" panose="020F0502020204030204" pitchFamily="34" charset="0"/>
                      </a:endParaRPr>
                    </a:p>
                  </a:txBody>
                  <a:tcPr marL="5715" marR="5715" marT="5715" marB="0" anchor="b"/>
                </a:tc>
                <a:tc>
                  <a:txBody>
                    <a:bodyPr/>
                    <a:lstStyle/>
                    <a:p>
                      <a:pPr algn="ctr" fontAlgn="b"/>
                      <a:r>
                        <a:rPr lang="en-US" sz="800" u="none" strike="noStrike" dirty="0" smtClean="0">
                          <a:solidFill>
                            <a:schemeClr val="accent1">
                              <a:lumMod val="75000"/>
                            </a:schemeClr>
                          </a:solidFill>
                          <a:effectLst/>
                        </a:rPr>
                        <a:t>0.002644</a:t>
                      </a:r>
                      <a:endParaRPr lang="en-US" sz="800" b="0" i="0" u="none" strike="noStrike" dirty="0">
                        <a:solidFill>
                          <a:schemeClr val="accent1">
                            <a:lumMod val="75000"/>
                          </a:schemeClr>
                        </a:solidFill>
                        <a:effectLst/>
                        <a:latin typeface="Calibri" panose="020F0502020204030204" pitchFamily="34" charset="0"/>
                      </a:endParaRPr>
                    </a:p>
                  </a:txBody>
                  <a:tcPr marL="5715" marR="5715" marT="5715" marB="0" anchor="b"/>
                </a:tc>
                <a:tc>
                  <a:txBody>
                    <a:bodyPr/>
                    <a:lstStyle/>
                    <a:p>
                      <a:pPr algn="ctr" fontAlgn="b"/>
                      <a:r>
                        <a:rPr lang="en-US" sz="800" u="none" strike="noStrike" dirty="0" smtClean="0">
                          <a:solidFill>
                            <a:srgbClr val="FF0000"/>
                          </a:solidFill>
                          <a:effectLst/>
                        </a:rPr>
                        <a:t>0.6</a:t>
                      </a:r>
                      <a:endParaRPr lang="en-US" sz="800" b="0" i="0" u="none" strike="noStrike" dirty="0">
                        <a:solidFill>
                          <a:srgbClr val="FF0000"/>
                        </a:solidFill>
                        <a:effectLst/>
                        <a:latin typeface="Calibri" panose="020F0502020204030204" pitchFamily="34" charset="0"/>
                      </a:endParaRPr>
                    </a:p>
                  </a:txBody>
                  <a:tcPr marL="5715" marR="5715" marT="5715" marB="0" anchor="b"/>
                </a:tc>
                <a:tc>
                  <a:txBody>
                    <a:bodyPr/>
                    <a:lstStyle/>
                    <a:p>
                      <a:pPr algn="ctr" fontAlgn="b"/>
                      <a:r>
                        <a:rPr lang="en-US" sz="800" u="none" strike="noStrike" dirty="0">
                          <a:solidFill>
                            <a:schemeClr val="accent1">
                              <a:lumMod val="75000"/>
                            </a:schemeClr>
                          </a:solidFill>
                          <a:effectLst/>
                        </a:rPr>
                        <a:t>&lt; 0.005</a:t>
                      </a:r>
                      <a:endParaRPr lang="en-US" sz="800" b="0" i="0" u="none" strike="noStrike" dirty="0">
                        <a:solidFill>
                          <a:schemeClr val="accent1">
                            <a:lumMod val="75000"/>
                          </a:schemeClr>
                        </a:solidFill>
                        <a:effectLst/>
                        <a:latin typeface="Calibri" panose="020F0502020204030204" pitchFamily="34" charset="0"/>
                      </a:endParaRPr>
                    </a:p>
                  </a:txBody>
                  <a:tcPr marL="5715" marR="5715" marT="5715" marB="0" anchor="b"/>
                </a:tc>
              </a:tr>
              <a:tr h="131445">
                <a:tc>
                  <a:txBody>
                    <a:bodyPr/>
                    <a:lstStyle/>
                    <a:p>
                      <a:pPr algn="ctr" fontAlgn="b"/>
                      <a:r>
                        <a:rPr lang="en-US" sz="800" u="none" strike="noStrike" dirty="0" smtClean="0">
                          <a:solidFill>
                            <a:schemeClr val="accent1">
                              <a:lumMod val="75000"/>
                            </a:schemeClr>
                          </a:solidFill>
                          <a:effectLst/>
                        </a:rPr>
                        <a:t>LAD</a:t>
                      </a:r>
                      <a:endParaRPr lang="en-US" sz="800" b="0" i="0" u="none" strike="noStrike" dirty="0">
                        <a:solidFill>
                          <a:schemeClr val="accent1">
                            <a:lumMod val="75000"/>
                          </a:schemeClr>
                        </a:solidFill>
                        <a:effectLst/>
                        <a:latin typeface="Calibri" panose="020F0502020204030204" pitchFamily="34" charset="0"/>
                      </a:endParaRPr>
                    </a:p>
                  </a:txBody>
                  <a:tcPr marL="5715" marR="5715" marT="5715" marB="0" anchor="b"/>
                </a:tc>
                <a:tc>
                  <a:txBody>
                    <a:bodyPr/>
                    <a:lstStyle/>
                    <a:p>
                      <a:pPr algn="ctr" fontAlgn="b"/>
                      <a:r>
                        <a:rPr lang="en-US" sz="800" u="none" strike="noStrike" dirty="0" smtClean="0">
                          <a:solidFill>
                            <a:schemeClr val="accent1">
                              <a:lumMod val="75000"/>
                            </a:schemeClr>
                          </a:solidFill>
                          <a:effectLst/>
                        </a:rPr>
                        <a:t>10,639</a:t>
                      </a:r>
                      <a:endParaRPr lang="en-US" sz="800" b="0" i="0" u="none" strike="noStrike" dirty="0">
                        <a:solidFill>
                          <a:schemeClr val="accent1">
                            <a:lumMod val="75000"/>
                          </a:schemeClr>
                        </a:solidFill>
                        <a:effectLst/>
                        <a:latin typeface="Calibri" panose="020F0502020204030204" pitchFamily="34" charset="0"/>
                      </a:endParaRPr>
                    </a:p>
                  </a:txBody>
                  <a:tcPr marL="5715" marR="5715" marT="5715" marB="0" anchor="b"/>
                </a:tc>
                <a:tc>
                  <a:txBody>
                    <a:bodyPr/>
                    <a:lstStyle/>
                    <a:p>
                      <a:pPr algn="ctr" fontAlgn="b"/>
                      <a:r>
                        <a:rPr lang="en-US" sz="800" u="none" strike="noStrike" dirty="0" smtClean="0">
                          <a:solidFill>
                            <a:schemeClr val="accent1">
                              <a:lumMod val="75000"/>
                            </a:schemeClr>
                          </a:solidFill>
                          <a:effectLst/>
                        </a:rPr>
                        <a:t>18319</a:t>
                      </a:r>
                      <a:endParaRPr lang="en-US" sz="800" b="0" i="0" u="none" strike="noStrike" dirty="0">
                        <a:solidFill>
                          <a:schemeClr val="accent1">
                            <a:lumMod val="75000"/>
                          </a:schemeClr>
                        </a:solidFill>
                        <a:effectLst/>
                        <a:latin typeface="Calibri" panose="020F0502020204030204" pitchFamily="34" charset="0"/>
                      </a:endParaRPr>
                    </a:p>
                  </a:txBody>
                  <a:tcPr marL="5715" marR="5715" marT="5715" marB="0" anchor="b"/>
                </a:tc>
                <a:tc>
                  <a:txBody>
                    <a:bodyPr/>
                    <a:lstStyle/>
                    <a:p>
                      <a:pPr algn="ctr" fontAlgn="b"/>
                      <a:r>
                        <a:rPr lang="en-US" sz="800" u="none" strike="noStrike" dirty="0" smtClean="0">
                          <a:solidFill>
                            <a:schemeClr val="accent1">
                              <a:lumMod val="75000"/>
                            </a:schemeClr>
                          </a:solidFill>
                          <a:effectLst/>
                        </a:rPr>
                        <a:t>0.214747</a:t>
                      </a:r>
                      <a:endParaRPr lang="en-US" sz="800" b="0" i="0" u="none" strike="noStrike" dirty="0">
                        <a:solidFill>
                          <a:schemeClr val="accent1">
                            <a:lumMod val="75000"/>
                          </a:schemeClr>
                        </a:solidFill>
                        <a:effectLst/>
                        <a:latin typeface="Calibri" panose="020F0502020204030204" pitchFamily="34" charset="0"/>
                      </a:endParaRPr>
                    </a:p>
                  </a:txBody>
                  <a:tcPr marL="5715" marR="5715" marT="5715" marB="0" anchor="b"/>
                </a:tc>
                <a:tc>
                  <a:txBody>
                    <a:bodyPr/>
                    <a:lstStyle/>
                    <a:p>
                      <a:pPr algn="ctr" fontAlgn="b"/>
                      <a:r>
                        <a:rPr lang="en-US" sz="800" u="none" strike="noStrike" dirty="0" smtClean="0">
                          <a:solidFill>
                            <a:srgbClr val="FF0000"/>
                          </a:solidFill>
                          <a:effectLst/>
                        </a:rPr>
                        <a:t>0.6</a:t>
                      </a:r>
                      <a:endParaRPr lang="en-US" sz="800" b="0" i="0" u="none" strike="noStrike" dirty="0">
                        <a:solidFill>
                          <a:srgbClr val="FF0000"/>
                        </a:solidFill>
                        <a:effectLst/>
                        <a:latin typeface="Calibri" panose="020F0502020204030204" pitchFamily="34" charset="0"/>
                      </a:endParaRPr>
                    </a:p>
                  </a:txBody>
                  <a:tcPr marL="5715" marR="5715" marT="5715" marB="0" anchor="b"/>
                </a:tc>
                <a:tc>
                  <a:txBody>
                    <a:bodyPr/>
                    <a:lstStyle/>
                    <a:p>
                      <a:pPr algn="ctr" fontAlgn="b"/>
                      <a:r>
                        <a:rPr lang="en-US" sz="800" u="none" strike="noStrike" dirty="0">
                          <a:solidFill>
                            <a:schemeClr val="accent1">
                              <a:lumMod val="75000"/>
                            </a:schemeClr>
                          </a:solidFill>
                          <a:effectLst/>
                        </a:rPr>
                        <a:t>&lt; 0.005</a:t>
                      </a:r>
                      <a:endParaRPr lang="en-US" sz="800" b="0" i="0" u="none" strike="noStrike" dirty="0">
                        <a:solidFill>
                          <a:schemeClr val="accent1">
                            <a:lumMod val="75000"/>
                          </a:schemeClr>
                        </a:solidFill>
                        <a:effectLst/>
                        <a:latin typeface="Calibri" panose="020F0502020204030204" pitchFamily="34" charset="0"/>
                      </a:endParaRPr>
                    </a:p>
                  </a:txBody>
                  <a:tcPr marL="5715" marR="5715" marT="5715" marB="0" anchor="b"/>
                </a:tc>
              </a:tr>
            </a:tbl>
          </a:graphicData>
        </a:graphic>
      </p:graphicFrame>
      <p:sp>
        <p:nvSpPr>
          <p:cNvPr id="7" name="Rectangle 6"/>
          <p:cNvSpPr/>
          <p:nvPr/>
        </p:nvSpPr>
        <p:spPr>
          <a:xfrm>
            <a:off x="1358026" y="1057479"/>
            <a:ext cx="6578083" cy="369332"/>
          </a:xfrm>
          <a:prstGeom prst="rect">
            <a:avLst/>
          </a:prstGeom>
        </p:spPr>
        <p:txBody>
          <a:bodyPr wrap="none">
            <a:spAutoFit/>
          </a:bodyPr>
          <a:lstStyle/>
          <a:p>
            <a:r>
              <a:rPr lang="en-US" dirty="0"/>
              <a:t>Methylation haplotype block regions enriched in Annotation regions</a:t>
            </a:r>
          </a:p>
        </p:txBody>
      </p:sp>
      <p:pic>
        <p:nvPicPr>
          <p:cNvPr id="8" name="Picture 7"/>
          <p:cNvPicPr>
            <a:picLocks noChangeAspect="1"/>
          </p:cNvPicPr>
          <p:nvPr/>
        </p:nvPicPr>
        <p:blipFill rotWithShape="1">
          <a:blip r:embed="rId2"/>
          <a:srcRect t="8685" b="8218"/>
          <a:stretch/>
        </p:blipFill>
        <p:spPr>
          <a:xfrm>
            <a:off x="3018866" y="3286460"/>
            <a:ext cx="3052483" cy="2422866"/>
          </a:xfrm>
          <a:prstGeom prst="rect">
            <a:avLst/>
          </a:prstGeom>
        </p:spPr>
      </p:pic>
      <p:sp>
        <p:nvSpPr>
          <p:cNvPr id="9" name="Rectangle 8"/>
          <p:cNvSpPr/>
          <p:nvPr/>
        </p:nvSpPr>
        <p:spPr>
          <a:xfrm>
            <a:off x="4129284" y="3431695"/>
            <a:ext cx="360997" cy="300082"/>
          </a:xfrm>
          <a:prstGeom prst="rect">
            <a:avLst/>
          </a:prstGeom>
        </p:spPr>
        <p:txBody>
          <a:bodyPr wrap="none">
            <a:spAutoFit/>
          </a:bodyPr>
          <a:lstStyle/>
          <a:p>
            <a:pPr algn="ctr" fontAlgn="b"/>
            <a:r>
              <a:rPr lang="en-US" sz="1350" dirty="0">
                <a:solidFill>
                  <a:srgbClr val="FF0000"/>
                </a:solidFill>
              </a:rPr>
              <a:t>48</a:t>
            </a:r>
            <a:endParaRPr lang="en-US" sz="1350" dirty="0">
              <a:solidFill>
                <a:srgbClr val="FF0000"/>
              </a:solidFill>
              <a:latin typeface="Calibri" panose="020F0502020204030204" pitchFamily="34" charset="0"/>
            </a:endParaRPr>
          </a:p>
        </p:txBody>
      </p:sp>
      <p:sp>
        <p:nvSpPr>
          <p:cNvPr id="12" name="TextBox 11"/>
          <p:cNvSpPr txBox="1"/>
          <p:nvPr/>
        </p:nvSpPr>
        <p:spPr>
          <a:xfrm>
            <a:off x="4466797" y="5709326"/>
            <a:ext cx="524503" cy="300082"/>
          </a:xfrm>
          <a:prstGeom prst="rect">
            <a:avLst/>
          </a:prstGeom>
          <a:noFill/>
        </p:spPr>
        <p:txBody>
          <a:bodyPr wrap="none" rtlCol="0">
            <a:spAutoFit/>
          </a:bodyPr>
          <a:lstStyle/>
          <a:p>
            <a:r>
              <a:rPr lang="en-US" sz="1350" dirty="0">
                <a:solidFill>
                  <a:srgbClr val="FF0000"/>
                </a:solidFill>
              </a:rPr>
              <a:t>VMR</a:t>
            </a:r>
          </a:p>
        </p:txBody>
      </p:sp>
    </p:spTree>
    <p:extLst>
      <p:ext uri="{BB962C8B-B14F-4D97-AF65-F5344CB8AC3E}">
        <p14:creationId xmlns:p14="http://schemas.microsoft.com/office/powerpoint/2010/main" val="7356414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1363348" y="1192003"/>
            <a:ext cx="4056869" cy="4539689"/>
          </a:xfrm>
          <a:prstGeom prst="rect">
            <a:avLst/>
          </a:prstGeom>
        </p:spPr>
      </p:pic>
      <p:sp>
        <p:nvSpPr>
          <p:cNvPr id="6" name="Right Arrow 5"/>
          <p:cNvSpPr/>
          <p:nvPr/>
        </p:nvSpPr>
        <p:spPr>
          <a:xfrm>
            <a:off x="5705251" y="3617258"/>
            <a:ext cx="97155" cy="7029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 name="TextBox 6"/>
          <p:cNvSpPr txBox="1"/>
          <p:nvPr/>
        </p:nvSpPr>
        <p:spPr>
          <a:xfrm>
            <a:off x="5114063" y="2631317"/>
            <a:ext cx="2978701" cy="507831"/>
          </a:xfrm>
          <a:prstGeom prst="rect">
            <a:avLst/>
          </a:prstGeom>
          <a:noFill/>
        </p:spPr>
        <p:txBody>
          <a:bodyPr wrap="none" rtlCol="0">
            <a:spAutoFit/>
          </a:bodyPr>
          <a:lstStyle/>
          <a:p>
            <a:pPr algn="ctr"/>
            <a:r>
              <a:rPr lang="en-US" sz="900" dirty="0">
                <a:solidFill>
                  <a:srgbClr val="7030A0"/>
                </a:solidFill>
              </a:rPr>
              <a:t>1, Remove H1, WBC</a:t>
            </a:r>
          </a:p>
          <a:p>
            <a:pPr algn="ctr"/>
            <a:r>
              <a:rPr lang="en-US" sz="900" dirty="0">
                <a:solidFill>
                  <a:srgbClr val="7030A0"/>
                </a:solidFill>
              </a:rPr>
              <a:t>2, Just keep few H1, WBS specific </a:t>
            </a:r>
            <a:r>
              <a:rPr lang="en-US" sz="900" dirty="0" err="1">
                <a:solidFill>
                  <a:srgbClr val="7030A0"/>
                </a:solidFill>
              </a:rPr>
              <a:t>hypermethylation</a:t>
            </a:r>
            <a:r>
              <a:rPr lang="en-US" sz="900" dirty="0">
                <a:solidFill>
                  <a:srgbClr val="7030A0"/>
                </a:solidFill>
              </a:rPr>
              <a:t> regions</a:t>
            </a:r>
          </a:p>
          <a:p>
            <a:pPr algn="ctr"/>
            <a:r>
              <a:rPr lang="en-US" sz="900" dirty="0">
                <a:solidFill>
                  <a:srgbClr val="7030A0"/>
                </a:solidFill>
              </a:rPr>
              <a:t>3, select classic specific genes for each tissue</a:t>
            </a:r>
          </a:p>
        </p:txBody>
      </p:sp>
    </p:spTree>
    <p:extLst>
      <p:ext uri="{BB962C8B-B14F-4D97-AF65-F5344CB8AC3E}">
        <p14:creationId xmlns:p14="http://schemas.microsoft.com/office/powerpoint/2010/main" val="163280686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nvPr>
        </p:nvGraphicFramePr>
        <p:xfrm>
          <a:off x="1667307" y="1747035"/>
          <a:ext cx="5183842" cy="1248300"/>
        </p:xfrm>
        <a:graphic>
          <a:graphicData uri="http://schemas.openxmlformats.org/drawingml/2006/table">
            <a:tbl>
              <a:tblPr>
                <a:tableStyleId>{775DCB02-9BB8-47FD-8907-85C794F793BA}</a:tableStyleId>
              </a:tblPr>
              <a:tblGrid>
                <a:gridCol w="2301141"/>
                <a:gridCol w="564599"/>
                <a:gridCol w="560866"/>
                <a:gridCol w="679883"/>
                <a:gridCol w="679883"/>
                <a:gridCol w="397470"/>
              </a:tblGrid>
              <a:tr h="138700">
                <a:tc>
                  <a:txBody>
                    <a:bodyPr/>
                    <a:lstStyle/>
                    <a:p>
                      <a:pPr algn="ctr" fontAlgn="b"/>
                      <a:r>
                        <a:rPr lang="en-US" sz="800" u="none" strike="noStrike" dirty="0">
                          <a:effectLst/>
                        </a:rPr>
                        <a:t>ref</a:t>
                      </a:r>
                      <a:endParaRPr lang="en-US" sz="800" b="0" i="0" u="none" strike="noStrike" dirty="0">
                        <a:solidFill>
                          <a:srgbClr val="000000"/>
                        </a:solidFill>
                        <a:effectLst/>
                        <a:latin typeface="Calibri" panose="020F0502020204030204" pitchFamily="34" charset="0"/>
                      </a:endParaRPr>
                    </a:p>
                  </a:txBody>
                  <a:tcPr marL="5715" marR="5715" marT="5715" marB="0" anchor="b"/>
                </a:tc>
                <a:tc>
                  <a:txBody>
                    <a:bodyPr/>
                    <a:lstStyle/>
                    <a:p>
                      <a:pPr algn="ctr" fontAlgn="b"/>
                      <a:r>
                        <a:rPr lang="en-US" sz="800" u="none" strike="noStrike">
                          <a:effectLst/>
                        </a:rPr>
                        <a:t>observation</a:t>
                      </a:r>
                      <a:endParaRPr lang="en-US" sz="800" b="0" i="0" u="none" strike="noStrike">
                        <a:solidFill>
                          <a:srgbClr val="000000"/>
                        </a:solidFill>
                        <a:effectLst/>
                        <a:latin typeface="Calibri" panose="020F0502020204030204" pitchFamily="34" charset="0"/>
                      </a:endParaRPr>
                    </a:p>
                  </a:txBody>
                  <a:tcPr marL="5715" marR="5715" marT="5715" marB="0" anchor="b"/>
                </a:tc>
                <a:tc>
                  <a:txBody>
                    <a:bodyPr/>
                    <a:lstStyle/>
                    <a:p>
                      <a:pPr algn="ctr" fontAlgn="b"/>
                      <a:r>
                        <a:rPr lang="en-US" sz="800" u="none" strike="noStrike">
                          <a:effectLst/>
                        </a:rPr>
                        <a:t>expectation</a:t>
                      </a:r>
                      <a:endParaRPr lang="en-US" sz="800" b="0" i="0" u="none" strike="noStrike">
                        <a:solidFill>
                          <a:srgbClr val="000000"/>
                        </a:solidFill>
                        <a:effectLst/>
                        <a:latin typeface="Calibri" panose="020F0502020204030204" pitchFamily="34" charset="0"/>
                      </a:endParaRPr>
                    </a:p>
                  </a:txBody>
                  <a:tcPr marL="5715" marR="5715" marT="5715" marB="0" anchor="b"/>
                </a:tc>
                <a:tc>
                  <a:txBody>
                    <a:bodyPr/>
                    <a:lstStyle/>
                    <a:p>
                      <a:pPr algn="ctr" fontAlgn="b"/>
                      <a:r>
                        <a:rPr lang="en-US" sz="800" u="none" strike="noStrike">
                          <a:effectLst/>
                        </a:rPr>
                        <a:t>ratio</a:t>
                      </a:r>
                      <a:endParaRPr lang="en-US" sz="800" b="0" i="0" u="none" strike="noStrike">
                        <a:solidFill>
                          <a:srgbClr val="000000"/>
                        </a:solidFill>
                        <a:effectLst/>
                        <a:latin typeface="Calibri" panose="020F0502020204030204" pitchFamily="34" charset="0"/>
                      </a:endParaRPr>
                    </a:p>
                  </a:txBody>
                  <a:tcPr marL="5715" marR="5715" marT="5715" marB="0" anchor="b"/>
                </a:tc>
                <a:tc>
                  <a:txBody>
                    <a:bodyPr/>
                    <a:lstStyle/>
                    <a:p>
                      <a:pPr algn="ctr" fontAlgn="b"/>
                      <a:r>
                        <a:rPr lang="en-US" sz="800" b="0" i="0" u="none" strike="noStrike" dirty="0" smtClean="0">
                          <a:solidFill>
                            <a:schemeClr val="dk1"/>
                          </a:solidFill>
                          <a:effectLst/>
                          <a:latin typeface="+mn-lt"/>
                        </a:rPr>
                        <a:t>Fold</a:t>
                      </a:r>
                      <a:r>
                        <a:rPr lang="en-US" sz="800" b="0" i="0" u="none" strike="noStrike" baseline="0" dirty="0" smtClean="0">
                          <a:solidFill>
                            <a:schemeClr val="dk1"/>
                          </a:solidFill>
                          <a:effectLst/>
                          <a:latin typeface="+mn-lt"/>
                        </a:rPr>
                        <a:t> Change</a:t>
                      </a:r>
                      <a:endParaRPr lang="en-US" sz="800" b="0" i="0" u="none" strike="noStrike" dirty="0">
                        <a:solidFill>
                          <a:srgbClr val="000000"/>
                        </a:solidFill>
                        <a:effectLst/>
                        <a:latin typeface="Calibri" panose="020F0502020204030204" pitchFamily="34" charset="0"/>
                      </a:endParaRPr>
                    </a:p>
                  </a:txBody>
                  <a:tcPr marL="5715" marR="5715" marT="5715" marB="0" anchor="b"/>
                </a:tc>
                <a:tc>
                  <a:txBody>
                    <a:bodyPr/>
                    <a:lstStyle/>
                    <a:p>
                      <a:pPr algn="ctr" fontAlgn="b"/>
                      <a:r>
                        <a:rPr lang="en-US" sz="800" u="none" strike="noStrike" dirty="0" smtClean="0">
                          <a:effectLst/>
                        </a:rPr>
                        <a:t>P-value</a:t>
                      </a:r>
                      <a:endParaRPr lang="en-US" sz="800" b="0" i="0" u="none" strike="noStrike" dirty="0">
                        <a:solidFill>
                          <a:srgbClr val="000000"/>
                        </a:solidFill>
                        <a:effectLst/>
                        <a:latin typeface="Calibri" panose="020F0502020204030204" pitchFamily="34" charset="0"/>
                      </a:endParaRPr>
                    </a:p>
                  </a:txBody>
                  <a:tcPr marL="5715" marR="5715" marT="5715" marB="0" anchor="b"/>
                </a:tc>
              </a:tr>
              <a:tr h="138700">
                <a:tc>
                  <a:txBody>
                    <a:bodyPr/>
                    <a:lstStyle/>
                    <a:p>
                      <a:pPr algn="ctr" fontAlgn="b"/>
                      <a:r>
                        <a:rPr lang="en-US" sz="800" u="none" strike="noStrike" dirty="0">
                          <a:effectLst/>
                        </a:rPr>
                        <a:t>VMR.charm.PMID20844285.hg19.bed</a:t>
                      </a:r>
                      <a:endParaRPr lang="en-US" sz="800" b="0" i="0" u="none" strike="noStrike" dirty="0">
                        <a:solidFill>
                          <a:srgbClr val="000000"/>
                        </a:solidFill>
                        <a:effectLst/>
                        <a:latin typeface="Calibri" panose="020F0502020204030204" pitchFamily="34" charset="0"/>
                      </a:endParaRPr>
                    </a:p>
                  </a:txBody>
                  <a:tcPr marL="5715" marR="5715" marT="5715" marB="0" anchor="b"/>
                </a:tc>
                <a:tc>
                  <a:txBody>
                    <a:bodyPr/>
                    <a:lstStyle/>
                    <a:p>
                      <a:pPr algn="ctr" fontAlgn="b"/>
                      <a:r>
                        <a:rPr lang="en-US" sz="800" u="none" strike="noStrike" dirty="0">
                          <a:effectLst/>
                        </a:rPr>
                        <a:t>21</a:t>
                      </a:r>
                      <a:endParaRPr lang="en-US" sz="800" b="0" i="0" u="none" strike="noStrike" dirty="0">
                        <a:solidFill>
                          <a:srgbClr val="000000"/>
                        </a:solidFill>
                        <a:effectLst/>
                        <a:latin typeface="Calibri" panose="020F0502020204030204" pitchFamily="34" charset="0"/>
                      </a:endParaRPr>
                    </a:p>
                  </a:txBody>
                  <a:tcPr marL="5715" marR="5715" marT="5715" marB="0" anchor="b"/>
                </a:tc>
                <a:tc>
                  <a:txBody>
                    <a:bodyPr/>
                    <a:lstStyle/>
                    <a:p>
                      <a:pPr algn="ctr" fontAlgn="b"/>
                      <a:r>
                        <a:rPr lang="en-US" sz="800" u="none" strike="noStrike">
                          <a:effectLst/>
                        </a:rPr>
                        <a:t>2.03</a:t>
                      </a:r>
                      <a:endParaRPr lang="en-US" sz="800" b="0" i="0" u="none" strike="noStrike">
                        <a:solidFill>
                          <a:srgbClr val="000000"/>
                        </a:solidFill>
                        <a:effectLst/>
                        <a:latin typeface="Calibri" panose="020F0502020204030204" pitchFamily="34" charset="0"/>
                      </a:endParaRPr>
                    </a:p>
                  </a:txBody>
                  <a:tcPr marL="5715" marR="5715" marT="5715" marB="0" anchor="b"/>
                </a:tc>
                <a:tc>
                  <a:txBody>
                    <a:bodyPr/>
                    <a:lstStyle/>
                    <a:p>
                      <a:pPr algn="ctr" fontAlgn="b"/>
                      <a:r>
                        <a:rPr lang="en-US" sz="800" u="none" strike="noStrike">
                          <a:effectLst/>
                        </a:rPr>
                        <a:t>0.092511013</a:t>
                      </a:r>
                      <a:endParaRPr lang="en-US" sz="800" b="0" i="0" u="none" strike="noStrike">
                        <a:solidFill>
                          <a:srgbClr val="000000"/>
                        </a:solidFill>
                        <a:effectLst/>
                        <a:latin typeface="Calibri" panose="020F0502020204030204" pitchFamily="34" charset="0"/>
                      </a:endParaRPr>
                    </a:p>
                  </a:txBody>
                  <a:tcPr marL="5715" marR="5715" marT="5715" marB="0" anchor="b"/>
                </a:tc>
                <a:tc>
                  <a:txBody>
                    <a:bodyPr/>
                    <a:lstStyle/>
                    <a:p>
                      <a:pPr algn="ctr" fontAlgn="b"/>
                      <a:r>
                        <a:rPr lang="en-US" sz="800" u="none" strike="noStrike" dirty="0">
                          <a:solidFill>
                            <a:srgbClr val="FF0000"/>
                          </a:solidFill>
                          <a:effectLst/>
                        </a:rPr>
                        <a:t>10.34482759</a:t>
                      </a:r>
                      <a:endParaRPr lang="en-US" sz="800" b="0" i="0" u="none" strike="noStrike" dirty="0">
                        <a:solidFill>
                          <a:srgbClr val="FF0000"/>
                        </a:solidFill>
                        <a:effectLst/>
                        <a:latin typeface="Calibri" panose="020F0502020204030204" pitchFamily="34" charset="0"/>
                      </a:endParaRPr>
                    </a:p>
                  </a:txBody>
                  <a:tcPr marL="5715" marR="5715" marT="5715" marB="0" anchor="b"/>
                </a:tc>
                <a:tc>
                  <a:txBody>
                    <a:bodyPr/>
                    <a:lstStyle/>
                    <a:p>
                      <a:pPr algn="ctr" fontAlgn="b"/>
                      <a:r>
                        <a:rPr lang="en-US" sz="800" u="none" strike="noStrike">
                          <a:effectLst/>
                        </a:rPr>
                        <a:t>&lt; 0.005</a:t>
                      </a:r>
                      <a:endParaRPr lang="en-US" sz="800" b="0" i="0" u="none" strike="noStrike">
                        <a:solidFill>
                          <a:srgbClr val="000000"/>
                        </a:solidFill>
                        <a:effectLst/>
                        <a:latin typeface="Calibri" panose="020F0502020204030204" pitchFamily="34" charset="0"/>
                      </a:endParaRPr>
                    </a:p>
                  </a:txBody>
                  <a:tcPr marL="5715" marR="5715" marT="5715" marB="0" anchor="b"/>
                </a:tc>
              </a:tr>
              <a:tr h="138700">
                <a:tc>
                  <a:txBody>
                    <a:bodyPr/>
                    <a:lstStyle/>
                    <a:p>
                      <a:pPr algn="ctr" fontAlgn="b"/>
                      <a:r>
                        <a:rPr lang="en-US" sz="800" u="none" strike="noStrike" dirty="0">
                          <a:effectLst/>
                        </a:rPr>
                        <a:t>CpGI.hg19.bed</a:t>
                      </a:r>
                      <a:endParaRPr lang="en-US" sz="800" b="0" i="0" u="none" strike="noStrike" dirty="0">
                        <a:solidFill>
                          <a:srgbClr val="000000"/>
                        </a:solidFill>
                        <a:effectLst/>
                        <a:latin typeface="Calibri" panose="020F0502020204030204" pitchFamily="34" charset="0"/>
                      </a:endParaRPr>
                    </a:p>
                  </a:txBody>
                  <a:tcPr marL="5715" marR="5715" marT="5715" marB="0" anchor="b"/>
                </a:tc>
                <a:tc>
                  <a:txBody>
                    <a:bodyPr/>
                    <a:lstStyle/>
                    <a:p>
                      <a:pPr algn="ctr" fontAlgn="b"/>
                      <a:r>
                        <a:rPr lang="en-US" sz="800" u="none" strike="noStrike" dirty="0">
                          <a:effectLst/>
                        </a:rPr>
                        <a:t>2188</a:t>
                      </a:r>
                      <a:endParaRPr lang="en-US" sz="800" b="0" i="0" u="none" strike="noStrike" dirty="0">
                        <a:solidFill>
                          <a:srgbClr val="000000"/>
                        </a:solidFill>
                        <a:effectLst/>
                        <a:latin typeface="Calibri" panose="020F0502020204030204" pitchFamily="34" charset="0"/>
                      </a:endParaRPr>
                    </a:p>
                  </a:txBody>
                  <a:tcPr marL="5715" marR="5715" marT="5715" marB="0" anchor="b"/>
                </a:tc>
                <a:tc>
                  <a:txBody>
                    <a:bodyPr/>
                    <a:lstStyle/>
                    <a:p>
                      <a:pPr algn="ctr" fontAlgn="b"/>
                      <a:r>
                        <a:rPr lang="en-US" sz="800" u="none" strike="noStrike">
                          <a:effectLst/>
                        </a:rPr>
                        <a:t>337.225</a:t>
                      </a:r>
                      <a:endParaRPr lang="en-US" sz="800" b="0" i="0" u="none" strike="noStrike">
                        <a:solidFill>
                          <a:srgbClr val="000000"/>
                        </a:solidFill>
                        <a:effectLst/>
                        <a:latin typeface="Calibri" panose="020F0502020204030204" pitchFamily="34" charset="0"/>
                      </a:endParaRPr>
                    </a:p>
                  </a:txBody>
                  <a:tcPr marL="5715" marR="5715" marT="5715" marB="0" anchor="b"/>
                </a:tc>
                <a:tc>
                  <a:txBody>
                    <a:bodyPr/>
                    <a:lstStyle/>
                    <a:p>
                      <a:pPr algn="ctr" fontAlgn="b"/>
                      <a:r>
                        <a:rPr lang="en-US" sz="800" u="none" strike="noStrike">
                          <a:effectLst/>
                        </a:rPr>
                        <a:t>0.076260848</a:t>
                      </a:r>
                      <a:endParaRPr lang="en-US" sz="800" b="0" i="0" u="none" strike="noStrike">
                        <a:solidFill>
                          <a:srgbClr val="000000"/>
                        </a:solidFill>
                        <a:effectLst/>
                        <a:latin typeface="Calibri" panose="020F0502020204030204" pitchFamily="34" charset="0"/>
                      </a:endParaRPr>
                    </a:p>
                  </a:txBody>
                  <a:tcPr marL="5715" marR="5715" marT="5715" marB="0" anchor="b"/>
                </a:tc>
                <a:tc>
                  <a:txBody>
                    <a:bodyPr/>
                    <a:lstStyle/>
                    <a:p>
                      <a:pPr algn="ctr" fontAlgn="b"/>
                      <a:r>
                        <a:rPr lang="en-US" sz="800" u="none" strike="noStrike" dirty="0">
                          <a:solidFill>
                            <a:srgbClr val="FF0000"/>
                          </a:solidFill>
                          <a:effectLst/>
                        </a:rPr>
                        <a:t>6.488249685</a:t>
                      </a:r>
                      <a:endParaRPr lang="en-US" sz="800" b="0" i="0" u="none" strike="noStrike" dirty="0">
                        <a:solidFill>
                          <a:srgbClr val="FF0000"/>
                        </a:solidFill>
                        <a:effectLst/>
                        <a:latin typeface="Calibri" panose="020F0502020204030204" pitchFamily="34" charset="0"/>
                      </a:endParaRPr>
                    </a:p>
                  </a:txBody>
                  <a:tcPr marL="5715" marR="5715" marT="5715" marB="0" anchor="b"/>
                </a:tc>
                <a:tc>
                  <a:txBody>
                    <a:bodyPr/>
                    <a:lstStyle/>
                    <a:p>
                      <a:pPr algn="ctr" fontAlgn="b"/>
                      <a:r>
                        <a:rPr lang="en-US" sz="800" u="none" strike="noStrike">
                          <a:effectLst/>
                        </a:rPr>
                        <a:t>&lt; 0.005</a:t>
                      </a:r>
                      <a:endParaRPr lang="en-US" sz="800" b="0" i="0" u="none" strike="noStrike">
                        <a:solidFill>
                          <a:srgbClr val="000000"/>
                        </a:solidFill>
                        <a:effectLst/>
                        <a:latin typeface="Calibri" panose="020F0502020204030204" pitchFamily="34" charset="0"/>
                      </a:endParaRPr>
                    </a:p>
                  </a:txBody>
                  <a:tcPr marL="5715" marR="5715" marT="5715" marB="0" anchor="b"/>
                </a:tc>
              </a:tr>
              <a:tr h="138700">
                <a:tc>
                  <a:txBody>
                    <a:bodyPr/>
                    <a:lstStyle/>
                    <a:p>
                      <a:pPr algn="ctr" fontAlgn="b"/>
                      <a:r>
                        <a:rPr lang="en-US" sz="800" u="none" strike="noStrike">
                          <a:effectLst/>
                        </a:rPr>
                        <a:t>CpG.Shore.hg19.bed</a:t>
                      </a:r>
                      <a:endParaRPr lang="en-US" sz="800" b="0" i="0" u="none" strike="noStrike">
                        <a:solidFill>
                          <a:srgbClr val="000000"/>
                        </a:solidFill>
                        <a:effectLst/>
                        <a:latin typeface="Calibri" panose="020F0502020204030204" pitchFamily="34" charset="0"/>
                      </a:endParaRPr>
                    </a:p>
                  </a:txBody>
                  <a:tcPr marL="5715" marR="5715" marT="5715" marB="0" anchor="b"/>
                </a:tc>
                <a:tc>
                  <a:txBody>
                    <a:bodyPr/>
                    <a:lstStyle/>
                    <a:p>
                      <a:pPr algn="ctr" fontAlgn="b"/>
                      <a:r>
                        <a:rPr lang="en-US" sz="800" u="none" strike="noStrike" dirty="0">
                          <a:effectLst/>
                        </a:rPr>
                        <a:t>3321</a:t>
                      </a:r>
                      <a:endParaRPr lang="en-US" sz="800" b="0" i="0" u="none" strike="noStrike" dirty="0">
                        <a:solidFill>
                          <a:srgbClr val="000000"/>
                        </a:solidFill>
                        <a:effectLst/>
                        <a:latin typeface="Calibri" panose="020F0502020204030204" pitchFamily="34" charset="0"/>
                      </a:endParaRPr>
                    </a:p>
                  </a:txBody>
                  <a:tcPr marL="5715" marR="5715" marT="5715" marB="0" anchor="b"/>
                </a:tc>
                <a:tc>
                  <a:txBody>
                    <a:bodyPr/>
                    <a:lstStyle/>
                    <a:p>
                      <a:pPr algn="ctr" fontAlgn="b"/>
                      <a:r>
                        <a:rPr lang="en-US" sz="800" u="none" strike="noStrike">
                          <a:effectLst/>
                        </a:rPr>
                        <a:t>1324.01</a:t>
                      </a:r>
                      <a:endParaRPr lang="en-US" sz="800" b="0" i="0" u="none" strike="noStrike">
                        <a:solidFill>
                          <a:srgbClr val="000000"/>
                        </a:solidFill>
                        <a:effectLst/>
                        <a:latin typeface="Calibri" panose="020F0502020204030204" pitchFamily="34" charset="0"/>
                      </a:endParaRPr>
                    </a:p>
                  </a:txBody>
                  <a:tcPr marL="5715" marR="5715" marT="5715" marB="0" anchor="b"/>
                </a:tc>
                <a:tc>
                  <a:txBody>
                    <a:bodyPr/>
                    <a:lstStyle/>
                    <a:p>
                      <a:pPr algn="ctr" fontAlgn="b"/>
                      <a:r>
                        <a:rPr lang="en-US" sz="800" u="none" strike="noStrike">
                          <a:effectLst/>
                        </a:rPr>
                        <a:t>0.070935771</a:t>
                      </a:r>
                      <a:endParaRPr lang="en-US" sz="800" b="0" i="0" u="none" strike="noStrike">
                        <a:solidFill>
                          <a:srgbClr val="000000"/>
                        </a:solidFill>
                        <a:effectLst/>
                        <a:latin typeface="Calibri" panose="020F0502020204030204" pitchFamily="34" charset="0"/>
                      </a:endParaRPr>
                    </a:p>
                  </a:txBody>
                  <a:tcPr marL="5715" marR="5715" marT="5715" marB="0" anchor="b"/>
                </a:tc>
                <a:tc>
                  <a:txBody>
                    <a:bodyPr/>
                    <a:lstStyle/>
                    <a:p>
                      <a:pPr algn="ctr" fontAlgn="b"/>
                      <a:r>
                        <a:rPr lang="en-US" sz="800" u="none" strike="noStrike" dirty="0">
                          <a:solidFill>
                            <a:srgbClr val="FF0000"/>
                          </a:solidFill>
                          <a:effectLst/>
                        </a:rPr>
                        <a:t>2.508289212</a:t>
                      </a:r>
                      <a:endParaRPr lang="en-US" sz="800" b="0" i="0" u="none" strike="noStrike" dirty="0">
                        <a:solidFill>
                          <a:srgbClr val="FF0000"/>
                        </a:solidFill>
                        <a:effectLst/>
                        <a:latin typeface="Calibri" panose="020F0502020204030204" pitchFamily="34" charset="0"/>
                      </a:endParaRPr>
                    </a:p>
                  </a:txBody>
                  <a:tcPr marL="5715" marR="5715" marT="5715" marB="0" anchor="b"/>
                </a:tc>
                <a:tc>
                  <a:txBody>
                    <a:bodyPr/>
                    <a:lstStyle/>
                    <a:p>
                      <a:pPr algn="ctr" fontAlgn="b"/>
                      <a:r>
                        <a:rPr lang="en-US" sz="800" u="none" strike="noStrike">
                          <a:effectLst/>
                        </a:rPr>
                        <a:t>&lt; 0.005</a:t>
                      </a:r>
                      <a:endParaRPr lang="en-US" sz="800" b="0" i="0" u="none" strike="noStrike">
                        <a:solidFill>
                          <a:srgbClr val="000000"/>
                        </a:solidFill>
                        <a:effectLst/>
                        <a:latin typeface="Calibri" panose="020F0502020204030204" pitchFamily="34" charset="0"/>
                      </a:endParaRPr>
                    </a:p>
                  </a:txBody>
                  <a:tcPr marL="5715" marR="5715" marT="5715" marB="0" anchor="b"/>
                </a:tc>
              </a:tr>
              <a:tr h="138700">
                <a:tc>
                  <a:txBody>
                    <a:bodyPr/>
                    <a:lstStyle/>
                    <a:p>
                      <a:pPr algn="ctr" fontAlgn="b"/>
                      <a:r>
                        <a:rPr lang="en-US" sz="800" u="none" strike="noStrike" dirty="0">
                          <a:effectLst/>
                        </a:rPr>
                        <a:t>Hic.common.boundary.hESC.IMR90.hg19.bed</a:t>
                      </a:r>
                      <a:endParaRPr lang="en-US" sz="800" b="0" i="0" u="none" strike="noStrike" dirty="0">
                        <a:solidFill>
                          <a:srgbClr val="000000"/>
                        </a:solidFill>
                        <a:effectLst/>
                        <a:latin typeface="Calibri" panose="020F0502020204030204" pitchFamily="34" charset="0"/>
                      </a:endParaRPr>
                    </a:p>
                  </a:txBody>
                  <a:tcPr marL="5715" marR="5715" marT="5715" marB="0" anchor="b"/>
                </a:tc>
                <a:tc>
                  <a:txBody>
                    <a:bodyPr/>
                    <a:lstStyle/>
                    <a:p>
                      <a:pPr algn="ctr" fontAlgn="b"/>
                      <a:r>
                        <a:rPr lang="en-US" sz="800" u="none" strike="noStrike" dirty="0">
                          <a:effectLst/>
                        </a:rPr>
                        <a:t>1392</a:t>
                      </a:r>
                      <a:endParaRPr lang="en-US" sz="800" b="0" i="0" u="none" strike="noStrike" dirty="0">
                        <a:solidFill>
                          <a:srgbClr val="000000"/>
                        </a:solidFill>
                        <a:effectLst/>
                        <a:latin typeface="Calibri" panose="020F0502020204030204" pitchFamily="34" charset="0"/>
                      </a:endParaRPr>
                    </a:p>
                  </a:txBody>
                  <a:tcPr marL="5715" marR="5715" marT="5715" marB="0" anchor="b"/>
                </a:tc>
                <a:tc>
                  <a:txBody>
                    <a:bodyPr/>
                    <a:lstStyle/>
                    <a:p>
                      <a:pPr algn="ctr" fontAlgn="b"/>
                      <a:r>
                        <a:rPr lang="en-US" sz="800" u="none" strike="noStrike">
                          <a:effectLst/>
                        </a:rPr>
                        <a:t>1108.33</a:t>
                      </a:r>
                      <a:endParaRPr lang="en-US" sz="800" b="0" i="0" u="none" strike="noStrike">
                        <a:solidFill>
                          <a:srgbClr val="000000"/>
                        </a:solidFill>
                        <a:effectLst/>
                        <a:latin typeface="Calibri" panose="020F0502020204030204" pitchFamily="34" charset="0"/>
                      </a:endParaRPr>
                    </a:p>
                  </a:txBody>
                  <a:tcPr marL="5715" marR="5715" marT="5715" marB="0" anchor="b"/>
                </a:tc>
                <a:tc>
                  <a:txBody>
                    <a:bodyPr/>
                    <a:lstStyle/>
                    <a:p>
                      <a:pPr algn="ctr" fontAlgn="b"/>
                      <a:r>
                        <a:rPr lang="en-US" sz="800" u="none" strike="noStrike">
                          <a:effectLst/>
                        </a:rPr>
                        <a:t>0.804159445</a:t>
                      </a:r>
                      <a:endParaRPr lang="en-US" sz="800" b="0" i="0" u="none" strike="noStrike">
                        <a:solidFill>
                          <a:srgbClr val="000000"/>
                        </a:solidFill>
                        <a:effectLst/>
                        <a:latin typeface="Calibri" panose="020F0502020204030204" pitchFamily="34" charset="0"/>
                      </a:endParaRPr>
                    </a:p>
                  </a:txBody>
                  <a:tcPr marL="5715" marR="5715" marT="5715" marB="0" anchor="b"/>
                </a:tc>
                <a:tc>
                  <a:txBody>
                    <a:bodyPr/>
                    <a:lstStyle/>
                    <a:p>
                      <a:pPr algn="ctr" fontAlgn="b"/>
                      <a:r>
                        <a:rPr lang="en-US" sz="800" u="none" strike="noStrike" dirty="0">
                          <a:solidFill>
                            <a:srgbClr val="FF0000"/>
                          </a:solidFill>
                          <a:effectLst/>
                        </a:rPr>
                        <a:t>1.255943627</a:t>
                      </a:r>
                      <a:endParaRPr lang="en-US" sz="800" b="0" i="0" u="none" strike="noStrike" dirty="0">
                        <a:solidFill>
                          <a:srgbClr val="FF0000"/>
                        </a:solidFill>
                        <a:effectLst/>
                        <a:latin typeface="Calibri" panose="020F0502020204030204" pitchFamily="34" charset="0"/>
                      </a:endParaRPr>
                    </a:p>
                  </a:txBody>
                  <a:tcPr marL="5715" marR="5715" marT="5715" marB="0" anchor="b"/>
                </a:tc>
                <a:tc>
                  <a:txBody>
                    <a:bodyPr/>
                    <a:lstStyle/>
                    <a:p>
                      <a:pPr algn="ctr" fontAlgn="b"/>
                      <a:r>
                        <a:rPr lang="en-US" sz="800" u="none" strike="noStrike" dirty="0">
                          <a:effectLst/>
                        </a:rPr>
                        <a:t>&lt; 0.005</a:t>
                      </a:r>
                      <a:endParaRPr lang="en-US" sz="800" b="0" i="0" u="none" strike="noStrike" dirty="0">
                        <a:solidFill>
                          <a:srgbClr val="000000"/>
                        </a:solidFill>
                        <a:effectLst/>
                        <a:latin typeface="Calibri" panose="020F0502020204030204" pitchFamily="34" charset="0"/>
                      </a:endParaRPr>
                    </a:p>
                  </a:txBody>
                  <a:tcPr marL="5715" marR="5715" marT="5715" marB="0" anchor="b"/>
                </a:tc>
              </a:tr>
              <a:tr h="138700">
                <a:tc>
                  <a:txBody>
                    <a:bodyPr/>
                    <a:lstStyle/>
                    <a:p>
                      <a:pPr algn="ctr" fontAlgn="b"/>
                      <a:r>
                        <a:rPr lang="en-US" sz="800" u="none" strike="noStrike">
                          <a:effectLst/>
                        </a:rPr>
                        <a:t>Hic.topological.domain.IMR90.hg19.bed</a:t>
                      </a:r>
                      <a:endParaRPr lang="en-US" sz="800" b="0" i="0" u="none" strike="noStrike">
                        <a:solidFill>
                          <a:srgbClr val="000000"/>
                        </a:solidFill>
                        <a:effectLst/>
                        <a:latin typeface="Calibri" panose="020F0502020204030204" pitchFamily="34" charset="0"/>
                      </a:endParaRPr>
                    </a:p>
                  </a:txBody>
                  <a:tcPr marL="5715" marR="5715" marT="5715" marB="0" anchor="b"/>
                </a:tc>
                <a:tc>
                  <a:txBody>
                    <a:bodyPr/>
                    <a:lstStyle/>
                    <a:p>
                      <a:pPr algn="ctr" fontAlgn="b"/>
                      <a:r>
                        <a:rPr lang="en-US" sz="800" u="none" strike="noStrike" dirty="0">
                          <a:effectLst/>
                        </a:rPr>
                        <a:t>2201</a:t>
                      </a:r>
                      <a:endParaRPr lang="en-US" sz="800" b="0" i="0" u="none" strike="noStrike" dirty="0">
                        <a:solidFill>
                          <a:srgbClr val="000000"/>
                        </a:solidFill>
                        <a:effectLst/>
                        <a:latin typeface="Calibri" panose="020F0502020204030204" pitchFamily="34" charset="0"/>
                      </a:endParaRPr>
                    </a:p>
                  </a:txBody>
                  <a:tcPr marL="5715" marR="5715" marT="5715" marB="0" anchor="b"/>
                </a:tc>
                <a:tc>
                  <a:txBody>
                    <a:bodyPr/>
                    <a:lstStyle/>
                    <a:p>
                      <a:pPr algn="ctr" fontAlgn="b"/>
                      <a:r>
                        <a:rPr lang="en-US" sz="800" u="none" strike="noStrike">
                          <a:effectLst/>
                        </a:rPr>
                        <a:t>1937.2</a:t>
                      </a:r>
                      <a:endParaRPr lang="en-US" sz="800" b="0" i="0" u="none" strike="noStrike">
                        <a:solidFill>
                          <a:srgbClr val="000000"/>
                        </a:solidFill>
                        <a:effectLst/>
                        <a:latin typeface="Calibri" panose="020F0502020204030204" pitchFamily="34" charset="0"/>
                      </a:endParaRPr>
                    </a:p>
                  </a:txBody>
                  <a:tcPr marL="5715" marR="5715" marT="5715" marB="0" anchor="b"/>
                </a:tc>
                <a:tc>
                  <a:txBody>
                    <a:bodyPr/>
                    <a:lstStyle/>
                    <a:p>
                      <a:pPr algn="ctr" fontAlgn="b"/>
                      <a:r>
                        <a:rPr lang="en-US" sz="800" u="none" strike="noStrike">
                          <a:effectLst/>
                        </a:rPr>
                        <a:t>0.961135371</a:t>
                      </a:r>
                      <a:endParaRPr lang="en-US" sz="800" b="0" i="0" u="none" strike="noStrike">
                        <a:solidFill>
                          <a:srgbClr val="000000"/>
                        </a:solidFill>
                        <a:effectLst/>
                        <a:latin typeface="Calibri" panose="020F0502020204030204" pitchFamily="34" charset="0"/>
                      </a:endParaRPr>
                    </a:p>
                  </a:txBody>
                  <a:tcPr marL="5715" marR="5715" marT="5715" marB="0" anchor="b"/>
                </a:tc>
                <a:tc>
                  <a:txBody>
                    <a:bodyPr/>
                    <a:lstStyle/>
                    <a:p>
                      <a:pPr algn="ctr" fontAlgn="b"/>
                      <a:r>
                        <a:rPr lang="en-US" sz="800" u="none" strike="noStrike" dirty="0">
                          <a:solidFill>
                            <a:srgbClr val="FF0000"/>
                          </a:solidFill>
                          <a:effectLst/>
                        </a:rPr>
                        <a:t>1.136175924</a:t>
                      </a:r>
                      <a:endParaRPr lang="en-US" sz="800" b="0" i="0" u="none" strike="noStrike" dirty="0">
                        <a:solidFill>
                          <a:srgbClr val="FF0000"/>
                        </a:solidFill>
                        <a:effectLst/>
                        <a:latin typeface="Calibri" panose="020F0502020204030204" pitchFamily="34" charset="0"/>
                      </a:endParaRPr>
                    </a:p>
                  </a:txBody>
                  <a:tcPr marL="5715" marR="5715" marT="5715" marB="0" anchor="b"/>
                </a:tc>
                <a:tc>
                  <a:txBody>
                    <a:bodyPr/>
                    <a:lstStyle/>
                    <a:p>
                      <a:pPr algn="ctr" fontAlgn="b"/>
                      <a:r>
                        <a:rPr lang="en-US" sz="800" u="none" strike="noStrike" dirty="0">
                          <a:effectLst/>
                        </a:rPr>
                        <a:t>&lt; 0.005</a:t>
                      </a:r>
                      <a:endParaRPr lang="en-US" sz="800" b="0" i="0" u="none" strike="noStrike" dirty="0">
                        <a:solidFill>
                          <a:srgbClr val="000000"/>
                        </a:solidFill>
                        <a:effectLst/>
                        <a:latin typeface="Calibri" panose="020F0502020204030204" pitchFamily="34" charset="0"/>
                      </a:endParaRPr>
                    </a:p>
                  </a:txBody>
                  <a:tcPr marL="5715" marR="5715" marT="5715" marB="0" anchor="b"/>
                </a:tc>
              </a:tr>
              <a:tr h="138700">
                <a:tc>
                  <a:txBody>
                    <a:bodyPr/>
                    <a:lstStyle/>
                    <a:p>
                      <a:pPr algn="ctr" fontAlgn="b"/>
                      <a:r>
                        <a:rPr lang="en-US" sz="800" u="none" strike="noStrike">
                          <a:effectLst/>
                        </a:rPr>
                        <a:t>Hic.topological.domain.hESC.hg19.bed</a:t>
                      </a:r>
                      <a:endParaRPr lang="en-US" sz="800" b="0" i="0" u="none" strike="noStrike">
                        <a:solidFill>
                          <a:srgbClr val="000000"/>
                        </a:solidFill>
                        <a:effectLst/>
                        <a:latin typeface="Calibri" panose="020F0502020204030204" pitchFamily="34" charset="0"/>
                      </a:endParaRPr>
                    </a:p>
                  </a:txBody>
                  <a:tcPr marL="5715" marR="5715" marT="5715" marB="0" anchor="b"/>
                </a:tc>
                <a:tc>
                  <a:txBody>
                    <a:bodyPr/>
                    <a:lstStyle/>
                    <a:p>
                      <a:pPr algn="ctr" fontAlgn="b"/>
                      <a:r>
                        <a:rPr lang="en-US" sz="800" u="none" strike="noStrike" dirty="0">
                          <a:effectLst/>
                        </a:rPr>
                        <a:t>2915</a:t>
                      </a:r>
                      <a:endParaRPr lang="en-US" sz="800" b="0" i="0" u="none" strike="noStrike" dirty="0">
                        <a:solidFill>
                          <a:srgbClr val="000000"/>
                        </a:solidFill>
                        <a:effectLst/>
                        <a:latin typeface="Calibri" panose="020F0502020204030204" pitchFamily="34" charset="0"/>
                      </a:endParaRPr>
                    </a:p>
                  </a:txBody>
                  <a:tcPr marL="5715" marR="5715" marT="5715" marB="0" anchor="b"/>
                </a:tc>
                <a:tc>
                  <a:txBody>
                    <a:bodyPr/>
                    <a:lstStyle/>
                    <a:p>
                      <a:pPr algn="ctr" fontAlgn="b"/>
                      <a:r>
                        <a:rPr lang="en-US" sz="800" u="none" strike="noStrike">
                          <a:effectLst/>
                        </a:rPr>
                        <a:t>2581.47</a:t>
                      </a:r>
                      <a:endParaRPr lang="en-US" sz="800" b="0" i="0" u="none" strike="noStrike">
                        <a:solidFill>
                          <a:srgbClr val="000000"/>
                        </a:solidFill>
                        <a:effectLst/>
                        <a:latin typeface="Calibri" panose="020F0502020204030204" pitchFamily="34" charset="0"/>
                      </a:endParaRPr>
                    </a:p>
                  </a:txBody>
                  <a:tcPr marL="5715" marR="5715" marT="5715" marB="0" anchor="b"/>
                </a:tc>
                <a:tc>
                  <a:txBody>
                    <a:bodyPr/>
                    <a:lstStyle/>
                    <a:p>
                      <a:pPr algn="ctr" fontAlgn="b"/>
                      <a:r>
                        <a:rPr lang="en-US" sz="800" u="none" strike="noStrike">
                          <a:effectLst/>
                        </a:rPr>
                        <a:t>0.951992162</a:t>
                      </a:r>
                      <a:endParaRPr lang="en-US" sz="800" b="0" i="0" u="none" strike="noStrike">
                        <a:solidFill>
                          <a:srgbClr val="000000"/>
                        </a:solidFill>
                        <a:effectLst/>
                        <a:latin typeface="Calibri" panose="020F0502020204030204" pitchFamily="34" charset="0"/>
                      </a:endParaRPr>
                    </a:p>
                  </a:txBody>
                  <a:tcPr marL="5715" marR="5715" marT="5715" marB="0" anchor="b"/>
                </a:tc>
                <a:tc>
                  <a:txBody>
                    <a:bodyPr/>
                    <a:lstStyle/>
                    <a:p>
                      <a:pPr algn="ctr" fontAlgn="b"/>
                      <a:r>
                        <a:rPr lang="en-US" sz="800" u="none" strike="noStrike" dirty="0">
                          <a:solidFill>
                            <a:srgbClr val="FF0000"/>
                          </a:solidFill>
                          <a:effectLst/>
                        </a:rPr>
                        <a:t>1.129201579</a:t>
                      </a:r>
                      <a:endParaRPr lang="en-US" sz="800" b="0" i="0" u="none" strike="noStrike" dirty="0">
                        <a:solidFill>
                          <a:srgbClr val="FF0000"/>
                        </a:solidFill>
                        <a:effectLst/>
                        <a:latin typeface="Calibri" panose="020F0502020204030204" pitchFamily="34" charset="0"/>
                      </a:endParaRPr>
                    </a:p>
                  </a:txBody>
                  <a:tcPr marL="5715" marR="5715" marT="5715" marB="0" anchor="b"/>
                </a:tc>
                <a:tc>
                  <a:txBody>
                    <a:bodyPr/>
                    <a:lstStyle/>
                    <a:p>
                      <a:pPr algn="ctr" fontAlgn="b"/>
                      <a:r>
                        <a:rPr lang="en-US" sz="800" u="none" strike="noStrike" dirty="0">
                          <a:effectLst/>
                        </a:rPr>
                        <a:t>&lt; 0.005</a:t>
                      </a:r>
                      <a:endParaRPr lang="en-US" sz="800" b="0" i="0" u="none" strike="noStrike" dirty="0">
                        <a:solidFill>
                          <a:srgbClr val="000000"/>
                        </a:solidFill>
                        <a:effectLst/>
                        <a:latin typeface="Calibri" panose="020F0502020204030204" pitchFamily="34" charset="0"/>
                      </a:endParaRPr>
                    </a:p>
                  </a:txBody>
                  <a:tcPr marL="5715" marR="5715" marT="5715" marB="0" anchor="b"/>
                </a:tc>
              </a:tr>
              <a:tr h="138700">
                <a:tc>
                  <a:txBody>
                    <a:bodyPr/>
                    <a:lstStyle/>
                    <a:p>
                      <a:pPr algn="ctr" fontAlgn="b"/>
                      <a:r>
                        <a:rPr lang="en-US" sz="800" u="none" strike="noStrike" dirty="0">
                          <a:solidFill>
                            <a:schemeClr val="accent1">
                              <a:lumMod val="75000"/>
                            </a:schemeClr>
                          </a:solidFill>
                          <a:effectLst/>
                        </a:rPr>
                        <a:t>LAD.hg19.bed</a:t>
                      </a:r>
                      <a:endParaRPr lang="en-US" sz="800" b="0" i="0" u="none" strike="noStrike" dirty="0">
                        <a:solidFill>
                          <a:schemeClr val="accent1">
                            <a:lumMod val="75000"/>
                          </a:schemeClr>
                        </a:solidFill>
                        <a:effectLst/>
                        <a:latin typeface="Calibri" panose="020F0502020204030204" pitchFamily="34" charset="0"/>
                      </a:endParaRPr>
                    </a:p>
                  </a:txBody>
                  <a:tcPr marL="5715" marR="5715" marT="5715" marB="0" anchor="b"/>
                </a:tc>
                <a:tc>
                  <a:txBody>
                    <a:bodyPr/>
                    <a:lstStyle/>
                    <a:p>
                      <a:pPr algn="ctr" fontAlgn="b"/>
                      <a:r>
                        <a:rPr lang="en-US" sz="800" u="none" strike="noStrike" dirty="0">
                          <a:solidFill>
                            <a:schemeClr val="accent1">
                              <a:lumMod val="75000"/>
                            </a:schemeClr>
                          </a:solidFill>
                          <a:effectLst/>
                        </a:rPr>
                        <a:t>1156</a:t>
                      </a:r>
                      <a:endParaRPr lang="en-US" sz="800" b="0" i="0" u="none" strike="noStrike" dirty="0">
                        <a:solidFill>
                          <a:schemeClr val="accent1">
                            <a:lumMod val="75000"/>
                          </a:schemeClr>
                        </a:solidFill>
                        <a:effectLst/>
                        <a:latin typeface="Calibri" panose="020F0502020204030204" pitchFamily="34" charset="0"/>
                      </a:endParaRPr>
                    </a:p>
                  </a:txBody>
                  <a:tcPr marL="5715" marR="5715" marT="5715" marB="0" anchor="b"/>
                </a:tc>
                <a:tc>
                  <a:txBody>
                    <a:bodyPr/>
                    <a:lstStyle/>
                    <a:p>
                      <a:pPr algn="ctr" fontAlgn="b"/>
                      <a:r>
                        <a:rPr lang="en-US" sz="800" u="none" strike="noStrike" dirty="0">
                          <a:solidFill>
                            <a:schemeClr val="accent1">
                              <a:lumMod val="75000"/>
                            </a:schemeClr>
                          </a:solidFill>
                          <a:effectLst/>
                        </a:rPr>
                        <a:t>1046.99</a:t>
                      </a:r>
                      <a:endParaRPr lang="en-US" sz="800" b="0" i="0" u="none" strike="noStrike" dirty="0">
                        <a:solidFill>
                          <a:schemeClr val="accent1">
                            <a:lumMod val="75000"/>
                          </a:schemeClr>
                        </a:solidFill>
                        <a:effectLst/>
                        <a:latin typeface="Calibri" panose="020F0502020204030204" pitchFamily="34" charset="0"/>
                      </a:endParaRPr>
                    </a:p>
                  </a:txBody>
                  <a:tcPr marL="5715" marR="5715" marT="5715" marB="0" anchor="b"/>
                </a:tc>
                <a:tc>
                  <a:txBody>
                    <a:bodyPr/>
                    <a:lstStyle/>
                    <a:p>
                      <a:pPr algn="ctr" fontAlgn="b"/>
                      <a:r>
                        <a:rPr lang="en-US" sz="800" u="none" strike="noStrike" dirty="0">
                          <a:solidFill>
                            <a:schemeClr val="accent1">
                              <a:lumMod val="75000"/>
                            </a:schemeClr>
                          </a:solidFill>
                          <a:effectLst/>
                        </a:rPr>
                        <a:t>0.887864823</a:t>
                      </a:r>
                      <a:endParaRPr lang="en-US" sz="800" b="0" i="0" u="none" strike="noStrike" dirty="0">
                        <a:solidFill>
                          <a:schemeClr val="accent1">
                            <a:lumMod val="75000"/>
                          </a:schemeClr>
                        </a:solidFill>
                        <a:effectLst/>
                        <a:latin typeface="Calibri" panose="020F0502020204030204" pitchFamily="34" charset="0"/>
                      </a:endParaRPr>
                    </a:p>
                  </a:txBody>
                  <a:tcPr marL="5715" marR="5715" marT="5715" marB="0" anchor="b"/>
                </a:tc>
                <a:tc>
                  <a:txBody>
                    <a:bodyPr/>
                    <a:lstStyle/>
                    <a:p>
                      <a:pPr algn="ctr" fontAlgn="b"/>
                      <a:r>
                        <a:rPr lang="en-US" sz="800" u="none" strike="noStrike" dirty="0">
                          <a:solidFill>
                            <a:schemeClr val="accent1">
                              <a:lumMod val="75000"/>
                            </a:schemeClr>
                          </a:solidFill>
                          <a:effectLst/>
                        </a:rPr>
                        <a:t>1.104117518</a:t>
                      </a:r>
                      <a:endParaRPr lang="en-US" sz="800" b="0" i="0" u="none" strike="noStrike" dirty="0">
                        <a:solidFill>
                          <a:schemeClr val="accent1">
                            <a:lumMod val="75000"/>
                          </a:schemeClr>
                        </a:solidFill>
                        <a:effectLst/>
                        <a:latin typeface="Calibri" panose="020F0502020204030204" pitchFamily="34" charset="0"/>
                      </a:endParaRPr>
                    </a:p>
                  </a:txBody>
                  <a:tcPr marL="5715" marR="5715" marT="5715" marB="0" anchor="b"/>
                </a:tc>
                <a:tc>
                  <a:txBody>
                    <a:bodyPr/>
                    <a:lstStyle/>
                    <a:p>
                      <a:pPr algn="ctr" fontAlgn="b"/>
                      <a:r>
                        <a:rPr lang="en-US" sz="800" u="none" strike="noStrike" dirty="0">
                          <a:solidFill>
                            <a:schemeClr val="accent1">
                              <a:lumMod val="75000"/>
                            </a:schemeClr>
                          </a:solidFill>
                          <a:effectLst/>
                        </a:rPr>
                        <a:t>&lt; 0.005</a:t>
                      </a:r>
                      <a:endParaRPr lang="en-US" sz="800" b="0" i="0" u="none" strike="noStrike" dirty="0">
                        <a:solidFill>
                          <a:schemeClr val="accent1">
                            <a:lumMod val="75000"/>
                          </a:schemeClr>
                        </a:solidFill>
                        <a:effectLst/>
                        <a:latin typeface="Calibri" panose="020F0502020204030204" pitchFamily="34" charset="0"/>
                      </a:endParaRPr>
                    </a:p>
                  </a:txBody>
                  <a:tcPr marL="5715" marR="5715" marT="5715" marB="0" anchor="b"/>
                </a:tc>
              </a:tr>
              <a:tr h="138700">
                <a:tc>
                  <a:txBody>
                    <a:bodyPr/>
                    <a:lstStyle/>
                    <a:p>
                      <a:pPr algn="ctr" fontAlgn="b"/>
                      <a:r>
                        <a:rPr lang="en-US" sz="800" u="none" strike="noStrike" dirty="0">
                          <a:solidFill>
                            <a:schemeClr val="accent1">
                              <a:lumMod val="75000"/>
                            </a:schemeClr>
                          </a:solidFill>
                          <a:effectLst/>
                        </a:rPr>
                        <a:t>LOCK.hg19.bed</a:t>
                      </a:r>
                      <a:endParaRPr lang="en-US" sz="800" b="0" i="0" u="none" strike="noStrike" dirty="0">
                        <a:solidFill>
                          <a:schemeClr val="accent1">
                            <a:lumMod val="75000"/>
                          </a:schemeClr>
                        </a:solidFill>
                        <a:effectLst/>
                        <a:latin typeface="Calibri" panose="020F0502020204030204" pitchFamily="34" charset="0"/>
                      </a:endParaRPr>
                    </a:p>
                  </a:txBody>
                  <a:tcPr marL="5715" marR="5715" marT="5715" marB="0" anchor="b"/>
                </a:tc>
                <a:tc>
                  <a:txBody>
                    <a:bodyPr/>
                    <a:lstStyle/>
                    <a:p>
                      <a:pPr algn="ctr" fontAlgn="b"/>
                      <a:r>
                        <a:rPr lang="en-US" sz="800" u="none" strike="noStrike" dirty="0">
                          <a:solidFill>
                            <a:schemeClr val="accent1">
                              <a:lumMod val="75000"/>
                            </a:schemeClr>
                          </a:solidFill>
                          <a:effectLst/>
                        </a:rPr>
                        <a:t>32</a:t>
                      </a:r>
                      <a:endParaRPr lang="en-US" sz="800" b="0" i="0" u="none" strike="noStrike" dirty="0">
                        <a:solidFill>
                          <a:schemeClr val="accent1">
                            <a:lumMod val="75000"/>
                          </a:schemeClr>
                        </a:solidFill>
                        <a:effectLst/>
                        <a:latin typeface="Calibri" panose="020F0502020204030204" pitchFamily="34" charset="0"/>
                      </a:endParaRPr>
                    </a:p>
                  </a:txBody>
                  <a:tcPr marL="5715" marR="5715" marT="5715" marB="0" anchor="b"/>
                </a:tc>
                <a:tc>
                  <a:txBody>
                    <a:bodyPr/>
                    <a:lstStyle/>
                    <a:p>
                      <a:pPr algn="ctr" fontAlgn="b"/>
                      <a:r>
                        <a:rPr lang="en-US" sz="800" u="none" strike="noStrike" dirty="0">
                          <a:solidFill>
                            <a:schemeClr val="accent1">
                              <a:lumMod val="75000"/>
                            </a:schemeClr>
                          </a:solidFill>
                          <a:effectLst/>
                        </a:rPr>
                        <a:t>32.175</a:t>
                      </a:r>
                      <a:endParaRPr lang="en-US" sz="800" b="0" i="0" u="none" strike="noStrike" dirty="0">
                        <a:solidFill>
                          <a:schemeClr val="accent1">
                            <a:lumMod val="75000"/>
                          </a:schemeClr>
                        </a:solidFill>
                        <a:effectLst/>
                        <a:latin typeface="Calibri" panose="020F0502020204030204" pitchFamily="34" charset="0"/>
                      </a:endParaRPr>
                    </a:p>
                  </a:txBody>
                  <a:tcPr marL="5715" marR="5715" marT="5715" marB="0" anchor="b"/>
                </a:tc>
                <a:tc>
                  <a:txBody>
                    <a:bodyPr/>
                    <a:lstStyle/>
                    <a:p>
                      <a:pPr algn="ctr" fontAlgn="b"/>
                      <a:r>
                        <a:rPr lang="en-US" sz="800" u="none" strike="noStrike" dirty="0">
                          <a:solidFill>
                            <a:schemeClr val="accent1">
                              <a:lumMod val="75000"/>
                            </a:schemeClr>
                          </a:solidFill>
                          <a:effectLst/>
                        </a:rPr>
                        <a:t>0.484848485</a:t>
                      </a:r>
                      <a:endParaRPr lang="en-US" sz="800" b="0" i="0" u="none" strike="noStrike" dirty="0">
                        <a:solidFill>
                          <a:schemeClr val="accent1">
                            <a:lumMod val="75000"/>
                          </a:schemeClr>
                        </a:solidFill>
                        <a:effectLst/>
                        <a:latin typeface="Calibri" panose="020F0502020204030204" pitchFamily="34" charset="0"/>
                      </a:endParaRPr>
                    </a:p>
                  </a:txBody>
                  <a:tcPr marL="5715" marR="5715" marT="5715" marB="0" anchor="b"/>
                </a:tc>
                <a:tc>
                  <a:txBody>
                    <a:bodyPr/>
                    <a:lstStyle/>
                    <a:p>
                      <a:pPr algn="ctr" fontAlgn="b"/>
                      <a:r>
                        <a:rPr lang="en-US" sz="800" u="none" strike="noStrike" dirty="0">
                          <a:solidFill>
                            <a:schemeClr val="accent1">
                              <a:lumMod val="75000"/>
                            </a:schemeClr>
                          </a:solidFill>
                          <a:effectLst/>
                        </a:rPr>
                        <a:t>0.994560995</a:t>
                      </a:r>
                      <a:endParaRPr lang="en-US" sz="800" b="0" i="0" u="none" strike="noStrike" dirty="0">
                        <a:solidFill>
                          <a:schemeClr val="accent1">
                            <a:lumMod val="75000"/>
                          </a:schemeClr>
                        </a:solidFill>
                        <a:effectLst/>
                        <a:latin typeface="Calibri" panose="020F0502020204030204" pitchFamily="34" charset="0"/>
                      </a:endParaRPr>
                    </a:p>
                  </a:txBody>
                  <a:tcPr marL="5715" marR="5715" marT="5715" marB="0" anchor="b"/>
                </a:tc>
                <a:tc>
                  <a:txBody>
                    <a:bodyPr/>
                    <a:lstStyle/>
                    <a:p>
                      <a:pPr algn="ctr" fontAlgn="b"/>
                      <a:r>
                        <a:rPr lang="en-US" sz="800" u="none" strike="noStrike" dirty="0">
                          <a:solidFill>
                            <a:schemeClr val="accent1">
                              <a:lumMod val="75000"/>
                            </a:schemeClr>
                          </a:solidFill>
                          <a:effectLst/>
                        </a:rPr>
                        <a:t>0.425</a:t>
                      </a:r>
                      <a:endParaRPr lang="en-US" sz="800" b="0" i="0" u="none" strike="noStrike" dirty="0">
                        <a:solidFill>
                          <a:schemeClr val="accent1">
                            <a:lumMod val="75000"/>
                          </a:schemeClr>
                        </a:solidFill>
                        <a:effectLst/>
                        <a:latin typeface="Calibri" panose="020F0502020204030204" pitchFamily="34" charset="0"/>
                      </a:endParaRPr>
                    </a:p>
                  </a:txBody>
                  <a:tcPr marL="5715" marR="5715" marT="5715" marB="0" anchor="b"/>
                </a:tc>
              </a:tr>
            </a:tbl>
          </a:graphicData>
        </a:graphic>
      </p:graphicFrame>
      <p:sp>
        <p:nvSpPr>
          <p:cNvPr id="3" name="TextBox 2"/>
          <p:cNvSpPr txBox="1"/>
          <p:nvPr/>
        </p:nvSpPr>
        <p:spPr>
          <a:xfrm>
            <a:off x="2151401" y="1341343"/>
            <a:ext cx="4424032" cy="300082"/>
          </a:xfrm>
          <a:prstGeom prst="rect">
            <a:avLst/>
          </a:prstGeom>
          <a:noFill/>
        </p:spPr>
        <p:txBody>
          <a:bodyPr wrap="none" rtlCol="0">
            <a:spAutoFit/>
          </a:bodyPr>
          <a:lstStyle/>
          <a:p>
            <a:r>
              <a:rPr lang="en-US" sz="1350" dirty="0"/>
              <a:t>Annotation enriched in Methylation haplotype block regions</a:t>
            </a:r>
          </a:p>
        </p:txBody>
      </p:sp>
    </p:spTree>
    <p:extLst>
      <p:ext uri="{BB962C8B-B14F-4D97-AF65-F5344CB8AC3E}">
        <p14:creationId xmlns:p14="http://schemas.microsoft.com/office/powerpoint/2010/main" val="117160541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46285" y="986975"/>
            <a:ext cx="6981092" cy="738664"/>
          </a:xfrm>
          <a:prstGeom prst="rect">
            <a:avLst/>
          </a:prstGeom>
          <a:noFill/>
        </p:spPr>
        <p:txBody>
          <a:bodyPr wrap="square" rtlCol="0">
            <a:spAutoFit/>
          </a:bodyPr>
          <a:lstStyle/>
          <a:p>
            <a:pPr algn="ctr"/>
            <a:r>
              <a:rPr lang="en-US" altLang="zh-CN" sz="2100" dirty="0"/>
              <a:t>Relationship between methylation haplotype block with Transcriptional binding region of 161 TF from Encode Project</a:t>
            </a:r>
            <a:endParaRPr lang="en-US" sz="2100" dirty="0"/>
          </a:p>
        </p:txBody>
      </p:sp>
      <p:sp>
        <p:nvSpPr>
          <p:cNvPr id="3" name="Rectangle 2"/>
          <p:cNvSpPr/>
          <p:nvPr/>
        </p:nvSpPr>
        <p:spPr>
          <a:xfrm>
            <a:off x="1354017" y="1961043"/>
            <a:ext cx="5585314" cy="715581"/>
          </a:xfrm>
          <a:prstGeom prst="rect">
            <a:avLst/>
          </a:prstGeom>
        </p:spPr>
        <p:txBody>
          <a:bodyPr wrap="square">
            <a:spAutoFit/>
          </a:bodyPr>
          <a:lstStyle/>
          <a:p>
            <a:pPr fontAlgn="base"/>
            <a:r>
              <a:rPr lang="en-US" sz="1350" dirty="0">
                <a:solidFill>
                  <a:srgbClr val="000000"/>
                </a:solidFill>
                <a:latin typeface="Arial" panose="020B0604020202020204" pitchFamily="34" charset="0"/>
              </a:rPr>
              <a:t>1, 0.085</a:t>
            </a:r>
            <a:r>
              <a:rPr lang="en-US" altLang="zh-CN" sz="1350" dirty="0">
                <a:solidFill>
                  <a:srgbClr val="000000"/>
                </a:solidFill>
                <a:latin typeface="Arial" panose="020B0604020202020204" pitchFamily="34" charset="0"/>
              </a:rPr>
              <a:t>%-9.4% TFBR contain methylation haplotype block</a:t>
            </a:r>
          </a:p>
          <a:p>
            <a:pPr fontAlgn="base"/>
            <a:r>
              <a:rPr lang="en-US" sz="1350" dirty="0">
                <a:solidFill>
                  <a:srgbClr val="000000"/>
                </a:solidFill>
                <a:latin typeface="Arial" panose="020B0604020202020204" pitchFamily="34" charset="0"/>
              </a:rPr>
              <a:t>2, lowest: </a:t>
            </a:r>
            <a:r>
              <a:rPr lang="en-US" sz="1350" dirty="0">
                <a:solidFill>
                  <a:srgbClr val="FF0000"/>
                </a:solidFill>
                <a:latin typeface="Arial" panose="020B0604020202020204" pitchFamily="34" charset="0"/>
              </a:rPr>
              <a:t>POU5F1, FAM48A, BRF2, MAFF, SETDB1</a:t>
            </a:r>
          </a:p>
          <a:p>
            <a:pPr fontAlgn="base"/>
            <a:r>
              <a:rPr lang="en-US" sz="1350" dirty="0">
                <a:solidFill>
                  <a:srgbClr val="000000"/>
                </a:solidFill>
                <a:latin typeface="Arial" panose="020B0604020202020204" pitchFamily="34" charset="0"/>
              </a:rPr>
              <a:t>3, highest: </a:t>
            </a:r>
            <a:r>
              <a:rPr lang="en-US" sz="1350" dirty="0">
                <a:solidFill>
                  <a:srgbClr val="00B050"/>
                </a:solidFill>
                <a:latin typeface="Arial" panose="020B0604020202020204" pitchFamily="34" charset="0"/>
              </a:rPr>
              <a:t>MTA3, </a:t>
            </a:r>
            <a:r>
              <a:rPr lang="en-US" sz="1350" dirty="0">
                <a:solidFill>
                  <a:srgbClr val="0070C0"/>
                </a:solidFill>
                <a:latin typeface="Arial" panose="020B0604020202020204" pitchFamily="34" charset="0"/>
              </a:rPr>
              <a:t>IKZF1, SMARCC1, SMARCB1, NFATC1</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4559" y="2978333"/>
            <a:ext cx="5870807" cy="2406956"/>
          </a:xfrm>
          <a:prstGeom prst="rect">
            <a:avLst/>
          </a:prstGeom>
        </p:spPr>
      </p:pic>
      <p:sp>
        <p:nvSpPr>
          <p:cNvPr id="5" name="Rectangle 4"/>
          <p:cNvSpPr/>
          <p:nvPr/>
        </p:nvSpPr>
        <p:spPr>
          <a:xfrm>
            <a:off x="3669079" y="5385288"/>
            <a:ext cx="2112822" cy="300082"/>
          </a:xfrm>
          <a:prstGeom prst="rect">
            <a:avLst/>
          </a:prstGeom>
        </p:spPr>
        <p:txBody>
          <a:bodyPr wrap="none">
            <a:spAutoFit/>
          </a:bodyPr>
          <a:lstStyle/>
          <a:p>
            <a:r>
              <a:rPr lang="en-US" altLang="zh-CN" sz="1350" dirty="0"/>
              <a:t>161 Transcriptional Factors </a:t>
            </a:r>
            <a:endParaRPr lang="en-US" sz="1350" dirty="0"/>
          </a:p>
        </p:txBody>
      </p:sp>
      <p:sp>
        <p:nvSpPr>
          <p:cNvPr id="6" name="Rectangle 5"/>
          <p:cNvSpPr/>
          <p:nvPr/>
        </p:nvSpPr>
        <p:spPr>
          <a:xfrm rot="16200000">
            <a:off x="917749" y="4031769"/>
            <a:ext cx="949684" cy="300082"/>
          </a:xfrm>
          <a:prstGeom prst="rect">
            <a:avLst/>
          </a:prstGeom>
        </p:spPr>
        <p:txBody>
          <a:bodyPr wrap="none">
            <a:spAutoFit/>
          </a:bodyPr>
          <a:lstStyle/>
          <a:p>
            <a:r>
              <a:rPr lang="en-US" altLang="zh-CN" sz="1350" dirty="0"/>
              <a:t>proportion</a:t>
            </a:r>
            <a:endParaRPr lang="en-US" sz="1350" dirty="0"/>
          </a:p>
        </p:txBody>
      </p:sp>
      <p:sp>
        <p:nvSpPr>
          <p:cNvPr id="36" name="Rectangle 35"/>
          <p:cNvSpPr/>
          <p:nvPr/>
        </p:nvSpPr>
        <p:spPr>
          <a:xfrm>
            <a:off x="2297116" y="3309508"/>
            <a:ext cx="1508298" cy="300082"/>
          </a:xfrm>
          <a:prstGeom prst="rect">
            <a:avLst/>
          </a:prstGeom>
        </p:spPr>
        <p:txBody>
          <a:bodyPr wrap="none">
            <a:spAutoFit/>
          </a:bodyPr>
          <a:lstStyle/>
          <a:p>
            <a:r>
              <a:rPr lang="en-US" altLang="zh-CN" sz="1350" dirty="0"/>
              <a:t>Enrich fold= 2-45 X</a:t>
            </a:r>
            <a:endParaRPr lang="en-US" sz="1350" dirty="0"/>
          </a:p>
        </p:txBody>
      </p:sp>
      <p:sp>
        <p:nvSpPr>
          <p:cNvPr id="37" name="TextBox 36"/>
          <p:cNvSpPr txBox="1"/>
          <p:nvPr/>
        </p:nvSpPr>
        <p:spPr>
          <a:xfrm>
            <a:off x="6150430" y="2376541"/>
            <a:ext cx="1805879" cy="300082"/>
          </a:xfrm>
          <a:prstGeom prst="rect">
            <a:avLst/>
          </a:prstGeom>
          <a:noFill/>
        </p:spPr>
        <p:txBody>
          <a:bodyPr wrap="none" rtlCol="0">
            <a:spAutoFit/>
          </a:bodyPr>
          <a:lstStyle/>
          <a:p>
            <a:r>
              <a:rPr lang="en-US" sz="1350" dirty="0"/>
              <a:t>methylation sensitive ?</a:t>
            </a:r>
          </a:p>
        </p:txBody>
      </p:sp>
    </p:spTree>
    <p:extLst>
      <p:ext uri="{BB962C8B-B14F-4D97-AF65-F5344CB8AC3E}">
        <p14:creationId xmlns:p14="http://schemas.microsoft.com/office/powerpoint/2010/main" val="259822542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69720" y="4904155"/>
            <a:ext cx="6141720" cy="369332"/>
          </a:xfrm>
          <a:prstGeom prst="rect">
            <a:avLst/>
          </a:prstGeom>
        </p:spPr>
        <p:txBody>
          <a:bodyPr wrap="square">
            <a:spAutoFit/>
          </a:bodyPr>
          <a:lstStyle/>
          <a:p>
            <a:r>
              <a:rPr lang="en-US" dirty="0">
                <a:latin typeface="AdvTimes"/>
              </a:rPr>
              <a:t>Flow diagram of options and analysis units in DMAP</a:t>
            </a:r>
            <a:endParaRPr lang="en-US" dirty="0"/>
          </a:p>
        </p:txBody>
      </p:sp>
    </p:spTree>
    <p:extLst>
      <p:ext uri="{BB962C8B-B14F-4D97-AF65-F5344CB8AC3E}">
        <p14:creationId xmlns:p14="http://schemas.microsoft.com/office/powerpoint/2010/main" val="3728637492"/>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266094" y="3212609"/>
            <a:ext cx="6796454" cy="1357744"/>
          </a:xfrm>
          <a:prstGeom prst="rect">
            <a:avLst/>
          </a:prstGeom>
        </p:spPr>
        <p:txBody>
          <a:bodyPr wrap="square">
            <a:spAutoFit/>
          </a:bodyPr>
          <a:lstStyle/>
          <a:p>
            <a:pPr>
              <a:lnSpc>
                <a:spcPct val="107000"/>
              </a:lnSpc>
              <a:spcAft>
                <a:spcPts val="600"/>
              </a:spcAft>
            </a:pPr>
            <a:r>
              <a:rPr lang="en-US" sz="1350" b="1" dirty="0">
                <a:solidFill>
                  <a:srgbClr val="000000"/>
                </a:solidFill>
                <a:latin typeface="Arial" panose="020B0604020202020204" pitchFamily="34" charset="0"/>
              </a:rPr>
              <a:t>2. </a:t>
            </a:r>
            <a:r>
              <a:rPr lang="en-US" sz="1350" b="1" dirty="0" err="1">
                <a:solidFill>
                  <a:srgbClr val="000000"/>
                </a:solidFill>
                <a:latin typeface="Arial" panose="020B0604020202020204" pitchFamily="34" charset="0"/>
              </a:rPr>
              <a:t>Haiminen</a:t>
            </a:r>
            <a:r>
              <a:rPr lang="en-US" sz="1350" b="1" dirty="0">
                <a:solidFill>
                  <a:srgbClr val="000000"/>
                </a:solidFill>
                <a:latin typeface="Arial" panose="020B0604020202020204" pitchFamily="34" charset="0"/>
              </a:rPr>
              <a:t> N, </a:t>
            </a:r>
            <a:r>
              <a:rPr lang="en-US" sz="1350" b="1" dirty="0" err="1">
                <a:solidFill>
                  <a:srgbClr val="000000"/>
                </a:solidFill>
                <a:latin typeface="Arial" panose="020B0604020202020204" pitchFamily="34" charset="0"/>
              </a:rPr>
              <a:t>Mannila</a:t>
            </a:r>
            <a:r>
              <a:rPr lang="en-US" sz="1350" b="1" dirty="0">
                <a:solidFill>
                  <a:srgbClr val="000000"/>
                </a:solidFill>
                <a:latin typeface="Arial" panose="020B0604020202020204" pitchFamily="34" charset="0"/>
              </a:rPr>
              <a:t> H, Terzi E. Determining significance of pairwise co-occurrences of events in </a:t>
            </a:r>
            <a:r>
              <a:rPr lang="en-US" sz="1350" b="1" dirty="0" err="1">
                <a:solidFill>
                  <a:srgbClr val="000000"/>
                </a:solidFill>
                <a:latin typeface="Arial" panose="020B0604020202020204" pitchFamily="34" charset="0"/>
              </a:rPr>
              <a:t>bursty</a:t>
            </a:r>
            <a:r>
              <a:rPr lang="en-US" sz="1350" b="1" dirty="0">
                <a:solidFill>
                  <a:srgbClr val="000000"/>
                </a:solidFill>
                <a:latin typeface="Arial" panose="020B0604020202020204" pitchFamily="34" charset="0"/>
              </a:rPr>
              <a:t> sequences. BMC bioinformatics 2008;9:336.</a:t>
            </a:r>
          </a:p>
          <a:p>
            <a:pPr>
              <a:lnSpc>
                <a:spcPct val="107000"/>
              </a:lnSpc>
              <a:spcAft>
                <a:spcPts val="600"/>
              </a:spcAft>
            </a:pPr>
            <a:endParaRPr lang="en-US" sz="1350" b="1" dirty="0">
              <a:solidFill>
                <a:srgbClr val="000000"/>
              </a:solidFill>
              <a:latin typeface="Arial" panose="020B0604020202020204" pitchFamily="34" charset="0"/>
            </a:endParaRPr>
          </a:p>
          <a:p>
            <a:pPr>
              <a:lnSpc>
                <a:spcPct val="107000"/>
              </a:lnSpc>
              <a:spcAft>
                <a:spcPts val="600"/>
              </a:spcAft>
            </a:pPr>
            <a:r>
              <a:rPr lang="en-US" sz="1350" b="1" dirty="0">
                <a:solidFill>
                  <a:srgbClr val="000000"/>
                </a:solidFill>
                <a:latin typeface="Arial" panose="020B0604020202020204" pitchFamily="34" charset="0"/>
              </a:rPr>
              <a:t>3.Fu AQ, </a:t>
            </a:r>
            <a:r>
              <a:rPr lang="en-US" sz="1350" b="1" dirty="0" err="1">
                <a:solidFill>
                  <a:srgbClr val="000000"/>
                </a:solidFill>
                <a:latin typeface="Arial" panose="020B0604020202020204" pitchFamily="34" charset="0"/>
              </a:rPr>
              <a:t>Adryan</a:t>
            </a:r>
            <a:r>
              <a:rPr lang="en-US" sz="1350" b="1" dirty="0">
                <a:solidFill>
                  <a:srgbClr val="000000"/>
                </a:solidFill>
                <a:latin typeface="Arial" panose="020B0604020202020204" pitchFamily="34" charset="0"/>
              </a:rPr>
              <a:t> B. Scoring overlapping and adjacent signals from genome-wide </a:t>
            </a:r>
            <a:r>
              <a:rPr lang="en-US" sz="1350" b="1" dirty="0" err="1">
                <a:solidFill>
                  <a:srgbClr val="000000"/>
                </a:solidFill>
                <a:latin typeface="Arial" panose="020B0604020202020204" pitchFamily="34" charset="0"/>
              </a:rPr>
              <a:t>ChIP</a:t>
            </a:r>
            <a:r>
              <a:rPr lang="en-US" sz="1350" b="1" dirty="0">
                <a:solidFill>
                  <a:srgbClr val="000000"/>
                </a:solidFill>
                <a:latin typeface="Arial" panose="020B0604020202020204" pitchFamily="34" charset="0"/>
              </a:rPr>
              <a:t> and </a:t>
            </a:r>
            <a:r>
              <a:rPr lang="en-US" sz="1350" b="1" dirty="0" err="1">
                <a:solidFill>
                  <a:srgbClr val="000000"/>
                </a:solidFill>
                <a:latin typeface="Arial" panose="020B0604020202020204" pitchFamily="34" charset="0"/>
              </a:rPr>
              <a:t>DamID</a:t>
            </a:r>
            <a:r>
              <a:rPr lang="en-US" sz="1350" b="1" dirty="0">
                <a:solidFill>
                  <a:srgbClr val="000000"/>
                </a:solidFill>
                <a:latin typeface="Arial" panose="020B0604020202020204" pitchFamily="34" charset="0"/>
              </a:rPr>
              <a:t> assays. Molecular </a:t>
            </a:r>
            <a:r>
              <a:rPr lang="en-US" sz="1350" b="1" dirty="0" err="1">
                <a:solidFill>
                  <a:srgbClr val="000000"/>
                </a:solidFill>
                <a:latin typeface="Arial" panose="020B0604020202020204" pitchFamily="34" charset="0"/>
              </a:rPr>
              <a:t>bioSystems</a:t>
            </a:r>
            <a:r>
              <a:rPr lang="en-US" sz="1350" b="1" dirty="0">
                <a:solidFill>
                  <a:srgbClr val="000000"/>
                </a:solidFill>
                <a:latin typeface="Arial" panose="020B0604020202020204" pitchFamily="34" charset="0"/>
              </a:rPr>
              <a:t> 2009;5:1429-38.</a:t>
            </a:r>
          </a:p>
        </p:txBody>
      </p:sp>
      <p:sp>
        <p:nvSpPr>
          <p:cNvPr id="3" name="Rectangle 2"/>
          <p:cNvSpPr/>
          <p:nvPr/>
        </p:nvSpPr>
        <p:spPr>
          <a:xfrm>
            <a:off x="1204547" y="1911743"/>
            <a:ext cx="7420707" cy="300082"/>
          </a:xfrm>
          <a:prstGeom prst="rect">
            <a:avLst/>
          </a:prstGeom>
        </p:spPr>
        <p:txBody>
          <a:bodyPr wrap="square">
            <a:spAutoFit/>
          </a:bodyPr>
          <a:lstStyle/>
          <a:p>
            <a:r>
              <a:rPr lang="en-US" sz="1350" b="1" dirty="0">
                <a:solidFill>
                  <a:srgbClr val="000000"/>
                </a:solidFill>
                <a:latin typeface="Arial" panose="020B0604020202020204" pitchFamily="34" charset="0"/>
              </a:rPr>
              <a:t>1, CRG </a:t>
            </a:r>
            <a:r>
              <a:rPr lang="en-US" sz="1350" b="1" dirty="0" err="1">
                <a:solidFill>
                  <a:srgbClr val="000000"/>
                </a:solidFill>
                <a:latin typeface="Arial" panose="020B0604020202020204" pitchFamily="34" charset="0"/>
              </a:rPr>
              <a:t>mapability</a:t>
            </a:r>
            <a:r>
              <a:rPr lang="en-US" sz="1350" b="1" dirty="0">
                <a:solidFill>
                  <a:srgbClr val="000000"/>
                </a:solidFill>
                <a:latin typeface="Arial" panose="020B0604020202020204" pitchFamily="34" charset="0"/>
              </a:rPr>
              <a:t> : </a:t>
            </a:r>
            <a:r>
              <a:rPr lang="en-US" sz="1350" b="1" dirty="0" err="1">
                <a:solidFill>
                  <a:srgbClr val="000000"/>
                </a:solidFill>
                <a:latin typeface="Arial" panose="020B0604020202020204" pitchFamily="34" charset="0"/>
              </a:rPr>
              <a:t>Mapability</a:t>
            </a:r>
            <a:r>
              <a:rPr lang="en-US" sz="1350" b="1" dirty="0">
                <a:solidFill>
                  <a:srgbClr val="000000"/>
                </a:solidFill>
                <a:latin typeface="Arial" panose="020B0604020202020204" pitchFamily="34" charset="0"/>
              </a:rPr>
              <a:t> or Uniqueness of Reference Genome </a:t>
            </a:r>
            <a:endParaRPr lang="en-US" sz="1350" dirty="0"/>
          </a:p>
        </p:txBody>
      </p:sp>
      <p:sp>
        <p:nvSpPr>
          <p:cNvPr id="4" name="TextBox 3"/>
          <p:cNvSpPr txBox="1"/>
          <p:nvPr/>
        </p:nvSpPr>
        <p:spPr>
          <a:xfrm>
            <a:off x="1266094" y="1254228"/>
            <a:ext cx="6295292" cy="369332"/>
          </a:xfrm>
          <a:prstGeom prst="rect">
            <a:avLst/>
          </a:prstGeom>
          <a:noFill/>
        </p:spPr>
        <p:txBody>
          <a:bodyPr wrap="square" rtlCol="0">
            <a:spAutoFit/>
          </a:bodyPr>
          <a:lstStyle/>
          <a:p>
            <a:pPr algn="ctr"/>
            <a:r>
              <a:rPr lang="en-US" altLang="zh-CN" b="1" dirty="0">
                <a:solidFill>
                  <a:srgbClr val="000000"/>
                </a:solidFill>
                <a:latin typeface="Arial" panose="020B0604020202020204" pitchFamily="34" charset="0"/>
              </a:rPr>
              <a:t>False Positive C</a:t>
            </a:r>
            <a:r>
              <a:rPr lang="en-US" b="1" dirty="0">
                <a:solidFill>
                  <a:srgbClr val="000000"/>
                </a:solidFill>
                <a:latin typeface="Arial" panose="020B0604020202020204" pitchFamily="34" charset="0"/>
              </a:rPr>
              <a:t>o-occurrences/Enrichment</a:t>
            </a:r>
            <a:r>
              <a:rPr lang="en-US" altLang="zh-CN" b="1" dirty="0">
                <a:solidFill>
                  <a:srgbClr val="000000"/>
                </a:solidFill>
                <a:latin typeface="Arial" panose="020B0604020202020204" pitchFamily="34" charset="0"/>
              </a:rPr>
              <a:t> </a:t>
            </a:r>
            <a:endParaRPr lang="en-US" b="1" dirty="0">
              <a:solidFill>
                <a:srgbClr val="000000"/>
              </a:solidFill>
              <a:latin typeface="Arial" panose="020B0604020202020204" pitchFamily="34" charset="0"/>
            </a:endParaRPr>
          </a:p>
        </p:txBody>
      </p:sp>
      <p:sp>
        <p:nvSpPr>
          <p:cNvPr id="5" name="Rectangle 4"/>
          <p:cNvSpPr/>
          <p:nvPr/>
        </p:nvSpPr>
        <p:spPr>
          <a:xfrm>
            <a:off x="1477109" y="2361510"/>
            <a:ext cx="7420707" cy="715581"/>
          </a:xfrm>
          <a:prstGeom prst="rect">
            <a:avLst/>
          </a:prstGeom>
        </p:spPr>
        <p:txBody>
          <a:bodyPr wrap="square">
            <a:spAutoFit/>
          </a:bodyPr>
          <a:lstStyle/>
          <a:p>
            <a:r>
              <a:rPr lang="en-US" sz="1350" i="1" dirty="0">
                <a:solidFill>
                  <a:srgbClr val="FF0000"/>
                </a:solidFill>
              </a:rPr>
              <a:t>22M genome </a:t>
            </a:r>
            <a:r>
              <a:rPr lang="en-US" sz="1350" i="1" dirty="0" err="1">
                <a:solidFill>
                  <a:srgbClr val="FF0000"/>
                </a:solidFill>
              </a:rPr>
              <a:t>postion</a:t>
            </a:r>
            <a:r>
              <a:rPr lang="en-US" sz="1350" i="1" dirty="0">
                <a:solidFill>
                  <a:srgbClr val="FF0000"/>
                </a:solidFill>
              </a:rPr>
              <a:t> were excluded.</a:t>
            </a:r>
          </a:p>
          <a:p>
            <a:r>
              <a:rPr lang="en-US" sz="1350" i="1" dirty="0">
                <a:solidFill>
                  <a:srgbClr val="FF0000"/>
                </a:solidFill>
              </a:rPr>
              <a:t>DAC Blacklisted Regions: 11,588,272bp (</a:t>
            </a:r>
            <a:r>
              <a:rPr lang="en-US" sz="1350" dirty="0">
                <a:solidFill>
                  <a:srgbClr val="FF0000"/>
                </a:solidFill>
              </a:rPr>
              <a:t>anomalous, unstructured</a:t>
            </a:r>
            <a:r>
              <a:rPr lang="en-US" sz="1350" i="1" dirty="0">
                <a:solidFill>
                  <a:srgbClr val="FF0000"/>
                </a:solidFill>
              </a:rPr>
              <a:t>)</a:t>
            </a:r>
          </a:p>
          <a:p>
            <a:r>
              <a:rPr lang="en-US" sz="1350" i="1" dirty="0">
                <a:solidFill>
                  <a:srgbClr val="FF0000"/>
                </a:solidFill>
              </a:rPr>
              <a:t>Duke Excluded Regions</a:t>
            </a:r>
            <a:r>
              <a:rPr lang="en-US" sz="1350" dirty="0">
                <a:solidFill>
                  <a:srgbClr val="FF0000"/>
                </a:solidFill>
              </a:rPr>
              <a:t>: </a:t>
            </a:r>
            <a:r>
              <a:rPr lang="en-US" sz="1350" i="1" dirty="0">
                <a:solidFill>
                  <a:srgbClr val="FF0000"/>
                </a:solidFill>
              </a:rPr>
              <a:t>10,734,023bp (</a:t>
            </a:r>
            <a:r>
              <a:rPr lang="en-US" sz="1350" dirty="0">
                <a:solidFill>
                  <a:srgbClr val="FF0000"/>
                </a:solidFill>
              </a:rPr>
              <a:t>satellites and </a:t>
            </a:r>
            <a:r>
              <a:rPr lang="en-US" sz="1350" dirty="0" err="1">
                <a:solidFill>
                  <a:srgbClr val="FF0000"/>
                </a:solidFill>
              </a:rPr>
              <a:t>rRNA</a:t>
            </a:r>
            <a:r>
              <a:rPr lang="en-US" sz="1350" dirty="0">
                <a:solidFill>
                  <a:srgbClr val="FF0000"/>
                </a:solidFill>
              </a:rPr>
              <a:t> genes</a:t>
            </a:r>
            <a:r>
              <a:rPr lang="en-US" sz="1350" i="1" dirty="0">
                <a:solidFill>
                  <a:srgbClr val="FF0000"/>
                </a:solidFill>
              </a:rPr>
              <a:t>)</a:t>
            </a:r>
            <a:endParaRPr lang="en-US" sz="1350" dirty="0">
              <a:solidFill>
                <a:srgbClr val="FF0000"/>
              </a:solidFill>
            </a:endParaRPr>
          </a:p>
        </p:txBody>
      </p:sp>
    </p:spTree>
    <p:extLst>
      <p:ext uri="{BB962C8B-B14F-4D97-AF65-F5344CB8AC3E}">
        <p14:creationId xmlns:p14="http://schemas.microsoft.com/office/powerpoint/2010/main" val="385960235"/>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nvPr>
        </p:nvGraphicFramePr>
        <p:xfrm>
          <a:off x="1301261" y="1480562"/>
          <a:ext cx="1661747" cy="3960495"/>
        </p:xfrm>
        <a:graphic>
          <a:graphicData uri="http://schemas.openxmlformats.org/drawingml/2006/table">
            <a:tbl>
              <a:tblPr>
                <a:tableStyleId>{775DCB02-9BB8-47FD-8907-85C794F793BA}</a:tableStyleId>
              </a:tblPr>
              <a:tblGrid>
                <a:gridCol w="386862"/>
                <a:gridCol w="720969"/>
                <a:gridCol w="553916"/>
              </a:tblGrid>
              <a:tr h="188595">
                <a:tc>
                  <a:txBody>
                    <a:bodyPr/>
                    <a:lstStyle/>
                    <a:p>
                      <a:pPr algn="l" fontAlgn="b"/>
                      <a:endParaRPr lang="en-US" sz="1200" b="0" i="0" u="none" strike="noStrike" dirty="0">
                        <a:solidFill>
                          <a:srgbClr val="000000"/>
                        </a:solidFill>
                        <a:effectLst/>
                        <a:latin typeface="Calibri" panose="020F0502020204030204" pitchFamily="34" charset="0"/>
                      </a:endParaRPr>
                    </a:p>
                  </a:txBody>
                  <a:tcPr marL="5715" marR="5715" marT="5715" marB="0" anchor="b"/>
                </a:tc>
                <a:tc>
                  <a:txBody>
                    <a:bodyPr/>
                    <a:lstStyle/>
                    <a:p>
                      <a:pPr algn="l" fontAlgn="b"/>
                      <a:r>
                        <a:rPr lang="en-US" sz="1200" u="none" strike="noStrike">
                          <a:effectLst/>
                        </a:rPr>
                        <a:t>Tissue</a:t>
                      </a:r>
                      <a:endParaRPr lang="en-US" sz="1200" b="0" i="0" u="none" strike="noStrike">
                        <a:solidFill>
                          <a:srgbClr val="000000"/>
                        </a:solidFill>
                        <a:effectLst/>
                        <a:latin typeface="Calibri" panose="020F0502020204030204" pitchFamily="34" charset="0"/>
                      </a:endParaRPr>
                    </a:p>
                  </a:txBody>
                  <a:tcPr marL="5715" marR="5715" marT="5715" marB="0" anchor="b"/>
                </a:tc>
                <a:tc>
                  <a:txBody>
                    <a:bodyPr/>
                    <a:lstStyle/>
                    <a:p>
                      <a:pPr algn="l" fontAlgn="b"/>
                      <a:r>
                        <a:rPr lang="en-US" sz="1200" u="none" strike="noStrike">
                          <a:effectLst/>
                        </a:rPr>
                        <a:t>Freq</a:t>
                      </a:r>
                      <a:endParaRPr lang="en-US" sz="1200" b="0" i="0" u="none" strike="noStrike">
                        <a:solidFill>
                          <a:srgbClr val="000000"/>
                        </a:solidFill>
                        <a:effectLst/>
                        <a:latin typeface="Calibri" panose="020F0502020204030204" pitchFamily="34" charset="0"/>
                      </a:endParaRPr>
                    </a:p>
                  </a:txBody>
                  <a:tcPr marL="5715" marR="5715" marT="5715" marB="0" anchor="b"/>
                </a:tc>
              </a:tr>
              <a:tr h="188595">
                <a:tc>
                  <a:txBody>
                    <a:bodyPr/>
                    <a:lstStyle/>
                    <a:p>
                      <a:pPr algn="r" fontAlgn="b"/>
                      <a:r>
                        <a:rPr lang="en-US" sz="1200" u="none" strike="noStrike">
                          <a:effectLst/>
                        </a:rPr>
                        <a:t>1</a:t>
                      </a:r>
                      <a:endParaRPr lang="en-US" sz="1200" b="0" i="0" u="none" strike="noStrike">
                        <a:solidFill>
                          <a:srgbClr val="000000"/>
                        </a:solidFill>
                        <a:effectLst/>
                        <a:latin typeface="Calibri" panose="020F0502020204030204" pitchFamily="34" charset="0"/>
                      </a:endParaRPr>
                    </a:p>
                  </a:txBody>
                  <a:tcPr marL="5715" marR="5715" marT="5715" marB="0" anchor="b"/>
                </a:tc>
                <a:tc>
                  <a:txBody>
                    <a:bodyPr/>
                    <a:lstStyle/>
                    <a:p>
                      <a:pPr algn="l" fontAlgn="b"/>
                      <a:r>
                        <a:rPr lang="en-US" sz="1200" u="none" strike="noStrike" dirty="0">
                          <a:effectLst/>
                        </a:rPr>
                        <a:t>Bladder</a:t>
                      </a:r>
                      <a:endParaRPr lang="en-US" sz="1200" b="0" i="0" u="none" strike="noStrike" dirty="0">
                        <a:solidFill>
                          <a:srgbClr val="000000"/>
                        </a:solidFill>
                        <a:effectLst/>
                        <a:latin typeface="Calibri" panose="020F0502020204030204" pitchFamily="34" charset="0"/>
                      </a:endParaRPr>
                    </a:p>
                  </a:txBody>
                  <a:tcPr marL="5715" marR="5715" marT="5715" marB="0" anchor="b"/>
                </a:tc>
                <a:tc>
                  <a:txBody>
                    <a:bodyPr/>
                    <a:lstStyle/>
                    <a:p>
                      <a:pPr algn="r" fontAlgn="b"/>
                      <a:r>
                        <a:rPr lang="en-US" sz="1200" u="none" strike="noStrike" dirty="0">
                          <a:effectLst/>
                        </a:rPr>
                        <a:t>1</a:t>
                      </a:r>
                      <a:endParaRPr lang="en-US" sz="1200" b="0" i="0" u="none" strike="noStrike" dirty="0">
                        <a:solidFill>
                          <a:srgbClr val="000000"/>
                        </a:solidFill>
                        <a:effectLst/>
                        <a:latin typeface="Calibri" panose="020F0502020204030204" pitchFamily="34" charset="0"/>
                      </a:endParaRPr>
                    </a:p>
                  </a:txBody>
                  <a:tcPr marL="5715" marR="5715" marT="5715" marB="0" anchor="b"/>
                </a:tc>
              </a:tr>
              <a:tr h="188595">
                <a:tc>
                  <a:txBody>
                    <a:bodyPr/>
                    <a:lstStyle/>
                    <a:p>
                      <a:pPr algn="r" fontAlgn="b"/>
                      <a:r>
                        <a:rPr lang="en-US" sz="1200" u="none" strike="noStrike">
                          <a:effectLst/>
                        </a:rPr>
                        <a:t>2</a:t>
                      </a:r>
                      <a:endParaRPr lang="en-US" sz="1200" b="0" i="0" u="none" strike="noStrike">
                        <a:solidFill>
                          <a:srgbClr val="000000"/>
                        </a:solidFill>
                        <a:effectLst/>
                        <a:latin typeface="Calibri" panose="020F0502020204030204" pitchFamily="34" charset="0"/>
                      </a:endParaRPr>
                    </a:p>
                  </a:txBody>
                  <a:tcPr marL="5715" marR="5715" marT="5715" marB="0" anchor="b"/>
                </a:tc>
                <a:tc>
                  <a:txBody>
                    <a:bodyPr/>
                    <a:lstStyle/>
                    <a:p>
                      <a:pPr algn="l" fontAlgn="b"/>
                      <a:r>
                        <a:rPr lang="en-US" sz="1200" u="none" strike="noStrike" dirty="0">
                          <a:effectLst/>
                        </a:rPr>
                        <a:t>Brain</a:t>
                      </a:r>
                      <a:endParaRPr lang="en-US" sz="1200" b="0" i="0" u="none" strike="noStrike" dirty="0">
                        <a:solidFill>
                          <a:srgbClr val="000000"/>
                        </a:solidFill>
                        <a:effectLst/>
                        <a:latin typeface="Calibri" panose="020F0502020204030204" pitchFamily="34" charset="0"/>
                      </a:endParaRPr>
                    </a:p>
                  </a:txBody>
                  <a:tcPr marL="5715" marR="5715" marT="5715" marB="0" anchor="b"/>
                </a:tc>
                <a:tc>
                  <a:txBody>
                    <a:bodyPr/>
                    <a:lstStyle/>
                    <a:p>
                      <a:pPr algn="r" fontAlgn="b"/>
                      <a:r>
                        <a:rPr lang="en-US" sz="1200" u="none" strike="noStrike" dirty="0">
                          <a:effectLst/>
                        </a:rPr>
                        <a:t>2</a:t>
                      </a:r>
                      <a:endParaRPr lang="en-US" sz="1200" b="0" i="0" u="none" strike="noStrike" dirty="0">
                        <a:solidFill>
                          <a:srgbClr val="000000"/>
                        </a:solidFill>
                        <a:effectLst/>
                        <a:latin typeface="Calibri" panose="020F0502020204030204" pitchFamily="34" charset="0"/>
                      </a:endParaRPr>
                    </a:p>
                  </a:txBody>
                  <a:tcPr marL="5715" marR="5715" marT="5715" marB="0" anchor="b"/>
                </a:tc>
              </a:tr>
              <a:tr h="188595">
                <a:tc>
                  <a:txBody>
                    <a:bodyPr/>
                    <a:lstStyle/>
                    <a:p>
                      <a:pPr algn="r" fontAlgn="b"/>
                      <a:r>
                        <a:rPr lang="en-US" sz="1200" u="none" strike="noStrike">
                          <a:effectLst/>
                        </a:rPr>
                        <a:t>3</a:t>
                      </a:r>
                      <a:endParaRPr lang="en-US" sz="1200" b="0" i="0" u="none" strike="noStrike">
                        <a:solidFill>
                          <a:srgbClr val="000000"/>
                        </a:solidFill>
                        <a:effectLst/>
                        <a:latin typeface="Calibri" panose="020F0502020204030204" pitchFamily="34" charset="0"/>
                      </a:endParaRPr>
                    </a:p>
                  </a:txBody>
                  <a:tcPr marL="5715" marR="5715" marT="5715" marB="0" anchor="b"/>
                </a:tc>
                <a:tc>
                  <a:txBody>
                    <a:bodyPr/>
                    <a:lstStyle/>
                    <a:p>
                      <a:pPr algn="l" fontAlgn="b"/>
                      <a:r>
                        <a:rPr lang="en-US" sz="1200" u="none" strike="noStrike" dirty="0">
                          <a:effectLst/>
                        </a:rPr>
                        <a:t>Colon</a:t>
                      </a:r>
                      <a:endParaRPr lang="en-US" sz="1200" b="0" i="0" u="none" strike="noStrike" dirty="0">
                        <a:solidFill>
                          <a:srgbClr val="000000"/>
                        </a:solidFill>
                        <a:effectLst/>
                        <a:latin typeface="Calibri" panose="020F0502020204030204" pitchFamily="34" charset="0"/>
                      </a:endParaRPr>
                    </a:p>
                  </a:txBody>
                  <a:tcPr marL="5715" marR="5715" marT="5715" marB="0" anchor="b"/>
                </a:tc>
                <a:tc>
                  <a:txBody>
                    <a:bodyPr/>
                    <a:lstStyle/>
                    <a:p>
                      <a:pPr algn="r" fontAlgn="b"/>
                      <a:r>
                        <a:rPr lang="en-US" sz="1200" u="none" strike="noStrike" dirty="0">
                          <a:effectLst/>
                        </a:rPr>
                        <a:t>3</a:t>
                      </a:r>
                      <a:endParaRPr lang="en-US" sz="1200" b="0" i="0" u="none" strike="noStrike" dirty="0">
                        <a:solidFill>
                          <a:srgbClr val="000000"/>
                        </a:solidFill>
                        <a:effectLst/>
                        <a:latin typeface="Calibri" panose="020F0502020204030204" pitchFamily="34" charset="0"/>
                      </a:endParaRPr>
                    </a:p>
                  </a:txBody>
                  <a:tcPr marL="5715" marR="5715" marT="5715" marB="0" anchor="b"/>
                </a:tc>
              </a:tr>
              <a:tr h="188595">
                <a:tc>
                  <a:txBody>
                    <a:bodyPr/>
                    <a:lstStyle/>
                    <a:p>
                      <a:pPr algn="r" fontAlgn="b"/>
                      <a:r>
                        <a:rPr lang="en-US" sz="1200" u="none" strike="noStrike">
                          <a:effectLst/>
                        </a:rPr>
                        <a:t>4</a:t>
                      </a:r>
                      <a:endParaRPr lang="en-US" sz="1200" b="0" i="0" u="none" strike="noStrike">
                        <a:solidFill>
                          <a:srgbClr val="000000"/>
                        </a:solidFill>
                        <a:effectLst/>
                        <a:latin typeface="Calibri" panose="020F0502020204030204" pitchFamily="34" charset="0"/>
                      </a:endParaRPr>
                    </a:p>
                  </a:txBody>
                  <a:tcPr marL="5715" marR="5715" marT="5715" marB="0" anchor="b"/>
                </a:tc>
                <a:tc>
                  <a:txBody>
                    <a:bodyPr/>
                    <a:lstStyle/>
                    <a:p>
                      <a:pPr algn="l" fontAlgn="b"/>
                      <a:r>
                        <a:rPr lang="en-US" sz="1200" u="none" strike="noStrike" dirty="0">
                          <a:effectLst/>
                        </a:rPr>
                        <a:t>Esophagus</a:t>
                      </a:r>
                      <a:endParaRPr lang="en-US" sz="1200" b="0" i="0" u="none" strike="noStrike" dirty="0">
                        <a:solidFill>
                          <a:srgbClr val="000000"/>
                        </a:solidFill>
                        <a:effectLst/>
                        <a:latin typeface="Calibri" panose="020F0502020204030204" pitchFamily="34" charset="0"/>
                      </a:endParaRPr>
                    </a:p>
                  </a:txBody>
                  <a:tcPr marL="5715" marR="5715" marT="5715" marB="0" anchor="b"/>
                </a:tc>
                <a:tc>
                  <a:txBody>
                    <a:bodyPr/>
                    <a:lstStyle/>
                    <a:p>
                      <a:pPr algn="r" fontAlgn="b"/>
                      <a:r>
                        <a:rPr lang="en-US" sz="1200" u="none" strike="noStrike" dirty="0">
                          <a:effectLst/>
                        </a:rPr>
                        <a:t>2</a:t>
                      </a:r>
                      <a:endParaRPr lang="en-US" sz="1200" b="0" i="0" u="none" strike="noStrike" dirty="0">
                        <a:solidFill>
                          <a:srgbClr val="000000"/>
                        </a:solidFill>
                        <a:effectLst/>
                        <a:latin typeface="Calibri" panose="020F0502020204030204" pitchFamily="34" charset="0"/>
                      </a:endParaRPr>
                    </a:p>
                  </a:txBody>
                  <a:tcPr marL="5715" marR="5715" marT="5715" marB="0" anchor="b"/>
                </a:tc>
              </a:tr>
              <a:tr h="188595">
                <a:tc>
                  <a:txBody>
                    <a:bodyPr/>
                    <a:lstStyle/>
                    <a:p>
                      <a:pPr algn="r" fontAlgn="b"/>
                      <a:r>
                        <a:rPr lang="en-US" sz="1200" u="none" strike="noStrike">
                          <a:effectLst/>
                        </a:rPr>
                        <a:t>5</a:t>
                      </a:r>
                      <a:endParaRPr lang="en-US" sz="1200" b="0" i="0" u="none" strike="noStrike">
                        <a:solidFill>
                          <a:srgbClr val="000000"/>
                        </a:solidFill>
                        <a:effectLst/>
                        <a:latin typeface="Calibri" panose="020F0502020204030204" pitchFamily="34" charset="0"/>
                      </a:endParaRPr>
                    </a:p>
                  </a:txBody>
                  <a:tcPr marL="5715" marR="5715" marT="5715" marB="0" anchor="b"/>
                </a:tc>
                <a:tc>
                  <a:txBody>
                    <a:bodyPr/>
                    <a:lstStyle/>
                    <a:p>
                      <a:pPr algn="l" fontAlgn="b"/>
                      <a:r>
                        <a:rPr lang="en-US" sz="1200" u="none" strike="noStrike" dirty="0">
                          <a:effectLst/>
                        </a:rPr>
                        <a:t>Fat cell</a:t>
                      </a:r>
                      <a:endParaRPr lang="en-US" sz="1200" b="0" i="0" u="none" strike="noStrike" dirty="0">
                        <a:solidFill>
                          <a:srgbClr val="000000"/>
                        </a:solidFill>
                        <a:effectLst/>
                        <a:latin typeface="Calibri" panose="020F0502020204030204" pitchFamily="34" charset="0"/>
                      </a:endParaRPr>
                    </a:p>
                  </a:txBody>
                  <a:tcPr marL="5715" marR="5715" marT="5715" marB="0" anchor="b"/>
                </a:tc>
                <a:tc>
                  <a:txBody>
                    <a:bodyPr/>
                    <a:lstStyle/>
                    <a:p>
                      <a:pPr algn="r" fontAlgn="b"/>
                      <a:r>
                        <a:rPr lang="en-US" sz="1200" u="none" strike="noStrike" dirty="0">
                          <a:effectLst/>
                        </a:rPr>
                        <a:t>3</a:t>
                      </a:r>
                      <a:endParaRPr lang="en-US" sz="1200" b="0" i="0" u="none" strike="noStrike" dirty="0">
                        <a:solidFill>
                          <a:srgbClr val="000000"/>
                        </a:solidFill>
                        <a:effectLst/>
                        <a:latin typeface="Calibri" panose="020F0502020204030204" pitchFamily="34" charset="0"/>
                      </a:endParaRPr>
                    </a:p>
                  </a:txBody>
                  <a:tcPr marL="5715" marR="5715" marT="5715" marB="0" anchor="b"/>
                </a:tc>
              </a:tr>
              <a:tr h="188595">
                <a:tc>
                  <a:txBody>
                    <a:bodyPr/>
                    <a:lstStyle/>
                    <a:p>
                      <a:pPr algn="r" fontAlgn="b"/>
                      <a:r>
                        <a:rPr lang="en-US" sz="1200" u="none" strike="noStrike">
                          <a:effectLst/>
                        </a:rPr>
                        <a:t>6</a:t>
                      </a:r>
                      <a:endParaRPr lang="en-US" sz="1200" b="0" i="0" u="none" strike="noStrike">
                        <a:solidFill>
                          <a:srgbClr val="000000"/>
                        </a:solidFill>
                        <a:effectLst/>
                        <a:latin typeface="Calibri" panose="020F0502020204030204" pitchFamily="34" charset="0"/>
                      </a:endParaRPr>
                    </a:p>
                  </a:txBody>
                  <a:tcPr marL="5715" marR="5715" marT="5715" marB="0" anchor="b"/>
                </a:tc>
                <a:tc>
                  <a:txBody>
                    <a:bodyPr/>
                    <a:lstStyle/>
                    <a:p>
                      <a:pPr algn="l" fontAlgn="b"/>
                      <a:r>
                        <a:rPr lang="en-US" sz="1200" u="none" strike="noStrike" dirty="0">
                          <a:effectLst/>
                        </a:rPr>
                        <a:t>Gastric</a:t>
                      </a:r>
                      <a:endParaRPr lang="en-US" sz="1200" b="0" i="0" u="none" strike="noStrike" dirty="0">
                        <a:solidFill>
                          <a:srgbClr val="000000"/>
                        </a:solidFill>
                        <a:effectLst/>
                        <a:latin typeface="Calibri" panose="020F0502020204030204" pitchFamily="34" charset="0"/>
                      </a:endParaRPr>
                    </a:p>
                  </a:txBody>
                  <a:tcPr marL="5715" marR="5715" marT="5715" marB="0" anchor="b"/>
                </a:tc>
                <a:tc>
                  <a:txBody>
                    <a:bodyPr/>
                    <a:lstStyle/>
                    <a:p>
                      <a:pPr algn="r" fontAlgn="b"/>
                      <a:r>
                        <a:rPr lang="en-US" sz="1200" u="none" strike="noStrike" dirty="0">
                          <a:effectLst/>
                        </a:rPr>
                        <a:t>2</a:t>
                      </a:r>
                      <a:endParaRPr lang="en-US" sz="1200" b="0" i="0" u="none" strike="noStrike" dirty="0">
                        <a:solidFill>
                          <a:srgbClr val="000000"/>
                        </a:solidFill>
                        <a:effectLst/>
                        <a:latin typeface="Calibri" panose="020F0502020204030204" pitchFamily="34" charset="0"/>
                      </a:endParaRPr>
                    </a:p>
                  </a:txBody>
                  <a:tcPr marL="5715" marR="5715" marT="5715" marB="0" anchor="b"/>
                </a:tc>
              </a:tr>
              <a:tr h="188595">
                <a:tc>
                  <a:txBody>
                    <a:bodyPr/>
                    <a:lstStyle/>
                    <a:p>
                      <a:pPr algn="r" fontAlgn="b"/>
                      <a:r>
                        <a:rPr lang="en-US" sz="1200" u="none" strike="noStrike" dirty="0">
                          <a:effectLst/>
                        </a:rPr>
                        <a:t>7</a:t>
                      </a:r>
                      <a:endParaRPr lang="en-US" sz="1200" b="0" i="0" u="none" strike="noStrike" dirty="0">
                        <a:solidFill>
                          <a:srgbClr val="000000"/>
                        </a:solidFill>
                        <a:effectLst/>
                        <a:latin typeface="Calibri" panose="020F0502020204030204" pitchFamily="34" charset="0"/>
                      </a:endParaRPr>
                    </a:p>
                  </a:txBody>
                  <a:tcPr marL="5715" marR="5715" marT="5715" marB="0" anchor="b"/>
                </a:tc>
                <a:tc>
                  <a:txBody>
                    <a:bodyPr/>
                    <a:lstStyle/>
                    <a:p>
                      <a:pPr algn="l" fontAlgn="b"/>
                      <a:r>
                        <a:rPr lang="en-US" sz="1200" b="0" i="0" u="none" strike="noStrike" dirty="0" smtClean="0">
                          <a:solidFill>
                            <a:schemeClr val="dk1"/>
                          </a:solidFill>
                          <a:effectLst/>
                          <a:latin typeface="+mn-lt"/>
                        </a:rPr>
                        <a:t>Stem</a:t>
                      </a:r>
                      <a:r>
                        <a:rPr lang="en-US" sz="1200" b="0" i="0" u="none" strike="noStrike" baseline="0" dirty="0" smtClean="0">
                          <a:solidFill>
                            <a:schemeClr val="dk1"/>
                          </a:solidFill>
                          <a:effectLst/>
                          <a:latin typeface="+mn-lt"/>
                        </a:rPr>
                        <a:t> Cell</a:t>
                      </a:r>
                      <a:endParaRPr lang="en-US" sz="1200" b="0" i="0" u="none" strike="noStrike" dirty="0">
                        <a:solidFill>
                          <a:srgbClr val="000000"/>
                        </a:solidFill>
                        <a:effectLst/>
                        <a:latin typeface="Calibri" panose="020F0502020204030204" pitchFamily="34" charset="0"/>
                      </a:endParaRPr>
                    </a:p>
                  </a:txBody>
                  <a:tcPr marL="5715" marR="5715" marT="5715" marB="0" anchor="b"/>
                </a:tc>
                <a:tc>
                  <a:txBody>
                    <a:bodyPr/>
                    <a:lstStyle/>
                    <a:p>
                      <a:pPr algn="r" fontAlgn="b"/>
                      <a:r>
                        <a:rPr lang="en-US" sz="1200" u="none" strike="noStrike" dirty="0">
                          <a:effectLst/>
                        </a:rPr>
                        <a:t>10</a:t>
                      </a:r>
                      <a:endParaRPr lang="en-US" sz="1200" b="0" i="0" u="none" strike="noStrike" dirty="0">
                        <a:solidFill>
                          <a:srgbClr val="000000"/>
                        </a:solidFill>
                        <a:effectLst/>
                        <a:latin typeface="Calibri" panose="020F0502020204030204" pitchFamily="34" charset="0"/>
                      </a:endParaRPr>
                    </a:p>
                  </a:txBody>
                  <a:tcPr marL="5715" marR="5715" marT="5715" marB="0" anchor="b"/>
                </a:tc>
              </a:tr>
              <a:tr h="188595">
                <a:tc>
                  <a:txBody>
                    <a:bodyPr/>
                    <a:lstStyle/>
                    <a:p>
                      <a:pPr algn="r" fontAlgn="b"/>
                      <a:r>
                        <a:rPr lang="en-US" sz="1200" u="none" strike="noStrike">
                          <a:effectLst/>
                        </a:rPr>
                        <a:t>8</a:t>
                      </a:r>
                      <a:endParaRPr lang="en-US" sz="1200" b="0" i="0" u="none" strike="noStrike">
                        <a:solidFill>
                          <a:srgbClr val="000000"/>
                        </a:solidFill>
                        <a:effectLst/>
                        <a:latin typeface="Calibri" panose="020F0502020204030204" pitchFamily="34" charset="0"/>
                      </a:endParaRPr>
                    </a:p>
                  </a:txBody>
                  <a:tcPr marL="5715" marR="5715" marT="5715" marB="0" anchor="b"/>
                </a:tc>
                <a:tc>
                  <a:txBody>
                    <a:bodyPr/>
                    <a:lstStyle/>
                    <a:p>
                      <a:pPr algn="l" fontAlgn="b"/>
                      <a:r>
                        <a:rPr lang="en-US" sz="1200" u="none" strike="noStrike" dirty="0">
                          <a:effectLst/>
                        </a:rPr>
                        <a:t>Heart</a:t>
                      </a:r>
                      <a:endParaRPr lang="en-US" sz="1200" b="0" i="0" u="none" strike="noStrike" dirty="0">
                        <a:solidFill>
                          <a:srgbClr val="000000"/>
                        </a:solidFill>
                        <a:effectLst/>
                        <a:latin typeface="Calibri" panose="020F0502020204030204" pitchFamily="34" charset="0"/>
                      </a:endParaRPr>
                    </a:p>
                  </a:txBody>
                  <a:tcPr marL="5715" marR="5715" marT="5715" marB="0" anchor="b"/>
                </a:tc>
                <a:tc>
                  <a:txBody>
                    <a:bodyPr/>
                    <a:lstStyle/>
                    <a:p>
                      <a:pPr algn="r" fontAlgn="b"/>
                      <a:r>
                        <a:rPr lang="en-US" sz="1200" u="none" strike="noStrike" dirty="0">
                          <a:effectLst/>
                        </a:rPr>
                        <a:t>6</a:t>
                      </a:r>
                      <a:endParaRPr lang="en-US" sz="1200" b="0" i="0" u="none" strike="noStrike" dirty="0">
                        <a:solidFill>
                          <a:srgbClr val="000000"/>
                        </a:solidFill>
                        <a:effectLst/>
                        <a:latin typeface="Calibri" panose="020F0502020204030204" pitchFamily="34" charset="0"/>
                      </a:endParaRPr>
                    </a:p>
                  </a:txBody>
                  <a:tcPr marL="5715" marR="5715" marT="5715" marB="0" anchor="b"/>
                </a:tc>
              </a:tr>
              <a:tr h="188595">
                <a:tc>
                  <a:txBody>
                    <a:bodyPr/>
                    <a:lstStyle/>
                    <a:p>
                      <a:pPr algn="r" fontAlgn="b"/>
                      <a:r>
                        <a:rPr lang="en-US" sz="1200" u="none" strike="noStrike">
                          <a:effectLst/>
                        </a:rPr>
                        <a:t>9</a:t>
                      </a:r>
                      <a:endParaRPr lang="en-US" sz="1200" b="0" i="0" u="none" strike="noStrike">
                        <a:solidFill>
                          <a:srgbClr val="000000"/>
                        </a:solidFill>
                        <a:effectLst/>
                        <a:latin typeface="Calibri" panose="020F0502020204030204" pitchFamily="34" charset="0"/>
                      </a:endParaRPr>
                    </a:p>
                  </a:txBody>
                  <a:tcPr marL="5715" marR="5715" marT="5715" marB="0" anchor="b"/>
                </a:tc>
                <a:tc>
                  <a:txBody>
                    <a:bodyPr/>
                    <a:lstStyle/>
                    <a:p>
                      <a:pPr algn="l" fontAlgn="b"/>
                      <a:r>
                        <a:rPr lang="en-US" sz="1200" u="none" strike="noStrike" dirty="0">
                          <a:effectLst/>
                        </a:rPr>
                        <a:t>Intestine</a:t>
                      </a:r>
                      <a:endParaRPr lang="en-US" sz="1200" b="0" i="0" u="none" strike="noStrike" dirty="0">
                        <a:solidFill>
                          <a:srgbClr val="000000"/>
                        </a:solidFill>
                        <a:effectLst/>
                        <a:latin typeface="Calibri" panose="020F0502020204030204" pitchFamily="34" charset="0"/>
                      </a:endParaRPr>
                    </a:p>
                  </a:txBody>
                  <a:tcPr marL="5715" marR="5715" marT="5715" marB="0" anchor="b"/>
                </a:tc>
                <a:tc>
                  <a:txBody>
                    <a:bodyPr/>
                    <a:lstStyle/>
                    <a:p>
                      <a:pPr algn="r" fontAlgn="b"/>
                      <a:r>
                        <a:rPr lang="en-US" sz="1200" u="none" strike="noStrike" dirty="0">
                          <a:effectLst/>
                        </a:rPr>
                        <a:t>4</a:t>
                      </a:r>
                      <a:endParaRPr lang="en-US" sz="1200" b="0" i="0" u="none" strike="noStrike" dirty="0">
                        <a:solidFill>
                          <a:srgbClr val="000000"/>
                        </a:solidFill>
                        <a:effectLst/>
                        <a:latin typeface="Calibri" panose="020F0502020204030204" pitchFamily="34" charset="0"/>
                      </a:endParaRPr>
                    </a:p>
                  </a:txBody>
                  <a:tcPr marL="5715" marR="5715" marT="5715" marB="0" anchor="b"/>
                </a:tc>
              </a:tr>
              <a:tr h="188595">
                <a:tc>
                  <a:txBody>
                    <a:bodyPr/>
                    <a:lstStyle/>
                    <a:p>
                      <a:pPr algn="r" fontAlgn="b"/>
                      <a:r>
                        <a:rPr lang="en-US" sz="1200" u="none" strike="noStrike">
                          <a:effectLst/>
                        </a:rPr>
                        <a:t>10</a:t>
                      </a:r>
                      <a:endParaRPr lang="en-US" sz="1200" b="0" i="0" u="none" strike="noStrike">
                        <a:solidFill>
                          <a:srgbClr val="000000"/>
                        </a:solidFill>
                        <a:effectLst/>
                        <a:latin typeface="Calibri" panose="020F0502020204030204" pitchFamily="34" charset="0"/>
                      </a:endParaRPr>
                    </a:p>
                  </a:txBody>
                  <a:tcPr marL="5715" marR="5715" marT="5715" marB="0" anchor="b"/>
                </a:tc>
                <a:tc>
                  <a:txBody>
                    <a:bodyPr/>
                    <a:lstStyle/>
                    <a:p>
                      <a:pPr algn="l" fontAlgn="b"/>
                      <a:r>
                        <a:rPr lang="en-US" sz="1200" u="none" strike="noStrike" dirty="0">
                          <a:effectLst/>
                        </a:rPr>
                        <a:t>Kidney</a:t>
                      </a:r>
                      <a:endParaRPr lang="en-US" sz="1200" b="0" i="0" u="none" strike="noStrike" dirty="0">
                        <a:solidFill>
                          <a:srgbClr val="000000"/>
                        </a:solidFill>
                        <a:effectLst/>
                        <a:latin typeface="Calibri" panose="020F0502020204030204" pitchFamily="34" charset="0"/>
                      </a:endParaRPr>
                    </a:p>
                  </a:txBody>
                  <a:tcPr marL="5715" marR="5715" marT="5715" marB="0" anchor="b"/>
                </a:tc>
                <a:tc>
                  <a:txBody>
                    <a:bodyPr/>
                    <a:lstStyle/>
                    <a:p>
                      <a:pPr algn="r" fontAlgn="b"/>
                      <a:r>
                        <a:rPr lang="en-US" sz="1200" u="none" strike="noStrike" dirty="0">
                          <a:effectLst/>
                        </a:rPr>
                        <a:t>2</a:t>
                      </a:r>
                      <a:endParaRPr lang="en-US" sz="1200" b="0" i="0" u="none" strike="noStrike" dirty="0">
                        <a:solidFill>
                          <a:srgbClr val="000000"/>
                        </a:solidFill>
                        <a:effectLst/>
                        <a:latin typeface="Calibri" panose="020F0502020204030204" pitchFamily="34" charset="0"/>
                      </a:endParaRPr>
                    </a:p>
                  </a:txBody>
                  <a:tcPr marL="5715" marR="5715" marT="5715" marB="0" anchor="b"/>
                </a:tc>
              </a:tr>
              <a:tr h="188595">
                <a:tc>
                  <a:txBody>
                    <a:bodyPr/>
                    <a:lstStyle/>
                    <a:p>
                      <a:pPr algn="r" fontAlgn="b"/>
                      <a:r>
                        <a:rPr lang="en-US" sz="1200" u="none" strike="noStrike">
                          <a:effectLst/>
                        </a:rPr>
                        <a:t>11</a:t>
                      </a:r>
                      <a:endParaRPr lang="en-US" sz="1200" b="0" i="0" u="none" strike="noStrike">
                        <a:solidFill>
                          <a:srgbClr val="000000"/>
                        </a:solidFill>
                        <a:effectLst/>
                        <a:latin typeface="Calibri" panose="020F0502020204030204" pitchFamily="34" charset="0"/>
                      </a:endParaRPr>
                    </a:p>
                  </a:txBody>
                  <a:tcPr marL="5715" marR="5715" marT="5715" marB="0" anchor="b"/>
                </a:tc>
                <a:tc>
                  <a:txBody>
                    <a:bodyPr/>
                    <a:lstStyle/>
                    <a:p>
                      <a:pPr algn="l" fontAlgn="b"/>
                      <a:r>
                        <a:rPr lang="en-US" sz="1200" u="none" strike="noStrike" dirty="0">
                          <a:effectLst/>
                        </a:rPr>
                        <a:t>Liver</a:t>
                      </a:r>
                      <a:endParaRPr lang="en-US" sz="1200" b="0" i="0" u="none" strike="noStrike" dirty="0">
                        <a:solidFill>
                          <a:srgbClr val="000000"/>
                        </a:solidFill>
                        <a:effectLst/>
                        <a:latin typeface="Calibri" panose="020F0502020204030204" pitchFamily="34" charset="0"/>
                      </a:endParaRPr>
                    </a:p>
                  </a:txBody>
                  <a:tcPr marL="5715" marR="5715" marT="5715" marB="0" anchor="b"/>
                </a:tc>
                <a:tc>
                  <a:txBody>
                    <a:bodyPr/>
                    <a:lstStyle/>
                    <a:p>
                      <a:pPr algn="r" fontAlgn="b"/>
                      <a:r>
                        <a:rPr lang="en-US" sz="1200" u="none" strike="noStrike" dirty="0">
                          <a:effectLst/>
                        </a:rPr>
                        <a:t>2</a:t>
                      </a:r>
                      <a:endParaRPr lang="en-US" sz="1200" b="0" i="0" u="none" strike="noStrike" dirty="0">
                        <a:solidFill>
                          <a:srgbClr val="000000"/>
                        </a:solidFill>
                        <a:effectLst/>
                        <a:latin typeface="Calibri" panose="020F0502020204030204" pitchFamily="34" charset="0"/>
                      </a:endParaRPr>
                    </a:p>
                  </a:txBody>
                  <a:tcPr marL="5715" marR="5715" marT="5715" marB="0" anchor="b"/>
                </a:tc>
              </a:tr>
              <a:tr h="188595">
                <a:tc>
                  <a:txBody>
                    <a:bodyPr/>
                    <a:lstStyle/>
                    <a:p>
                      <a:pPr algn="r" fontAlgn="b"/>
                      <a:r>
                        <a:rPr lang="en-US" sz="1200" u="none" strike="noStrike">
                          <a:effectLst/>
                        </a:rPr>
                        <a:t>12</a:t>
                      </a:r>
                      <a:endParaRPr lang="en-US" sz="1200" b="0" i="0" u="none" strike="noStrike">
                        <a:solidFill>
                          <a:srgbClr val="000000"/>
                        </a:solidFill>
                        <a:effectLst/>
                        <a:latin typeface="Calibri" panose="020F0502020204030204" pitchFamily="34" charset="0"/>
                      </a:endParaRPr>
                    </a:p>
                  </a:txBody>
                  <a:tcPr marL="5715" marR="5715" marT="5715" marB="0" anchor="b"/>
                </a:tc>
                <a:tc>
                  <a:txBody>
                    <a:bodyPr/>
                    <a:lstStyle/>
                    <a:p>
                      <a:pPr algn="l" fontAlgn="b"/>
                      <a:r>
                        <a:rPr lang="en-US" sz="1200" u="none" strike="noStrike" dirty="0">
                          <a:effectLst/>
                        </a:rPr>
                        <a:t>Lung</a:t>
                      </a:r>
                      <a:endParaRPr lang="en-US" sz="1200" b="0" i="0" u="none" strike="noStrike" dirty="0">
                        <a:solidFill>
                          <a:srgbClr val="000000"/>
                        </a:solidFill>
                        <a:effectLst/>
                        <a:latin typeface="Calibri" panose="020F0502020204030204" pitchFamily="34" charset="0"/>
                      </a:endParaRPr>
                    </a:p>
                  </a:txBody>
                  <a:tcPr marL="5715" marR="5715" marT="5715" marB="0" anchor="b"/>
                </a:tc>
                <a:tc>
                  <a:txBody>
                    <a:bodyPr/>
                    <a:lstStyle/>
                    <a:p>
                      <a:pPr algn="r" fontAlgn="b"/>
                      <a:r>
                        <a:rPr lang="en-US" sz="1200" u="none" strike="noStrike" dirty="0">
                          <a:effectLst/>
                        </a:rPr>
                        <a:t>3</a:t>
                      </a:r>
                      <a:endParaRPr lang="en-US" sz="1200" b="0" i="0" u="none" strike="noStrike" dirty="0">
                        <a:solidFill>
                          <a:srgbClr val="000000"/>
                        </a:solidFill>
                        <a:effectLst/>
                        <a:latin typeface="Calibri" panose="020F0502020204030204" pitchFamily="34" charset="0"/>
                      </a:endParaRPr>
                    </a:p>
                  </a:txBody>
                  <a:tcPr marL="5715" marR="5715" marT="5715" marB="0" anchor="b"/>
                </a:tc>
              </a:tr>
              <a:tr h="188595">
                <a:tc>
                  <a:txBody>
                    <a:bodyPr/>
                    <a:lstStyle/>
                    <a:p>
                      <a:pPr algn="r" fontAlgn="b"/>
                      <a:r>
                        <a:rPr lang="en-US" sz="1200" u="none" strike="noStrike">
                          <a:effectLst/>
                        </a:rPr>
                        <a:t>13</a:t>
                      </a:r>
                      <a:endParaRPr lang="en-US" sz="1200" b="0" i="0" u="none" strike="noStrike">
                        <a:solidFill>
                          <a:srgbClr val="000000"/>
                        </a:solidFill>
                        <a:effectLst/>
                        <a:latin typeface="Calibri" panose="020F0502020204030204" pitchFamily="34" charset="0"/>
                      </a:endParaRPr>
                    </a:p>
                  </a:txBody>
                  <a:tcPr marL="5715" marR="5715" marT="5715" marB="0" anchor="b"/>
                </a:tc>
                <a:tc>
                  <a:txBody>
                    <a:bodyPr/>
                    <a:lstStyle/>
                    <a:p>
                      <a:pPr algn="l" fontAlgn="b"/>
                      <a:r>
                        <a:rPr lang="en-US" sz="1200" u="none" strike="noStrike" dirty="0">
                          <a:effectLst/>
                        </a:rPr>
                        <a:t>muscle</a:t>
                      </a:r>
                      <a:endParaRPr lang="en-US" sz="1200" b="0" i="0" u="none" strike="noStrike" dirty="0">
                        <a:solidFill>
                          <a:srgbClr val="000000"/>
                        </a:solidFill>
                        <a:effectLst/>
                        <a:latin typeface="Calibri" panose="020F0502020204030204" pitchFamily="34" charset="0"/>
                      </a:endParaRPr>
                    </a:p>
                  </a:txBody>
                  <a:tcPr marL="5715" marR="5715" marT="5715" marB="0" anchor="b"/>
                </a:tc>
                <a:tc>
                  <a:txBody>
                    <a:bodyPr/>
                    <a:lstStyle/>
                    <a:p>
                      <a:pPr algn="r" fontAlgn="b"/>
                      <a:r>
                        <a:rPr lang="en-US" sz="1200" u="none" strike="noStrike" dirty="0">
                          <a:effectLst/>
                        </a:rPr>
                        <a:t>4</a:t>
                      </a:r>
                      <a:endParaRPr lang="en-US" sz="1200" b="0" i="0" u="none" strike="noStrike" dirty="0">
                        <a:solidFill>
                          <a:srgbClr val="000000"/>
                        </a:solidFill>
                        <a:effectLst/>
                        <a:latin typeface="Calibri" panose="020F0502020204030204" pitchFamily="34" charset="0"/>
                      </a:endParaRPr>
                    </a:p>
                  </a:txBody>
                  <a:tcPr marL="5715" marR="5715" marT="5715" marB="0" anchor="b"/>
                </a:tc>
              </a:tr>
              <a:tr h="188595">
                <a:tc>
                  <a:txBody>
                    <a:bodyPr/>
                    <a:lstStyle/>
                    <a:p>
                      <a:pPr algn="r" fontAlgn="b"/>
                      <a:r>
                        <a:rPr lang="en-US" sz="1200" u="none" strike="noStrike">
                          <a:effectLst/>
                        </a:rPr>
                        <a:t>14</a:t>
                      </a:r>
                      <a:endParaRPr lang="en-US" sz="1200" b="0" i="0" u="none" strike="noStrike">
                        <a:solidFill>
                          <a:srgbClr val="000000"/>
                        </a:solidFill>
                        <a:effectLst/>
                        <a:latin typeface="Calibri" panose="020F0502020204030204" pitchFamily="34" charset="0"/>
                      </a:endParaRPr>
                    </a:p>
                  </a:txBody>
                  <a:tcPr marL="5715" marR="5715" marT="5715" marB="0" anchor="b"/>
                </a:tc>
                <a:tc>
                  <a:txBody>
                    <a:bodyPr/>
                    <a:lstStyle/>
                    <a:p>
                      <a:pPr algn="l" fontAlgn="b"/>
                      <a:r>
                        <a:rPr lang="en-US" sz="1200" u="none" strike="noStrike" dirty="0">
                          <a:effectLst/>
                        </a:rPr>
                        <a:t>Ovary</a:t>
                      </a:r>
                      <a:endParaRPr lang="en-US" sz="1200" b="0" i="0" u="none" strike="noStrike" dirty="0">
                        <a:solidFill>
                          <a:srgbClr val="000000"/>
                        </a:solidFill>
                        <a:effectLst/>
                        <a:latin typeface="Calibri" panose="020F0502020204030204" pitchFamily="34" charset="0"/>
                      </a:endParaRPr>
                    </a:p>
                  </a:txBody>
                  <a:tcPr marL="5715" marR="5715" marT="5715" marB="0" anchor="b"/>
                </a:tc>
                <a:tc>
                  <a:txBody>
                    <a:bodyPr/>
                    <a:lstStyle/>
                    <a:p>
                      <a:pPr algn="r" fontAlgn="b"/>
                      <a:r>
                        <a:rPr lang="en-US" sz="1200" u="none" strike="noStrike" dirty="0">
                          <a:effectLst/>
                        </a:rPr>
                        <a:t>1</a:t>
                      </a:r>
                      <a:endParaRPr lang="en-US" sz="1200" b="0" i="0" u="none" strike="noStrike" dirty="0">
                        <a:solidFill>
                          <a:srgbClr val="000000"/>
                        </a:solidFill>
                        <a:effectLst/>
                        <a:latin typeface="Calibri" panose="020F0502020204030204" pitchFamily="34" charset="0"/>
                      </a:endParaRPr>
                    </a:p>
                  </a:txBody>
                  <a:tcPr marL="5715" marR="5715" marT="5715" marB="0" anchor="b"/>
                </a:tc>
              </a:tr>
              <a:tr h="188595">
                <a:tc>
                  <a:txBody>
                    <a:bodyPr/>
                    <a:lstStyle/>
                    <a:p>
                      <a:pPr algn="r" fontAlgn="b"/>
                      <a:r>
                        <a:rPr lang="en-US" sz="1200" u="none" strike="noStrike">
                          <a:effectLst/>
                        </a:rPr>
                        <a:t>15</a:t>
                      </a:r>
                      <a:endParaRPr lang="en-US" sz="1200" b="0" i="0" u="none" strike="noStrike">
                        <a:solidFill>
                          <a:srgbClr val="000000"/>
                        </a:solidFill>
                        <a:effectLst/>
                        <a:latin typeface="Calibri" panose="020F0502020204030204" pitchFamily="34" charset="0"/>
                      </a:endParaRPr>
                    </a:p>
                  </a:txBody>
                  <a:tcPr marL="5715" marR="5715" marT="5715" marB="0" anchor="b"/>
                </a:tc>
                <a:tc>
                  <a:txBody>
                    <a:bodyPr/>
                    <a:lstStyle/>
                    <a:p>
                      <a:pPr algn="l" fontAlgn="b"/>
                      <a:r>
                        <a:rPr lang="en-US" sz="1200" u="none" strike="noStrike" dirty="0">
                          <a:effectLst/>
                        </a:rPr>
                        <a:t>Pancreas</a:t>
                      </a:r>
                      <a:endParaRPr lang="en-US" sz="1200" b="0" i="0" u="none" strike="noStrike" dirty="0">
                        <a:solidFill>
                          <a:srgbClr val="000000"/>
                        </a:solidFill>
                        <a:effectLst/>
                        <a:latin typeface="Calibri" panose="020F0502020204030204" pitchFamily="34" charset="0"/>
                      </a:endParaRPr>
                    </a:p>
                  </a:txBody>
                  <a:tcPr marL="5715" marR="5715" marT="5715" marB="0" anchor="b"/>
                </a:tc>
                <a:tc>
                  <a:txBody>
                    <a:bodyPr/>
                    <a:lstStyle/>
                    <a:p>
                      <a:pPr algn="r" fontAlgn="b"/>
                      <a:r>
                        <a:rPr lang="en-US" sz="1200" u="none" strike="noStrike" dirty="0">
                          <a:effectLst/>
                        </a:rPr>
                        <a:t>3</a:t>
                      </a:r>
                      <a:endParaRPr lang="en-US" sz="1200" b="0" i="0" u="none" strike="noStrike" dirty="0">
                        <a:solidFill>
                          <a:srgbClr val="000000"/>
                        </a:solidFill>
                        <a:effectLst/>
                        <a:latin typeface="Calibri" panose="020F0502020204030204" pitchFamily="34" charset="0"/>
                      </a:endParaRPr>
                    </a:p>
                  </a:txBody>
                  <a:tcPr marL="5715" marR="5715" marT="5715" marB="0" anchor="b"/>
                </a:tc>
              </a:tr>
              <a:tr h="188595">
                <a:tc>
                  <a:txBody>
                    <a:bodyPr/>
                    <a:lstStyle/>
                    <a:p>
                      <a:pPr algn="r" fontAlgn="b"/>
                      <a:r>
                        <a:rPr lang="en-US" sz="1200" u="none" strike="noStrike">
                          <a:effectLst/>
                        </a:rPr>
                        <a:t>16</a:t>
                      </a:r>
                      <a:endParaRPr lang="en-US" sz="1200" b="0" i="0" u="none" strike="noStrike">
                        <a:solidFill>
                          <a:srgbClr val="000000"/>
                        </a:solidFill>
                        <a:effectLst/>
                        <a:latin typeface="Calibri" panose="020F0502020204030204" pitchFamily="34" charset="0"/>
                      </a:endParaRPr>
                    </a:p>
                  </a:txBody>
                  <a:tcPr marL="5715" marR="5715" marT="5715" marB="0" anchor="b"/>
                </a:tc>
                <a:tc>
                  <a:txBody>
                    <a:bodyPr/>
                    <a:lstStyle/>
                    <a:p>
                      <a:pPr algn="l" fontAlgn="b"/>
                      <a:r>
                        <a:rPr lang="en-US" sz="1200" u="none" strike="noStrike" dirty="0">
                          <a:effectLst/>
                        </a:rPr>
                        <a:t>Spleen</a:t>
                      </a:r>
                      <a:endParaRPr lang="en-US" sz="1200" b="0" i="0" u="none" strike="noStrike" dirty="0">
                        <a:solidFill>
                          <a:srgbClr val="000000"/>
                        </a:solidFill>
                        <a:effectLst/>
                        <a:latin typeface="Calibri" panose="020F0502020204030204" pitchFamily="34" charset="0"/>
                      </a:endParaRPr>
                    </a:p>
                  </a:txBody>
                  <a:tcPr marL="5715" marR="5715" marT="5715" marB="0" anchor="b"/>
                </a:tc>
                <a:tc>
                  <a:txBody>
                    <a:bodyPr/>
                    <a:lstStyle/>
                    <a:p>
                      <a:pPr algn="r" fontAlgn="b"/>
                      <a:r>
                        <a:rPr lang="en-US" sz="1200" u="none" strike="noStrike" dirty="0">
                          <a:effectLst/>
                        </a:rPr>
                        <a:t>3</a:t>
                      </a:r>
                      <a:endParaRPr lang="en-US" sz="1200" b="0" i="0" u="none" strike="noStrike" dirty="0">
                        <a:solidFill>
                          <a:srgbClr val="000000"/>
                        </a:solidFill>
                        <a:effectLst/>
                        <a:latin typeface="Calibri" panose="020F0502020204030204" pitchFamily="34" charset="0"/>
                      </a:endParaRPr>
                    </a:p>
                  </a:txBody>
                  <a:tcPr marL="5715" marR="5715" marT="5715" marB="0" anchor="b"/>
                </a:tc>
              </a:tr>
              <a:tr h="188595">
                <a:tc>
                  <a:txBody>
                    <a:bodyPr/>
                    <a:lstStyle/>
                    <a:p>
                      <a:pPr algn="r" fontAlgn="b"/>
                      <a:r>
                        <a:rPr lang="en-US" sz="1200" u="none" strike="noStrike" dirty="0">
                          <a:effectLst/>
                        </a:rPr>
                        <a:t>17</a:t>
                      </a:r>
                      <a:endParaRPr lang="en-US" sz="1200" b="0" i="0" u="none" strike="noStrike" dirty="0">
                        <a:solidFill>
                          <a:srgbClr val="000000"/>
                        </a:solidFill>
                        <a:effectLst/>
                        <a:latin typeface="Calibri" panose="020F0502020204030204" pitchFamily="34" charset="0"/>
                      </a:endParaRPr>
                    </a:p>
                  </a:txBody>
                  <a:tcPr marL="5715" marR="5715" marT="5715" marB="0" anchor="b"/>
                </a:tc>
                <a:tc>
                  <a:txBody>
                    <a:bodyPr/>
                    <a:lstStyle/>
                    <a:p>
                      <a:pPr algn="l" fontAlgn="b"/>
                      <a:r>
                        <a:rPr lang="en-US" sz="1200" u="none" strike="noStrike" dirty="0">
                          <a:effectLst/>
                        </a:rPr>
                        <a:t>Stomach</a:t>
                      </a:r>
                      <a:endParaRPr lang="en-US" sz="1200" b="0" i="0" u="none" strike="noStrike" dirty="0">
                        <a:solidFill>
                          <a:srgbClr val="000000"/>
                        </a:solidFill>
                        <a:effectLst/>
                        <a:latin typeface="Calibri" panose="020F0502020204030204" pitchFamily="34" charset="0"/>
                      </a:endParaRPr>
                    </a:p>
                  </a:txBody>
                  <a:tcPr marL="5715" marR="5715" marT="5715" marB="0" anchor="b"/>
                </a:tc>
                <a:tc>
                  <a:txBody>
                    <a:bodyPr/>
                    <a:lstStyle/>
                    <a:p>
                      <a:pPr algn="r" fontAlgn="b"/>
                      <a:r>
                        <a:rPr lang="en-US" sz="1200" u="none" strike="noStrike" dirty="0">
                          <a:effectLst/>
                        </a:rPr>
                        <a:t>2</a:t>
                      </a:r>
                      <a:endParaRPr lang="en-US" sz="1200" b="0" i="0" u="none" strike="noStrike" dirty="0">
                        <a:solidFill>
                          <a:srgbClr val="000000"/>
                        </a:solidFill>
                        <a:effectLst/>
                        <a:latin typeface="Calibri" panose="020F0502020204030204" pitchFamily="34" charset="0"/>
                      </a:endParaRPr>
                    </a:p>
                  </a:txBody>
                  <a:tcPr marL="5715" marR="5715" marT="5715" marB="0" anchor="b"/>
                </a:tc>
              </a:tr>
              <a:tr h="188595">
                <a:tc>
                  <a:txBody>
                    <a:bodyPr/>
                    <a:lstStyle/>
                    <a:p>
                      <a:pPr algn="r" fontAlgn="b"/>
                      <a:r>
                        <a:rPr lang="en-US" sz="1200" u="none" strike="noStrike">
                          <a:effectLst/>
                        </a:rPr>
                        <a:t>18</a:t>
                      </a:r>
                      <a:endParaRPr lang="en-US" sz="1200" b="0" i="0" u="none" strike="noStrike">
                        <a:solidFill>
                          <a:srgbClr val="000000"/>
                        </a:solidFill>
                        <a:effectLst/>
                        <a:latin typeface="Calibri" panose="020F0502020204030204" pitchFamily="34" charset="0"/>
                      </a:endParaRPr>
                    </a:p>
                  </a:txBody>
                  <a:tcPr marL="5715" marR="5715" marT="5715" marB="0" anchor="b"/>
                </a:tc>
                <a:tc>
                  <a:txBody>
                    <a:bodyPr/>
                    <a:lstStyle/>
                    <a:p>
                      <a:pPr algn="l" fontAlgn="b"/>
                      <a:r>
                        <a:rPr lang="en-US" sz="1200" u="none" strike="noStrike" dirty="0">
                          <a:effectLst/>
                        </a:rPr>
                        <a:t>Thymus</a:t>
                      </a:r>
                      <a:endParaRPr lang="en-US" sz="1200" b="0" i="0" u="none" strike="noStrike" dirty="0">
                        <a:solidFill>
                          <a:srgbClr val="000000"/>
                        </a:solidFill>
                        <a:effectLst/>
                        <a:latin typeface="Calibri" panose="020F0502020204030204" pitchFamily="34" charset="0"/>
                      </a:endParaRPr>
                    </a:p>
                  </a:txBody>
                  <a:tcPr marL="5715" marR="5715" marT="5715" marB="0" anchor="b"/>
                </a:tc>
                <a:tc>
                  <a:txBody>
                    <a:bodyPr/>
                    <a:lstStyle/>
                    <a:p>
                      <a:pPr algn="r" fontAlgn="b"/>
                      <a:r>
                        <a:rPr lang="en-US" sz="1200" u="none" strike="noStrike" dirty="0">
                          <a:effectLst/>
                        </a:rPr>
                        <a:t>1</a:t>
                      </a:r>
                      <a:endParaRPr lang="en-US" sz="1200" b="0" i="0" u="none" strike="noStrike" dirty="0">
                        <a:solidFill>
                          <a:srgbClr val="000000"/>
                        </a:solidFill>
                        <a:effectLst/>
                        <a:latin typeface="Calibri" panose="020F0502020204030204" pitchFamily="34" charset="0"/>
                      </a:endParaRPr>
                    </a:p>
                  </a:txBody>
                  <a:tcPr marL="5715" marR="5715" marT="5715" marB="0" anchor="b"/>
                </a:tc>
              </a:tr>
              <a:tr h="188595">
                <a:tc>
                  <a:txBody>
                    <a:bodyPr/>
                    <a:lstStyle/>
                    <a:p>
                      <a:pPr algn="r" fontAlgn="b"/>
                      <a:r>
                        <a:rPr lang="en-US" sz="1200" u="none" strike="noStrike" dirty="0" smtClean="0">
                          <a:effectLst/>
                        </a:rPr>
                        <a:t>19</a:t>
                      </a:r>
                      <a:endParaRPr lang="en-US" sz="1200" b="0" i="0" u="none" strike="noStrike" dirty="0">
                        <a:solidFill>
                          <a:srgbClr val="000000"/>
                        </a:solidFill>
                        <a:effectLst/>
                        <a:latin typeface="Calibri" panose="020F0502020204030204" pitchFamily="34" charset="0"/>
                      </a:endParaRPr>
                    </a:p>
                  </a:txBody>
                  <a:tcPr marL="5715" marR="5715" marT="5715" marB="0" anchor="b"/>
                </a:tc>
                <a:tc>
                  <a:txBody>
                    <a:bodyPr/>
                    <a:lstStyle/>
                    <a:p>
                      <a:pPr algn="l" fontAlgn="b"/>
                      <a:r>
                        <a:rPr lang="en-US" sz="1200" u="none" strike="noStrike" dirty="0">
                          <a:effectLst/>
                        </a:rPr>
                        <a:t>Vessel</a:t>
                      </a:r>
                      <a:endParaRPr lang="en-US" sz="1200" b="0" i="0" u="none" strike="noStrike" dirty="0">
                        <a:solidFill>
                          <a:srgbClr val="000000"/>
                        </a:solidFill>
                        <a:effectLst/>
                        <a:latin typeface="Calibri" panose="020F0502020204030204" pitchFamily="34" charset="0"/>
                      </a:endParaRPr>
                    </a:p>
                  </a:txBody>
                  <a:tcPr marL="5715" marR="5715" marT="5715" marB="0" anchor="b"/>
                </a:tc>
                <a:tc>
                  <a:txBody>
                    <a:bodyPr/>
                    <a:lstStyle/>
                    <a:p>
                      <a:pPr algn="r" fontAlgn="b"/>
                      <a:r>
                        <a:rPr lang="en-US" sz="1200" u="none" strike="noStrike" dirty="0">
                          <a:effectLst/>
                        </a:rPr>
                        <a:t>2</a:t>
                      </a:r>
                      <a:endParaRPr lang="en-US" sz="1200" b="0" i="0" u="none" strike="noStrike" dirty="0">
                        <a:solidFill>
                          <a:srgbClr val="000000"/>
                        </a:solidFill>
                        <a:effectLst/>
                        <a:latin typeface="Calibri" panose="020F0502020204030204" pitchFamily="34" charset="0"/>
                      </a:endParaRPr>
                    </a:p>
                  </a:txBody>
                  <a:tcPr marL="5715" marR="5715" marT="5715" marB="0" anchor="b"/>
                </a:tc>
              </a:tr>
              <a:tr h="188595">
                <a:tc>
                  <a:txBody>
                    <a:bodyPr/>
                    <a:lstStyle/>
                    <a:p>
                      <a:pPr algn="r" fontAlgn="b"/>
                      <a:r>
                        <a:rPr lang="en-US" sz="1200" u="none" strike="noStrike" dirty="0" smtClean="0">
                          <a:effectLst/>
                        </a:rPr>
                        <a:t>20</a:t>
                      </a:r>
                      <a:endParaRPr lang="en-US" sz="1200" b="0" i="0" u="none" strike="noStrike" dirty="0">
                        <a:solidFill>
                          <a:srgbClr val="000000"/>
                        </a:solidFill>
                        <a:effectLst/>
                        <a:latin typeface="Calibri" panose="020F0502020204030204" pitchFamily="34" charset="0"/>
                      </a:endParaRPr>
                    </a:p>
                  </a:txBody>
                  <a:tcPr marL="5715" marR="5715" marT="5715" marB="0" anchor="b"/>
                </a:tc>
                <a:tc>
                  <a:txBody>
                    <a:bodyPr/>
                    <a:lstStyle/>
                    <a:p>
                      <a:pPr algn="l" fontAlgn="b"/>
                      <a:r>
                        <a:rPr lang="en-US" sz="1200" u="none" strike="noStrike" dirty="0">
                          <a:effectLst/>
                        </a:rPr>
                        <a:t>WB</a:t>
                      </a:r>
                      <a:endParaRPr lang="en-US" sz="1200" b="0" i="0" u="none" strike="noStrike" dirty="0">
                        <a:solidFill>
                          <a:srgbClr val="000000"/>
                        </a:solidFill>
                        <a:effectLst/>
                        <a:latin typeface="Calibri" panose="020F0502020204030204" pitchFamily="34" charset="0"/>
                      </a:endParaRPr>
                    </a:p>
                  </a:txBody>
                  <a:tcPr marL="5715" marR="5715" marT="5715" marB="0" anchor="b"/>
                </a:tc>
                <a:tc>
                  <a:txBody>
                    <a:bodyPr/>
                    <a:lstStyle/>
                    <a:p>
                      <a:pPr algn="r" fontAlgn="b"/>
                      <a:r>
                        <a:rPr lang="en-US" sz="1200" u="none" strike="noStrike" dirty="0">
                          <a:effectLst/>
                        </a:rPr>
                        <a:t>3</a:t>
                      </a:r>
                      <a:endParaRPr lang="en-US" sz="1200" b="0" i="0" u="none" strike="noStrike" dirty="0">
                        <a:solidFill>
                          <a:srgbClr val="000000"/>
                        </a:solidFill>
                        <a:effectLst/>
                        <a:latin typeface="Calibri" panose="020F0502020204030204" pitchFamily="34" charset="0"/>
                      </a:endParaRPr>
                    </a:p>
                  </a:txBody>
                  <a:tcPr marL="5715" marR="5715" marT="5715" marB="0" anchor="b"/>
                </a:tc>
              </a:tr>
            </a:tbl>
          </a:graphicData>
        </a:graphic>
      </p:graphicFrame>
      <p:sp>
        <p:nvSpPr>
          <p:cNvPr id="3" name="Rectangle 2"/>
          <p:cNvSpPr/>
          <p:nvPr/>
        </p:nvSpPr>
        <p:spPr>
          <a:xfrm>
            <a:off x="1230226" y="1024659"/>
            <a:ext cx="6916124" cy="369332"/>
          </a:xfrm>
          <a:prstGeom prst="rect">
            <a:avLst/>
          </a:prstGeom>
        </p:spPr>
        <p:txBody>
          <a:bodyPr wrap="none">
            <a:spAutoFit/>
          </a:bodyPr>
          <a:lstStyle/>
          <a:p>
            <a:r>
              <a:rPr lang="en-US" b="1" dirty="0"/>
              <a:t>Tissue Specific </a:t>
            </a:r>
            <a:r>
              <a:rPr lang="en-US" b="1" dirty="0" err="1"/>
              <a:t>Hypermethylated</a:t>
            </a:r>
            <a:r>
              <a:rPr lang="en-US" b="1" dirty="0"/>
              <a:t> Methylation Haplotype Block Regions</a:t>
            </a:r>
          </a:p>
        </p:txBody>
      </p:sp>
      <p:pic>
        <p:nvPicPr>
          <p:cNvPr id="5" name="Picture 4"/>
          <p:cNvPicPr>
            <a:picLocks noChangeAspect="1"/>
          </p:cNvPicPr>
          <p:nvPr/>
        </p:nvPicPr>
        <p:blipFill rotWithShape="1">
          <a:blip r:embed="rId3"/>
          <a:srcRect t="12847" r="9203" b="6019"/>
          <a:stretch/>
        </p:blipFill>
        <p:spPr>
          <a:xfrm>
            <a:off x="2944916" y="3116874"/>
            <a:ext cx="2808665" cy="2338754"/>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98527" y="1446538"/>
            <a:ext cx="4375905" cy="1410066"/>
          </a:xfrm>
          <a:prstGeom prst="rect">
            <a:avLst/>
          </a:prstGeom>
        </p:spPr>
      </p:pic>
      <p:sp>
        <p:nvSpPr>
          <p:cNvPr id="7" name="Right Arrow 6"/>
          <p:cNvSpPr/>
          <p:nvPr/>
        </p:nvSpPr>
        <p:spPr>
          <a:xfrm>
            <a:off x="5231965" y="3925766"/>
            <a:ext cx="211016" cy="72096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9" name="Straight Connector 8"/>
          <p:cNvCxnSpPr/>
          <p:nvPr/>
        </p:nvCxnSpPr>
        <p:spPr>
          <a:xfrm>
            <a:off x="4848566" y="3574073"/>
            <a:ext cx="0" cy="1318845"/>
          </a:xfrm>
          <a:prstGeom prst="line">
            <a:avLst/>
          </a:prstGeom>
          <a:ln w="38100">
            <a:prstDash val="dash"/>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5041702" y="3574073"/>
            <a:ext cx="537327" cy="300082"/>
          </a:xfrm>
          <a:prstGeom prst="rect">
            <a:avLst/>
          </a:prstGeom>
        </p:spPr>
        <p:txBody>
          <a:bodyPr wrap="none">
            <a:spAutoFit/>
          </a:bodyPr>
          <a:lstStyle/>
          <a:p>
            <a:r>
              <a:rPr lang="en-US" sz="1350" dirty="0">
                <a:solidFill>
                  <a:srgbClr val="FF0000"/>
                </a:solidFill>
              </a:rPr>
              <a:t>5806</a:t>
            </a:r>
          </a:p>
        </p:txBody>
      </p:sp>
      <p:sp>
        <p:nvSpPr>
          <p:cNvPr id="13" name="Rectangle 12"/>
          <p:cNvSpPr/>
          <p:nvPr/>
        </p:nvSpPr>
        <p:spPr>
          <a:xfrm>
            <a:off x="3737865" y="3435574"/>
            <a:ext cx="625492" cy="300082"/>
          </a:xfrm>
          <a:prstGeom prst="rect">
            <a:avLst/>
          </a:prstGeom>
        </p:spPr>
        <p:txBody>
          <a:bodyPr wrap="none">
            <a:spAutoFit/>
          </a:bodyPr>
          <a:lstStyle/>
          <a:p>
            <a:r>
              <a:rPr lang="en-US" sz="1350" dirty="0">
                <a:solidFill>
                  <a:srgbClr val="FF0000"/>
                </a:solidFill>
              </a:rPr>
              <a:t>82347</a:t>
            </a:r>
          </a:p>
        </p:txBody>
      </p:sp>
      <p:graphicFrame>
        <p:nvGraphicFramePr>
          <p:cNvPr id="16" name="Table 15"/>
          <p:cNvGraphicFramePr>
            <a:graphicFrameLocks noGrp="1"/>
          </p:cNvGraphicFramePr>
          <p:nvPr>
            <p:extLst/>
          </p:nvPr>
        </p:nvGraphicFramePr>
        <p:xfrm>
          <a:off x="5780502" y="3011364"/>
          <a:ext cx="2085499" cy="2880360"/>
        </p:xfrm>
        <a:graphic>
          <a:graphicData uri="http://schemas.openxmlformats.org/drawingml/2006/table">
            <a:tbl>
              <a:tblPr>
                <a:tableStyleId>{5C22544A-7EE6-4342-B048-85BDC9FD1C3A}</a:tableStyleId>
              </a:tblPr>
              <a:tblGrid>
                <a:gridCol w="142399"/>
                <a:gridCol w="495300"/>
                <a:gridCol w="533400"/>
                <a:gridCol w="457200"/>
                <a:gridCol w="457200"/>
              </a:tblGrid>
              <a:tr h="137160">
                <a:tc>
                  <a:txBody>
                    <a:bodyPr/>
                    <a:lstStyle/>
                    <a:p>
                      <a:pPr algn="l" fontAlgn="b"/>
                      <a:endParaRPr lang="en-US" sz="800" b="0" i="0" u="none" strike="noStrike" dirty="0">
                        <a:solidFill>
                          <a:srgbClr val="000000"/>
                        </a:solidFill>
                        <a:effectLst/>
                        <a:latin typeface="Calibri" panose="020F0502020204030204" pitchFamily="34" charset="0"/>
                      </a:endParaRPr>
                    </a:p>
                  </a:txBody>
                  <a:tcPr marL="5715" marR="5715" marT="5715" marB="0" anchor="b"/>
                </a:tc>
                <a:tc>
                  <a:txBody>
                    <a:bodyPr/>
                    <a:lstStyle/>
                    <a:p>
                      <a:pPr algn="l" fontAlgn="b"/>
                      <a:r>
                        <a:rPr lang="en-US" sz="800" u="none" strike="noStrike">
                          <a:effectLst/>
                        </a:rPr>
                        <a:t>Tissue</a:t>
                      </a:r>
                      <a:endParaRPr lang="en-US" sz="800" b="0" i="0" u="none" strike="noStrike">
                        <a:solidFill>
                          <a:srgbClr val="000000"/>
                        </a:solidFill>
                        <a:effectLst/>
                        <a:latin typeface="Calibri" panose="020F0502020204030204" pitchFamily="34" charset="0"/>
                      </a:endParaRPr>
                    </a:p>
                  </a:txBody>
                  <a:tcPr marL="5715" marR="5715" marT="5715" marB="0" anchor="b"/>
                </a:tc>
                <a:tc>
                  <a:txBody>
                    <a:bodyPr/>
                    <a:lstStyle/>
                    <a:p>
                      <a:pPr algn="l" fontAlgn="b"/>
                      <a:r>
                        <a:rPr lang="en-US" sz="800" u="none" strike="noStrike">
                          <a:effectLst/>
                        </a:rPr>
                        <a:t>Sample Size</a:t>
                      </a:r>
                      <a:endParaRPr lang="en-US" sz="800" b="0" i="0" u="none" strike="noStrike">
                        <a:solidFill>
                          <a:srgbClr val="000000"/>
                        </a:solidFill>
                        <a:effectLst/>
                        <a:latin typeface="Calibri" panose="020F0502020204030204" pitchFamily="34" charset="0"/>
                      </a:endParaRPr>
                    </a:p>
                  </a:txBody>
                  <a:tcPr marL="5715" marR="5715" marT="5715" marB="0" anchor="b"/>
                </a:tc>
                <a:tc>
                  <a:txBody>
                    <a:bodyPr/>
                    <a:lstStyle/>
                    <a:p>
                      <a:pPr algn="r" fontAlgn="b"/>
                      <a:r>
                        <a:rPr lang="en-US" sz="800" u="none" strike="noStrike">
                          <a:effectLst/>
                        </a:rPr>
                        <a:t>GSI&gt;0.7</a:t>
                      </a:r>
                      <a:endParaRPr lang="en-US" sz="800" b="0" i="0" u="none" strike="noStrike">
                        <a:solidFill>
                          <a:srgbClr val="000000"/>
                        </a:solidFill>
                        <a:effectLst/>
                        <a:latin typeface="Calibri" panose="020F0502020204030204" pitchFamily="34" charset="0"/>
                      </a:endParaRPr>
                    </a:p>
                  </a:txBody>
                  <a:tcPr marL="5715" marR="5715" marT="5715" marB="0" anchor="b"/>
                </a:tc>
                <a:tc>
                  <a:txBody>
                    <a:bodyPr/>
                    <a:lstStyle/>
                    <a:p>
                      <a:pPr algn="r" fontAlgn="b"/>
                      <a:r>
                        <a:rPr lang="en-US" sz="800" u="none" strike="noStrike">
                          <a:effectLst/>
                        </a:rPr>
                        <a:t>GSI&gt;0.8</a:t>
                      </a:r>
                      <a:endParaRPr lang="en-US" sz="800" b="0" i="0" u="none" strike="noStrike">
                        <a:solidFill>
                          <a:srgbClr val="000000"/>
                        </a:solidFill>
                        <a:effectLst/>
                        <a:latin typeface="Calibri" panose="020F0502020204030204" pitchFamily="34" charset="0"/>
                      </a:endParaRPr>
                    </a:p>
                  </a:txBody>
                  <a:tcPr marL="5715" marR="5715" marT="5715" marB="0" anchor="b"/>
                </a:tc>
              </a:tr>
              <a:tr h="137160">
                <a:tc>
                  <a:txBody>
                    <a:bodyPr/>
                    <a:lstStyle/>
                    <a:p>
                      <a:pPr algn="r" fontAlgn="b"/>
                      <a:r>
                        <a:rPr lang="en-US" sz="800" u="none" strike="noStrike">
                          <a:effectLst/>
                        </a:rPr>
                        <a:t>1</a:t>
                      </a:r>
                      <a:endParaRPr lang="en-US" sz="800" b="0" i="0" u="none" strike="noStrike">
                        <a:solidFill>
                          <a:srgbClr val="000000"/>
                        </a:solidFill>
                        <a:effectLst/>
                        <a:latin typeface="Calibri" panose="020F0502020204030204" pitchFamily="34" charset="0"/>
                      </a:endParaRPr>
                    </a:p>
                  </a:txBody>
                  <a:tcPr marL="5715" marR="5715" marT="5715" marB="0" anchor="b"/>
                </a:tc>
                <a:tc>
                  <a:txBody>
                    <a:bodyPr/>
                    <a:lstStyle/>
                    <a:p>
                      <a:pPr algn="l" fontAlgn="b"/>
                      <a:r>
                        <a:rPr lang="en-US" sz="800" u="none" strike="noStrike" dirty="0">
                          <a:effectLst/>
                        </a:rPr>
                        <a:t>Bladder</a:t>
                      </a:r>
                      <a:endParaRPr lang="en-US" sz="800" b="0" i="0" u="none" strike="noStrike" dirty="0">
                        <a:solidFill>
                          <a:srgbClr val="000000"/>
                        </a:solidFill>
                        <a:effectLst/>
                        <a:latin typeface="Calibri" panose="020F0502020204030204" pitchFamily="34" charset="0"/>
                      </a:endParaRPr>
                    </a:p>
                  </a:txBody>
                  <a:tcPr marL="5715" marR="5715" marT="5715" marB="0" anchor="b"/>
                </a:tc>
                <a:tc>
                  <a:txBody>
                    <a:bodyPr/>
                    <a:lstStyle/>
                    <a:p>
                      <a:pPr algn="r" fontAlgn="b"/>
                      <a:r>
                        <a:rPr lang="en-US" sz="800" u="none" strike="noStrike">
                          <a:effectLst/>
                        </a:rPr>
                        <a:t>1</a:t>
                      </a:r>
                      <a:endParaRPr lang="en-US" sz="800" b="0" i="0" u="none" strike="noStrike">
                        <a:solidFill>
                          <a:srgbClr val="000000"/>
                        </a:solidFill>
                        <a:effectLst/>
                        <a:latin typeface="Calibri" panose="020F0502020204030204" pitchFamily="34" charset="0"/>
                      </a:endParaRPr>
                    </a:p>
                  </a:txBody>
                  <a:tcPr marL="5715" marR="5715" marT="5715" marB="0" anchor="b"/>
                </a:tc>
                <a:tc>
                  <a:txBody>
                    <a:bodyPr/>
                    <a:lstStyle/>
                    <a:p>
                      <a:pPr algn="r" fontAlgn="b"/>
                      <a:r>
                        <a:rPr lang="en-US" sz="800" u="none" strike="noStrike" dirty="0">
                          <a:effectLst/>
                        </a:rPr>
                        <a:t>137</a:t>
                      </a:r>
                      <a:endParaRPr lang="en-US" sz="800" b="0" i="0" u="none" strike="noStrike" dirty="0">
                        <a:solidFill>
                          <a:srgbClr val="000000"/>
                        </a:solidFill>
                        <a:effectLst/>
                        <a:latin typeface="Calibri" panose="020F0502020204030204" pitchFamily="34" charset="0"/>
                      </a:endParaRPr>
                    </a:p>
                  </a:txBody>
                  <a:tcPr marL="5715" marR="5715" marT="5715" marB="0" anchor="b"/>
                </a:tc>
                <a:tc>
                  <a:txBody>
                    <a:bodyPr/>
                    <a:lstStyle/>
                    <a:p>
                      <a:pPr algn="r" fontAlgn="b"/>
                      <a:r>
                        <a:rPr lang="en-US" sz="800" u="none" strike="noStrike" dirty="0">
                          <a:solidFill>
                            <a:srgbClr val="FF0000"/>
                          </a:solidFill>
                          <a:effectLst/>
                        </a:rPr>
                        <a:t>61</a:t>
                      </a:r>
                      <a:endParaRPr lang="en-US" sz="800" b="0" i="0" u="none" strike="noStrike" dirty="0">
                        <a:solidFill>
                          <a:srgbClr val="FF0000"/>
                        </a:solidFill>
                        <a:effectLst/>
                        <a:latin typeface="Calibri" panose="020F0502020204030204" pitchFamily="34" charset="0"/>
                      </a:endParaRPr>
                    </a:p>
                  </a:txBody>
                  <a:tcPr marL="5715" marR="5715" marT="5715" marB="0" anchor="b"/>
                </a:tc>
              </a:tr>
              <a:tr h="137160">
                <a:tc>
                  <a:txBody>
                    <a:bodyPr/>
                    <a:lstStyle/>
                    <a:p>
                      <a:pPr algn="r" fontAlgn="b"/>
                      <a:r>
                        <a:rPr lang="en-US" sz="800" u="none" strike="noStrike">
                          <a:effectLst/>
                        </a:rPr>
                        <a:t>2</a:t>
                      </a:r>
                      <a:endParaRPr lang="en-US" sz="800" b="0" i="0" u="none" strike="noStrike">
                        <a:solidFill>
                          <a:srgbClr val="000000"/>
                        </a:solidFill>
                        <a:effectLst/>
                        <a:latin typeface="Calibri" panose="020F0502020204030204" pitchFamily="34" charset="0"/>
                      </a:endParaRPr>
                    </a:p>
                  </a:txBody>
                  <a:tcPr marL="5715" marR="5715" marT="5715" marB="0" anchor="b"/>
                </a:tc>
                <a:tc>
                  <a:txBody>
                    <a:bodyPr/>
                    <a:lstStyle/>
                    <a:p>
                      <a:pPr algn="l" fontAlgn="b"/>
                      <a:r>
                        <a:rPr lang="en-US" sz="800" u="none" strike="noStrike" dirty="0">
                          <a:effectLst/>
                        </a:rPr>
                        <a:t>Brain</a:t>
                      </a:r>
                      <a:endParaRPr lang="en-US" sz="800" b="0" i="0" u="none" strike="noStrike" dirty="0">
                        <a:solidFill>
                          <a:srgbClr val="000000"/>
                        </a:solidFill>
                        <a:effectLst/>
                        <a:latin typeface="Calibri" panose="020F0502020204030204" pitchFamily="34" charset="0"/>
                      </a:endParaRPr>
                    </a:p>
                  </a:txBody>
                  <a:tcPr marL="5715" marR="5715" marT="5715" marB="0" anchor="b"/>
                </a:tc>
                <a:tc>
                  <a:txBody>
                    <a:bodyPr/>
                    <a:lstStyle/>
                    <a:p>
                      <a:pPr algn="r" fontAlgn="b"/>
                      <a:r>
                        <a:rPr lang="en-US" sz="800" u="none" strike="noStrike">
                          <a:effectLst/>
                        </a:rPr>
                        <a:t>2</a:t>
                      </a:r>
                      <a:endParaRPr lang="en-US" sz="800" b="0" i="0" u="none" strike="noStrike">
                        <a:solidFill>
                          <a:srgbClr val="000000"/>
                        </a:solidFill>
                        <a:effectLst/>
                        <a:latin typeface="Calibri" panose="020F0502020204030204" pitchFamily="34" charset="0"/>
                      </a:endParaRPr>
                    </a:p>
                  </a:txBody>
                  <a:tcPr marL="5715" marR="5715" marT="5715" marB="0" anchor="b"/>
                </a:tc>
                <a:tc>
                  <a:txBody>
                    <a:bodyPr/>
                    <a:lstStyle/>
                    <a:p>
                      <a:pPr algn="r" fontAlgn="b"/>
                      <a:r>
                        <a:rPr lang="en-US" sz="800" u="none" strike="noStrike" dirty="0">
                          <a:effectLst/>
                        </a:rPr>
                        <a:t>194</a:t>
                      </a:r>
                      <a:endParaRPr lang="en-US" sz="800" b="0" i="0" u="none" strike="noStrike" dirty="0">
                        <a:solidFill>
                          <a:srgbClr val="000000"/>
                        </a:solidFill>
                        <a:effectLst/>
                        <a:latin typeface="Calibri" panose="020F0502020204030204" pitchFamily="34" charset="0"/>
                      </a:endParaRPr>
                    </a:p>
                  </a:txBody>
                  <a:tcPr marL="5715" marR="5715" marT="5715" marB="0" anchor="b"/>
                </a:tc>
                <a:tc>
                  <a:txBody>
                    <a:bodyPr/>
                    <a:lstStyle/>
                    <a:p>
                      <a:pPr algn="r" fontAlgn="b"/>
                      <a:r>
                        <a:rPr lang="en-US" sz="800" u="none" strike="noStrike" dirty="0">
                          <a:solidFill>
                            <a:srgbClr val="FF0000"/>
                          </a:solidFill>
                          <a:effectLst/>
                        </a:rPr>
                        <a:t>133</a:t>
                      </a:r>
                      <a:endParaRPr lang="en-US" sz="800" b="0" i="0" u="none" strike="noStrike" dirty="0">
                        <a:solidFill>
                          <a:srgbClr val="FF0000"/>
                        </a:solidFill>
                        <a:effectLst/>
                        <a:latin typeface="Calibri" panose="020F0502020204030204" pitchFamily="34" charset="0"/>
                      </a:endParaRPr>
                    </a:p>
                  </a:txBody>
                  <a:tcPr marL="5715" marR="5715" marT="5715" marB="0" anchor="b"/>
                </a:tc>
              </a:tr>
              <a:tr h="137160">
                <a:tc>
                  <a:txBody>
                    <a:bodyPr/>
                    <a:lstStyle/>
                    <a:p>
                      <a:pPr algn="r" fontAlgn="b"/>
                      <a:r>
                        <a:rPr lang="en-US" sz="800" u="none" strike="noStrike">
                          <a:effectLst/>
                        </a:rPr>
                        <a:t>3</a:t>
                      </a:r>
                      <a:endParaRPr lang="en-US" sz="800" b="0" i="0" u="none" strike="noStrike">
                        <a:solidFill>
                          <a:srgbClr val="000000"/>
                        </a:solidFill>
                        <a:effectLst/>
                        <a:latin typeface="Calibri" panose="020F0502020204030204" pitchFamily="34" charset="0"/>
                      </a:endParaRPr>
                    </a:p>
                  </a:txBody>
                  <a:tcPr marL="5715" marR="5715" marT="5715" marB="0" anchor="b"/>
                </a:tc>
                <a:tc>
                  <a:txBody>
                    <a:bodyPr/>
                    <a:lstStyle/>
                    <a:p>
                      <a:pPr algn="l" fontAlgn="b"/>
                      <a:r>
                        <a:rPr lang="en-US" sz="800" u="none" strike="noStrike" dirty="0">
                          <a:effectLst/>
                        </a:rPr>
                        <a:t>Colon</a:t>
                      </a:r>
                      <a:endParaRPr lang="en-US" sz="800" b="0" i="0" u="none" strike="noStrike" dirty="0">
                        <a:solidFill>
                          <a:srgbClr val="000000"/>
                        </a:solidFill>
                        <a:effectLst/>
                        <a:latin typeface="Calibri" panose="020F0502020204030204" pitchFamily="34" charset="0"/>
                      </a:endParaRPr>
                    </a:p>
                  </a:txBody>
                  <a:tcPr marL="5715" marR="5715" marT="5715" marB="0" anchor="b"/>
                </a:tc>
                <a:tc>
                  <a:txBody>
                    <a:bodyPr/>
                    <a:lstStyle/>
                    <a:p>
                      <a:pPr algn="r" fontAlgn="b"/>
                      <a:r>
                        <a:rPr lang="en-US" sz="800" u="none" strike="noStrike">
                          <a:effectLst/>
                        </a:rPr>
                        <a:t>3</a:t>
                      </a:r>
                      <a:endParaRPr lang="en-US" sz="800" b="0" i="0" u="none" strike="noStrike">
                        <a:solidFill>
                          <a:srgbClr val="000000"/>
                        </a:solidFill>
                        <a:effectLst/>
                        <a:latin typeface="Calibri" panose="020F0502020204030204" pitchFamily="34" charset="0"/>
                      </a:endParaRPr>
                    </a:p>
                  </a:txBody>
                  <a:tcPr marL="5715" marR="5715" marT="5715" marB="0" anchor="b"/>
                </a:tc>
                <a:tc>
                  <a:txBody>
                    <a:bodyPr/>
                    <a:lstStyle/>
                    <a:p>
                      <a:pPr algn="r" fontAlgn="b"/>
                      <a:r>
                        <a:rPr lang="en-US" sz="800" u="none" strike="noStrike" dirty="0">
                          <a:effectLst/>
                        </a:rPr>
                        <a:t>26</a:t>
                      </a:r>
                      <a:endParaRPr lang="en-US" sz="800" b="0" i="0" u="none" strike="noStrike" dirty="0">
                        <a:solidFill>
                          <a:srgbClr val="000000"/>
                        </a:solidFill>
                        <a:effectLst/>
                        <a:latin typeface="Calibri" panose="020F0502020204030204" pitchFamily="34" charset="0"/>
                      </a:endParaRPr>
                    </a:p>
                  </a:txBody>
                  <a:tcPr marL="5715" marR="5715" marT="5715" marB="0" anchor="b"/>
                </a:tc>
                <a:tc>
                  <a:txBody>
                    <a:bodyPr/>
                    <a:lstStyle/>
                    <a:p>
                      <a:pPr algn="r" fontAlgn="b"/>
                      <a:r>
                        <a:rPr lang="en-US" sz="800" u="none" strike="noStrike" dirty="0">
                          <a:solidFill>
                            <a:srgbClr val="FF0000"/>
                          </a:solidFill>
                          <a:effectLst/>
                        </a:rPr>
                        <a:t>1</a:t>
                      </a:r>
                      <a:endParaRPr lang="en-US" sz="800" b="0" i="0" u="none" strike="noStrike" dirty="0">
                        <a:solidFill>
                          <a:srgbClr val="FF0000"/>
                        </a:solidFill>
                        <a:effectLst/>
                        <a:latin typeface="Calibri" panose="020F0502020204030204" pitchFamily="34" charset="0"/>
                      </a:endParaRPr>
                    </a:p>
                  </a:txBody>
                  <a:tcPr marL="5715" marR="5715" marT="5715" marB="0" anchor="b"/>
                </a:tc>
              </a:tr>
              <a:tr h="137160">
                <a:tc>
                  <a:txBody>
                    <a:bodyPr/>
                    <a:lstStyle/>
                    <a:p>
                      <a:pPr algn="r" fontAlgn="b"/>
                      <a:r>
                        <a:rPr lang="en-US" sz="800" u="none" strike="noStrike">
                          <a:effectLst/>
                        </a:rPr>
                        <a:t>4</a:t>
                      </a:r>
                      <a:endParaRPr lang="en-US" sz="800" b="0" i="0" u="none" strike="noStrike">
                        <a:solidFill>
                          <a:srgbClr val="000000"/>
                        </a:solidFill>
                        <a:effectLst/>
                        <a:latin typeface="Calibri" panose="020F0502020204030204" pitchFamily="34" charset="0"/>
                      </a:endParaRPr>
                    </a:p>
                  </a:txBody>
                  <a:tcPr marL="5715" marR="5715" marT="5715" marB="0" anchor="b"/>
                </a:tc>
                <a:tc>
                  <a:txBody>
                    <a:bodyPr/>
                    <a:lstStyle/>
                    <a:p>
                      <a:pPr algn="l" fontAlgn="b"/>
                      <a:r>
                        <a:rPr lang="en-US" sz="800" u="none" strike="noStrike" dirty="0">
                          <a:effectLst/>
                        </a:rPr>
                        <a:t>Esophagus</a:t>
                      </a:r>
                      <a:endParaRPr lang="en-US" sz="800" b="0" i="0" u="none" strike="noStrike" dirty="0">
                        <a:solidFill>
                          <a:srgbClr val="000000"/>
                        </a:solidFill>
                        <a:effectLst/>
                        <a:latin typeface="Calibri" panose="020F0502020204030204" pitchFamily="34" charset="0"/>
                      </a:endParaRPr>
                    </a:p>
                  </a:txBody>
                  <a:tcPr marL="5715" marR="5715" marT="5715" marB="0" anchor="b"/>
                </a:tc>
                <a:tc>
                  <a:txBody>
                    <a:bodyPr/>
                    <a:lstStyle/>
                    <a:p>
                      <a:pPr algn="r" fontAlgn="b"/>
                      <a:r>
                        <a:rPr lang="en-US" sz="800" u="none" strike="noStrike">
                          <a:effectLst/>
                        </a:rPr>
                        <a:t>2</a:t>
                      </a:r>
                      <a:endParaRPr lang="en-US" sz="800" b="0" i="0" u="none" strike="noStrike">
                        <a:solidFill>
                          <a:srgbClr val="000000"/>
                        </a:solidFill>
                        <a:effectLst/>
                        <a:latin typeface="Calibri" panose="020F0502020204030204" pitchFamily="34" charset="0"/>
                      </a:endParaRPr>
                    </a:p>
                  </a:txBody>
                  <a:tcPr marL="5715" marR="5715" marT="5715" marB="0" anchor="b"/>
                </a:tc>
                <a:tc>
                  <a:txBody>
                    <a:bodyPr/>
                    <a:lstStyle/>
                    <a:p>
                      <a:pPr algn="r" fontAlgn="b"/>
                      <a:r>
                        <a:rPr lang="en-US" sz="800" u="none" strike="noStrike" dirty="0">
                          <a:effectLst/>
                        </a:rPr>
                        <a:t>25</a:t>
                      </a:r>
                      <a:endParaRPr lang="en-US" sz="800" b="0" i="0" u="none" strike="noStrike" dirty="0">
                        <a:solidFill>
                          <a:srgbClr val="000000"/>
                        </a:solidFill>
                        <a:effectLst/>
                        <a:latin typeface="Calibri" panose="020F0502020204030204" pitchFamily="34" charset="0"/>
                      </a:endParaRPr>
                    </a:p>
                  </a:txBody>
                  <a:tcPr marL="5715" marR="5715" marT="5715" marB="0" anchor="b"/>
                </a:tc>
                <a:tc>
                  <a:txBody>
                    <a:bodyPr/>
                    <a:lstStyle/>
                    <a:p>
                      <a:pPr algn="r" fontAlgn="b"/>
                      <a:r>
                        <a:rPr lang="en-US" sz="800" u="none" strike="noStrike" dirty="0">
                          <a:solidFill>
                            <a:srgbClr val="FF0000"/>
                          </a:solidFill>
                          <a:effectLst/>
                        </a:rPr>
                        <a:t>6</a:t>
                      </a:r>
                      <a:endParaRPr lang="en-US" sz="800" b="0" i="0" u="none" strike="noStrike" dirty="0">
                        <a:solidFill>
                          <a:srgbClr val="FF0000"/>
                        </a:solidFill>
                        <a:effectLst/>
                        <a:latin typeface="Calibri" panose="020F0502020204030204" pitchFamily="34" charset="0"/>
                      </a:endParaRPr>
                    </a:p>
                  </a:txBody>
                  <a:tcPr marL="5715" marR="5715" marT="5715" marB="0" anchor="b"/>
                </a:tc>
              </a:tr>
              <a:tr h="137160">
                <a:tc>
                  <a:txBody>
                    <a:bodyPr/>
                    <a:lstStyle/>
                    <a:p>
                      <a:pPr algn="r" fontAlgn="b"/>
                      <a:r>
                        <a:rPr lang="en-US" sz="800" u="none" strike="noStrike">
                          <a:effectLst/>
                        </a:rPr>
                        <a:t>5</a:t>
                      </a:r>
                      <a:endParaRPr lang="en-US" sz="800" b="0" i="0" u="none" strike="noStrike">
                        <a:solidFill>
                          <a:srgbClr val="000000"/>
                        </a:solidFill>
                        <a:effectLst/>
                        <a:latin typeface="Calibri" panose="020F0502020204030204" pitchFamily="34" charset="0"/>
                      </a:endParaRPr>
                    </a:p>
                  </a:txBody>
                  <a:tcPr marL="5715" marR="5715" marT="5715" marB="0" anchor="b"/>
                </a:tc>
                <a:tc>
                  <a:txBody>
                    <a:bodyPr/>
                    <a:lstStyle/>
                    <a:p>
                      <a:pPr algn="l" fontAlgn="b"/>
                      <a:r>
                        <a:rPr lang="en-US" sz="800" u="none" strike="noStrike" dirty="0">
                          <a:effectLst/>
                        </a:rPr>
                        <a:t>Fat cell</a:t>
                      </a:r>
                      <a:endParaRPr lang="en-US" sz="800" b="0" i="0" u="none" strike="noStrike" dirty="0">
                        <a:solidFill>
                          <a:srgbClr val="000000"/>
                        </a:solidFill>
                        <a:effectLst/>
                        <a:latin typeface="Calibri" panose="020F0502020204030204" pitchFamily="34" charset="0"/>
                      </a:endParaRPr>
                    </a:p>
                  </a:txBody>
                  <a:tcPr marL="5715" marR="5715" marT="5715" marB="0" anchor="b"/>
                </a:tc>
                <a:tc>
                  <a:txBody>
                    <a:bodyPr/>
                    <a:lstStyle/>
                    <a:p>
                      <a:pPr algn="r" fontAlgn="b"/>
                      <a:r>
                        <a:rPr lang="en-US" sz="800" u="none" strike="noStrike">
                          <a:effectLst/>
                        </a:rPr>
                        <a:t>3</a:t>
                      </a:r>
                      <a:endParaRPr lang="en-US" sz="800" b="0" i="0" u="none" strike="noStrike">
                        <a:solidFill>
                          <a:srgbClr val="000000"/>
                        </a:solidFill>
                        <a:effectLst/>
                        <a:latin typeface="Calibri" panose="020F0502020204030204" pitchFamily="34" charset="0"/>
                      </a:endParaRPr>
                    </a:p>
                  </a:txBody>
                  <a:tcPr marL="5715" marR="5715" marT="5715" marB="0" anchor="b"/>
                </a:tc>
                <a:tc>
                  <a:txBody>
                    <a:bodyPr/>
                    <a:lstStyle/>
                    <a:p>
                      <a:pPr algn="r" fontAlgn="b"/>
                      <a:r>
                        <a:rPr lang="en-US" sz="800" u="none" strike="noStrike" dirty="0">
                          <a:effectLst/>
                        </a:rPr>
                        <a:t>4</a:t>
                      </a:r>
                      <a:endParaRPr lang="en-US" sz="800" b="0" i="0" u="none" strike="noStrike" dirty="0">
                        <a:solidFill>
                          <a:srgbClr val="000000"/>
                        </a:solidFill>
                        <a:effectLst/>
                        <a:latin typeface="Calibri" panose="020F0502020204030204" pitchFamily="34" charset="0"/>
                      </a:endParaRPr>
                    </a:p>
                  </a:txBody>
                  <a:tcPr marL="5715" marR="5715" marT="5715" marB="0" anchor="b"/>
                </a:tc>
                <a:tc>
                  <a:txBody>
                    <a:bodyPr/>
                    <a:lstStyle/>
                    <a:p>
                      <a:pPr algn="r" fontAlgn="b"/>
                      <a:r>
                        <a:rPr lang="en-US" sz="800" u="none" strike="noStrike" dirty="0">
                          <a:solidFill>
                            <a:srgbClr val="FF0000"/>
                          </a:solidFill>
                          <a:effectLst/>
                        </a:rPr>
                        <a:t>0</a:t>
                      </a:r>
                      <a:endParaRPr lang="en-US" sz="800" b="0" i="0" u="none" strike="noStrike" dirty="0">
                        <a:solidFill>
                          <a:srgbClr val="FF0000"/>
                        </a:solidFill>
                        <a:effectLst/>
                        <a:latin typeface="Calibri" panose="020F0502020204030204" pitchFamily="34" charset="0"/>
                      </a:endParaRPr>
                    </a:p>
                  </a:txBody>
                  <a:tcPr marL="5715" marR="5715" marT="5715" marB="0" anchor="b"/>
                </a:tc>
              </a:tr>
              <a:tr h="137160">
                <a:tc>
                  <a:txBody>
                    <a:bodyPr/>
                    <a:lstStyle/>
                    <a:p>
                      <a:pPr algn="r" fontAlgn="b"/>
                      <a:r>
                        <a:rPr lang="en-US" sz="800" u="none" strike="noStrike">
                          <a:effectLst/>
                        </a:rPr>
                        <a:t>6</a:t>
                      </a:r>
                      <a:endParaRPr lang="en-US" sz="800" b="0" i="0" u="none" strike="noStrike">
                        <a:solidFill>
                          <a:srgbClr val="000000"/>
                        </a:solidFill>
                        <a:effectLst/>
                        <a:latin typeface="Calibri" panose="020F0502020204030204" pitchFamily="34" charset="0"/>
                      </a:endParaRPr>
                    </a:p>
                  </a:txBody>
                  <a:tcPr marL="5715" marR="5715" marT="5715" marB="0" anchor="b"/>
                </a:tc>
                <a:tc>
                  <a:txBody>
                    <a:bodyPr/>
                    <a:lstStyle/>
                    <a:p>
                      <a:pPr algn="l" fontAlgn="b"/>
                      <a:r>
                        <a:rPr lang="en-US" sz="800" u="none" strike="noStrike" dirty="0">
                          <a:effectLst/>
                        </a:rPr>
                        <a:t>Gastric</a:t>
                      </a:r>
                      <a:endParaRPr lang="en-US" sz="800" b="0" i="0" u="none" strike="noStrike" dirty="0">
                        <a:solidFill>
                          <a:srgbClr val="000000"/>
                        </a:solidFill>
                        <a:effectLst/>
                        <a:latin typeface="Calibri" panose="020F0502020204030204" pitchFamily="34" charset="0"/>
                      </a:endParaRPr>
                    </a:p>
                  </a:txBody>
                  <a:tcPr marL="5715" marR="5715" marT="5715" marB="0" anchor="b"/>
                </a:tc>
                <a:tc>
                  <a:txBody>
                    <a:bodyPr/>
                    <a:lstStyle/>
                    <a:p>
                      <a:pPr algn="r" fontAlgn="b"/>
                      <a:r>
                        <a:rPr lang="en-US" sz="800" u="none" strike="noStrike">
                          <a:effectLst/>
                        </a:rPr>
                        <a:t>2</a:t>
                      </a:r>
                      <a:endParaRPr lang="en-US" sz="800" b="0" i="0" u="none" strike="noStrike">
                        <a:solidFill>
                          <a:srgbClr val="000000"/>
                        </a:solidFill>
                        <a:effectLst/>
                        <a:latin typeface="Calibri" panose="020F0502020204030204" pitchFamily="34" charset="0"/>
                      </a:endParaRPr>
                    </a:p>
                  </a:txBody>
                  <a:tcPr marL="5715" marR="5715" marT="5715" marB="0" anchor="b"/>
                </a:tc>
                <a:tc>
                  <a:txBody>
                    <a:bodyPr/>
                    <a:lstStyle/>
                    <a:p>
                      <a:pPr algn="r" fontAlgn="b"/>
                      <a:r>
                        <a:rPr lang="en-US" sz="800" u="none" strike="noStrike" dirty="0">
                          <a:effectLst/>
                        </a:rPr>
                        <a:t>15</a:t>
                      </a:r>
                      <a:endParaRPr lang="en-US" sz="800" b="0" i="0" u="none" strike="noStrike" dirty="0">
                        <a:solidFill>
                          <a:srgbClr val="000000"/>
                        </a:solidFill>
                        <a:effectLst/>
                        <a:latin typeface="Calibri" panose="020F0502020204030204" pitchFamily="34" charset="0"/>
                      </a:endParaRPr>
                    </a:p>
                  </a:txBody>
                  <a:tcPr marL="5715" marR="5715" marT="5715" marB="0" anchor="b"/>
                </a:tc>
                <a:tc>
                  <a:txBody>
                    <a:bodyPr/>
                    <a:lstStyle/>
                    <a:p>
                      <a:pPr algn="r" fontAlgn="b"/>
                      <a:r>
                        <a:rPr lang="en-US" sz="800" u="none" strike="noStrike" dirty="0">
                          <a:solidFill>
                            <a:srgbClr val="FF0000"/>
                          </a:solidFill>
                          <a:effectLst/>
                        </a:rPr>
                        <a:t>2</a:t>
                      </a:r>
                      <a:endParaRPr lang="en-US" sz="800" b="0" i="0" u="none" strike="noStrike" dirty="0">
                        <a:solidFill>
                          <a:srgbClr val="FF0000"/>
                        </a:solidFill>
                        <a:effectLst/>
                        <a:latin typeface="Calibri" panose="020F0502020204030204" pitchFamily="34" charset="0"/>
                      </a:endParaRPr>
                    </a:p>
                  </a:txBody>
                  <a:tcPr marL="5715" marR="5715" marT="5715" marB="0" anchor="b"/>
                </a:tc>
              </a:tr>
              <a:tr h="137160">
                <a:tc>
                  <a:txBody>
                    <a:bodyPr/>
                    <a:lstStyle/>
                    <a:p>
                      <a:pPr algn="r" fontAlgn="b"/>
                      <a:r>
                        <a:rPr lang="en-US" sz="800" u="none" strike="noStrike" dirty="0">
                          <a:effectLst/>
                        </a:rPr>
                        <a:t>7</a:t>
                      </a:r>
                      <a:endParaRPr lang="en-US" sz="800" b="0" i="0" u="none" strike="noStrike" dirty="0">
                        <a:solidFill>
                          <a:srgbClr val="000000"/>
                        </a:solidFill>
                        <a:effectLst/>
                        <a:latin typeface="Calibri" panose="020F0502020204030204" pitchFamily="34" charset="0"/>
                      </a:endParaRPr>
                    </a:p>
                  </a:txBody>
                  <a:tcPr marL="5715" marR="5715" marT="5715" marB="0" anchor="b"/>
                </a:tc>
                <a:tc>
                  <a:txBody>
                    <a:bodyPr/>
                    <a:lstStyle/>
                    <a:p>
                      <a:pPr algn="l" fontAlgn="b"/>
                      <a:r>
                        <a:rPr lang="en-US" sz="800" u="none" strike="noStrike" dirty="0">
                          <a:effectLst/>
                        </a:rPr>
                        <a:t>H1</a:t>
                      </a:r>
                      <a:endParaRPr lang="en-US" sz="800" b="0" i="0" u="none" strike="noStrike" dirty="0">
                        <a:solidFill>
                          <a:srgbClr val="000000"/>
                        </a:solidFill>
                        <a:effectLst/>
                        <a:latin typeface="Calibri" panose="020F0502020204030204" pitchFamily="34" charset="0"/>
                      </a:endParaRPr>
                    </a:p>
                  </a:txBody>
                  <a:tcPr marL="5715" marR="5715" marT="5715" marB="0" anchor="b"/>
                </a:tc>
                <a:tc>
                  <a:txBody>
                    <a:bodyPr/>
                    <a:lstStyle/>
                    <a:p>
                      <a:pPr algn="r" fontAlgn="b"/>
                      <a:r>
                        <a:rPr lang="en-US" sz="800" u="none" strike="noStrike" dirty="0">
                          <a:effectLst/>
                        </a:rPr>
                        <a:t>10</a:t>
                      </a:r>
                      <a:endParaRPr lang="en-US" sz="800" b="0" i="0" u="none" strike="noStrike" dirty="0">
                        <a:solidFill>
                          <a:srgbClr val="000000"/>
                        </a:solidFill>
                        <a:effectLst/>
                        <a:latin typeface="Calibri" panose="020F0502020204030204" pitchFamily="34" charset="0"/>
                      </a:endParaRPr>
                    </a:p>
                  </a:txBody>
                  <a:tcPr marL="5715" marR="5715" marT="5715" marB="0" anchor="b"/>
                </a:tc>
                <a:tc>
                  <a:txBody>
                    <a:bodyPr/>
                    <a:lstStyle/>
                    <a:p>
                      <a:pPr algn="r" fontAlgn="b"/>
                      <a:r>
                        <a:rPr lang="en-US" sz="800" u="none" strike="noStrike" dirty="0">
                          <a:effectLst/>
                        </a:rPr>
                        <a:t>1435</a:t>
                      </a:r>
                      <a:endParaRPr lang="en-US" sz="800" b="0" i="0" u="none" strike="noStrike" dirty="0">
                        <a:solidFill>
                          <a:srgbClr val="000000"/>
                        </a:solidFill>
                        <a:effectLst/>
                        <a:latin typeface="Calibri" panose="020F0502020204030204" pitchFamily="34" charset="0"/>
                      </a:endParaRPr>
                    </a:p>
                  </a:txBody>
                  <a:tcPr marL="5715" marR="5715" marT="5715" marB="0" anchor="b"/>
                </a:tc>
                <a:tc>
                  <a:txBody>
                    <a:bodyPr/>
                    <a:lstStyle/>
                    <a:p>
                      <a:pPr algn="r" fontAlgn="b"/>
                      <a:r>
                        <a:rPr lang="en-US" sz="800" u="none" strike="noStrike" dirty="0">
                          <a:solidFill>
                            <a:srgbClr val="FF0000"/>
                          </a:solidFill>
                          <a:effectLst/>
                        </a:rPr>
                        <a:t>743</a:t>
                      </a:r>
                      <a:endParaRPr lang="en-US" sz="800" b="0" i="0" u="none" strike="noStrike" dirty="0">
                        <a:solidFill>
                          <a:srgbClr val="FF0000"/>
                        </a:solidFill>
                        <a:effectLst/>
                        <a:latin typeface="Calibri" panose="020F0502020204030204" pitchFamily="34" charset="0"/>
                      </a:endParaRPr>
                    </a:p>
                  </a:txBody>
                  <a:tcPr marL="5715" marR="5715" marT="5715" marB="0" anchor="b"/>
                </a:tc>
              </a:tr>
              <a:tr h="137160">
                <a:tc>
                  <a:txBody>
                    <a:bodyPr/>
                    <a:lstStyle/>
                    <a:p>
                      <a:pPr algn="r" fontAlgn="b"/>
                      <a:r>
                        <a:rPr lang="en-US" sz="800" u="none" strike="noStrike">
                          <a:effectLst/>
                        </a:rPr>
                        <a:t>8</a:t>
                      </a:r>
                      <a:endParaRPr lang="en-US" sz="800" b="0" i="0" u="none" strike="noStrike">
                        <a:solidFill>
                          <a:srgbClr val="000000"/>
                        </a:solidFill>
                        <a:effectLst/>
                        <a:latin typeface="Calibri" panose="020F0502020204030204" pitchFamily="34" charset="0"/>
                      </a:endParaRPr>
                    </a:p>
                  </a:txBody>
                  <a:tcPr marL="5715" marR="5715" marT="5715" marB="0" anchor="b"/>
                </a:tc>
                <a:tc>
                  <a:txBody>
                    <a:bodyPr/>
                    <a:lstStyle/>
                    <a:p>
                      <a:pPr algn="l" fontAlgn="b"/>
                      <a:r>
                        <a:rPr lang="en-US" sz="800" u="none" strike="noStrike" dirty="0">
                          <a:effectLst/>
                        </a:rPr>
                        <a:t>Heart</a:t>
                      </a:r>
                      <a:endParaRPr lang="en-US" sz="800" b="0" i="0" u="none" strike="noStrike" dirty="0">
                        <a:solidFill>
                          <a:srgbClr val="000000"/>
                        </a:solidFill>
                        <a:effectLst/>
                        <a:latin typeface="Calibri" panose="020F0502020204030204" pitchFamily="34" charset="0"/>
                      </a:endParaRPr>
                    </a:p>
                  </a:txBody>
                  <a:tcPr marL="5715" marR="5715" marT="5715" marB="0" anchor="b"/>
                </a:tc>
                <a:tc>
                  <a:txBody>
                    <a:bodyPr/>
                    <a:lstStyle/>
                    <a:p>
                      <a:pPr algn="r" fontAlgn="b"/>
                      <a:r>
                        <a:rPr lang="en-US" sz="800" u="none" strike="noStrike" dirty="0">
                          <a:effectLst/>
                        </a:rPr>
                        <a:t>6</a:t>
                      </a:r>
                      <a:endParaRPr lang="en-US" sz="800" b="0" i="0" u="none" strike="noStrike" dirty="0">
                        <a:solidFill>
                          <a:srgbClr val="000000"/>
                        </a:solidFill>
                        <a:effectLst/>
                        <a:latin typeface="Calibri" panose="020F0502020204030204" pitchFamily="34" charset="0"/>
                      </a:endParaRPr>
                    </a:p>
                  </a:txBody>
                  <a:tcPr marL="5715" marR="5715" marT="5715" marB="0" anchor="b"/>
                </a:tc>
                <a:tc>
                  <a:txBody>
                    <a:bodyPr/>
                    <a:lstStyle/>
                    <a:p>
                      <a:pPr algn="r" fontAlgn="b"/>
                      <a:r>
                        <a:rPr lang="en-US" sz="800" u="none" strike="noStrike" dirty="0">
                          <a:effectLst/>
                        </a:rPr>
                        <a:t>3</a:t>
                      </a:r>
                      <a:endParaRPr lang="en-US" sz="800" b="0" i="0" u="none" strike="noStrike" dirty="0">
                        <a:solidFill>
                          <a:srgbClr val="000000"/>
                        </a:solidFill>
                        <a:effectLst/>
                        <a:latin typeface="Calibri" panose="020F0502020204030204" pitchFamily="34" charset="0"/>
                      </a:endParaRPr>
                    </a:p>
                  </a:txBody>
                  <a:tcPr marL="5715" marR="5715" marT="5715" marB="0" anchor="b"/>
                </a:tc>
                <a:tc>
                  <a:txBody>
                    <a:bodyPr/>
                    <a:lstStyle/>
                    <a:p>
                      <a:pPr algn="r" fontAlgn="b"/>
                      <a:r>
                        <a:rPr lang="en-US" sz="800" u="none" strike="noStrike" dirty="0">
                          <a:solidFill>
                            <a:srgbClr val="FF0000"/>
                          </a:solidFill>
                          <a:effectLst/>
                        </a:rPr>
                        <a:t>0</a:t>
                      </a:r>
                      <a:endParaRPr lang="en-US" sz="800" b="0" i="0" u="none" strike="noStrike" dirty="0">
                        <a:solidFill>
                          <a:srgbClr val="FF0000"/>
                        </a:solidFill>
                        <a:effectLst/>
                        <a:latin typeface="Calibri" panose="020F0502020204030204" pitchFamily="34" charset="0"/>
                      </a:endParaRPr>
                    </a:p>
                  </a:txBody>
                  <a:tcPr marL="5715" marR="5715" marT="5715" marB="0" anchor="b"/>
                </a:tc>
              </a:tr>
              <a:tr h="137160">
                <a:tc>
                  <a:txBody>
                    <a:bodyPr/>
                    <a:lstStyle/>
                    <a:p>
                      <a:pPr algn="r" fontAlgn="b"/>
                      <a:r>
                        <a:rPr lang="en-US" sz="800" u="none" strike="noStrike">
                          <a:effectLst/>
                        </a:rPr>
                        <a:t>9</a:t>
                      </a:r>
                      <a:endParaRPr lang="en-US" sz="800" b="0" i="0" u="none" strike="noStrike">
                        <a:solidFill>
                          <a:srgbClr val="000000"/>
                        </a:solidFill>
                        <a:effectLst/>
                        <a:latin typeface="Calibri" panose="020F0502020204030204" pitchFamily="34" charset="0"/>
                      </a:endParaRPr>
                    </a:p>
                  </a:txBody>
                  <a:tcPr marL="5715" marR="5715" marT="5715" marB="0" anchor="b"/>
                </a:tc>
                <a:tc>
                  <a:txBody>
                    <a:bodyPr/>
                    <a:lstStyle/>
                    <a:p>
                      <a:pPr algn="l" fontAlgn="b"/>
                      <a:r>
                        <a:rPr lang="en-US" sz="800" u="none" strike="noStrike">
                          <a:effectLst/>
                        </a:rPr>
                        <a:t>Intestine</a:t>
                      </a:r>
                      <a:endParaRPr lang="en-US" sz="800" b="0" i="0" u="none" strike="noStrike">
                        <a:solidFill>
                          <a:srgbClr val="000000"/>
                        </a:solidFill>
                        <a:effectLst/>
                        <a:latin typeface="Calibri" panose="020F0502020204030204" pitchFamily="34" charset="0"/>
                      </a:endParaRPr>
                    </a:p>
                  </a:txBody>
                  <a:tcPr marL="5715" marR="5715" marT="5715" marB="0" anchor="b"/>
                </a:tc>
                <a:tc>
                  <a:txBody>
                    <a:bodyPr/>
                    <a:lstStyle/>
                    <a:p>
                      <a:pPr algn="r" fontAlgn="b"/>
                      <a:r>
                        <a:rPr lang="en-US" sz="800" u="none" strike="noStrike" dirty="0">
                          <a:effectLst/>
                        </a:rPr>
                        <a:t>4</a:t>
                      </a:r>
                      <a:endParaRPr lang="en-US" sz="800" b="0" i="0" u="none" strike="noStrike" dirty="0">
                        <a:solidFill>
                          <a:srgbClr val="000000"/>
                        </a:solidFill>
                        <a:effectLst/>
                        <a:latin typeface="Calibri" panose="020F0502020204030204" pitchFamily="34" charset="0"/>
                      </a:endParaRPr>
                    </a:p>
                  </a:txBody>
                  <a:tcPr marL="5715" marR="5715" marT="5715" marB="0" anchor="b"/>
                </a:tc>
                <a:tc>
                  <a:txBody>
                    <a:bodyPr/>
                    <a:lstStyle/>
                    <a:p>
                      <a:pPr algn="r" fontAlgn="b"/>
                      <a:r>
                        <a:rPr lang="en-US" sz="800" u="none" strike="noStrike" dirty="0">
                          <a:effectLst/>
                        </a:rPr>
                        <a:t>12</a:t>
                      </a:r>
                      <a:endParaRPr lang="en-US" sz="800" b="0" i="0" u="none" strike="noStrike" dirty="0">
                        <a:solidFill>
                          <a:srgbClr val="000000"/>
                        </a:solidFill>
                        <a:effectLst/>
                        <a:latin typeface="Calibri" panose="020F0502020204030204" pitchFamily="34" charset="0"/>
                      </a:endParaRPr>
                    </a:p>
                  </a:txBody>
                  <a:tcPr marL="5715" marR="5715" marT="5715" marB="0" anchor="b"/>
                </a:tc>
                <a:tc>
                  <a:txBody>
                    <a:bodyPr/>
                    <a:lstStyle/>
                    <a:p>
                      <a:pPr algn="r" fontAlgn="b"/>
                      <a:r>
                        <a:rPr lang="en-US" sz="800" u="none" strike="noStrike" dirty="0">
                          <a:solidFill>
                            <a:srgbClr val="FF0000"/>
                          </a:solidFill>
                          <a:effectLst/>
                        </a:rPr>
                        <a:t>1</a:t>
                      </a:r>
                      <a:endParaRPr lang="en-US" sz="800" b="0" i="0" u="none" strike="noStrike" dirty="0">
                        <a:solidFill>
                          <a:srgbClr val="FF0000"/>
                        </a:solidFill>
                        <a:effectLst/>
                        <a:latin typeface="Calibri" panose="020F0502020204030204" pitchFamily="34" charset="0"/>
                      </a:endParaRPr>
                    </a:p>
                  </a:txBody>
                  <a:tcPr marL="5715" marR="5715" marT="5715" marB="0" anchor="b"/>
                </a:tc>
              </a:tr>
              <a:tr h="137160">
                <a:tc>
                  <a:txBody>
                    <a:bodyPr/>
                    <a:lstStyle/>
                    <a:p>
                      <a:pPr algn="r" fontAlgn="b"/>
                      <a:r>
                        <a:rPr lang="en-US" sz="800" u="none" strike="noStrike">
                          <a:effectLst/>
                        </a:rPr>
                        <a:t>10</a:t>
                      </a:r>
                      <a:endParaRPr lang="en-US" sz="800" b="0" i="0" u="none" strike="noStrike">
                        <a:solidFill>
                          <a:srgbClr val="000000"/>
                        </a:solidFill>
                        <a:effectLst/>
                        <a:latin typeface="Calibri" panose="020F0502020204030204" pitchFamily="34" charset="0"/>
                      </a:endParaRPr>
                    </a:p>
                  </a:txBody>
                  <a:tcPr marL="5715" marR="5715" marT="5715" marB="0" anchor="b"/>
                </a:tc>
                <a:tc>
                  <a:txBody>
                    <a:bodyPr/>
                    <a:lstStyle/>
                    <a:p>
                      <a:pPr algn="l" fontAlgn="b"/>
                      <a:r>
                        <a:rPr lang="en-US" sz="800" u="none" strike="noStrike">
                          <a:effectLst/>
                        </a:rPr>
                        <a:t>Kidney</a:t>
                      </a:r>
                      <a:endParaRPr lang="en-US" sz="800" b="0" i="0" u="none" strike="noStrike">
                        <a:solidFill>
                          <a:srgbClr val="000000"/>
                        </a:solidFill>
                        <a:effectLst/>
                        <a:latin typeface="Calibri" panose="020F0502020204030204" pitchFamily="34" charset="0"/>
                      </a:endParaRPr>
                    </a:p>
                  </a:txBody>
                  <a:tcPr marL="5715" marR="5715" marT="5715" marB="0" anchor="b"/>
                </a:tc>
                <a:tc>
                  <a:txBody>
                    <a:bodyPr/>
                    <a:lstStyle/>
                    <a:p>
                      <a:pPr algn="r" fontAlgn="b"/>
                      <a:r>
                        <a:rPr lang="en-US" sz="800" u="none" strike="noStrike" dirty="0">
                          <a:effectLst/>
                        </a:rPr>
                        <a:t>2</a:t>
                      </a:r>
                      <a:endParaRPr lang="en-US" sz="800" b="0" i="0" u="none" strike="noStrike" dirty="0">
                        <a:solidFill>
                          <a:srgbClr val="000000"/>
                        </a:solidFill>
                        <a:effectLst/>
                        <a:latin typeface="Calibri" panose="020F0502020204030204" pitchFamily="34" charset="0"/>
                      </a:endParaRPr>
                    </a:p>
                  </a:txBody>
                  <a:tcPr marL="5715" marR="5715" marT="5715" marB="0" anchor="b"/>
                </a:tc>
                <a:tc>
                  <a:txBody>
                    <a:bodyPr/>
                    <a:lstStyle/>
                    <a:p>
                      <a:pPr algn="r" fontAlgn="b"/>
                      <a:r>
                        <a:rPr lang="en-US" sz="800" u="none" strike="noStrike" dirty="0">
                          <a:effectLst/>
                        </a:rPr>
                        <a:t>47</a:t>
                      </a:r>
                      <a:endParaRPr lang="en-US" sz="800" b="0" i="0" u="none" strike="noStrike" dirty="0">
                        <a:solidFill>
                          <a:srgbClr val="000000"/>
                        </a:solidFill>
                        <a:effectLst/>
                        <a:latin typeface="Calibri" panose="020F0502020204030204" pitchFamily="34" charset="0"/>
                      </a:endParaRPr>
                    </a:p>
                  </a:txBody>
                  <a:tcPr marL="5715" marR="5715" marT="5715" marB="0" anchor="b"/>
                </a:tc>
                <a:tc>
                  <a:txBody>
                    <a:bodyPr/>
                    <a:lstStyle/>
                    <a:p>
                      <a:pPr algn="r" fontAlgn="b"/>
                      <a:r>
                        <a:rPr lang="en-US" sz="800" u="none" strike="noStrike" dirty="0">
                          <a:solidFill>
                            <a:srgbClr val="FF0000"/>
                          </a:solidFill>
                          <a:effectLst/>
                        </a:rPr>
                        <a:t>12</a:t>
                      </a:r>
                      <a:endParaRPr lang="en-US" sz="800" b="0" i="0" u="none" strike="noStrike" dirty="0">
                        <a:solidFill>
                          <a:srgbClr val="FF0000"/>
                        </a:solidFill>
                        <a:effectLst/>
                        <a:latin typeface="Calibri" panose="020F0502020204030204" pitchFamily="34" charset="0"/>
                      </a:endParaRPr>
                    </a:p>
                  </a:txBody>
                  <a:tcPr marL="5715" marR="5715" marT="5715" marB="0" anchor="b"/>
                </a:tc>
              </a:tr>
              <a:tr h="137160">
                <a:tc>
                  <a:txBody>
                    <a:bodyPr/>
                    <a:lstStyle/>
                    <a:p>
                      <a:pPr algn="r" fontAlgn="b"/>
                      <a:r>
                        <a:rPr lang="en-US" sz="800" u="none" strike="noStrike">
                          <a:effectLst/>
                        </a:rPr>
                        <a:t>11</a:t>
                      </a:r>
                      <a:endParaRPr lang="en-US" sz="800" b="0" i="0" u="none" strike="noStrike">
                        <a:solidFill>
                          <a:srgbClr val="000000"/>
                        </a:solidFill>
                        <a:effectLst/>
                        <a:latin typeface="Calibri" panose="020F0502020204030204" pitchFamily="34" charset="0"/>
                      </a:endParaRPr>
                    </a:p>
                  </a:txBody>
                  <a:tcPr marL="5715" marR="5715" marT="5715" marB="0" anchor="b"/>
                </a:tc>
                <a:tc>
                  <a:txBody>
                    <a:bodyPr/>
                    <a:lstStyle/>
                    <a:p>
                      <a:pPr algn="l" fontAlgn="b"/>
                      <a:r>
                        <a:rPr lang="en-US" sz="800" u="none" strike="noStrike" dirty="0">
                          <a:effectLst/>
                        </a:rPr>
                        <a:t>Liver</a:t>
                      </a:r>
                      <a:endParaRPr lang="en-US" sz="800" b="0" i="0" u="none" strike="noStrike" dirty="0">
                        <a:solidFill>
                          <a:srgbClr val="000000"/>
                        </a:solidFill>
                        <a:effectLst/>
                        <a:latin typeface="Calibri" panose="020F0502020204030204" pitchFamily="34" charset="0"/>
                      </a:endParaRPr>
                    </a:p>
                  </a:txBody>
                  <a:tcPr marL="5715" marR="5715" marT="5715" marB="0" anchor="b"/>
                </a:tc>
                <a:tc>
                  <a:txBody>
                    <a:bodyPr/>
                    <a:lstStyle/>
                    <a:p>
                      <a:pPr algn="r" fontAlgn="b"/>
                      <a:r>
                        <a:rPr lang="en-US" sz="800" u="none" strike="noStrike" dirty="0">
                          <a:effectLst/>
                        </a:rPr>
                        <a:t>2</a:t>
                      </a:r>
                      <a:endParaRPr lang="en-US" sz="800" b="0" i="0" u="none" strike="noStrike" dirty="0">
                        <a:solidFill>
                          <a:srgbClr val="000000"/>
                        </a:solidFill>
                        <a:effectLst/>
                        <a:latin typeface="Calibri" panose="020F0502020204030204" pitchFamily="34" charset="0"/>
                      </a:endParaRPr>
                    </a:p>
                  </a:txBody>
                  <a:tcPr marL="5715" marR="5715" marT="5715" marB="0" anchor="b"/>
                </a:tc>
                <a:tc>
                  <a:txBody>
                    <a:bodyPr/>
                    <a:lstStyle/>
                    <a:p>
                      <a:pPr algn="r" fontAlgn="b"/>
                      <a:r>
                        <a:rPr lang="en-US" sz="800" u="none" strike="noStrike" dirty="0">
                          <a:effectLst/>
                        </a:rPr>
                        <a:t>170</a:t>
                      </a:r>
                      <a:endParaRPr lang="en-US" sz="800" b="0" i="0" u="none" strike="noStrike" dirty="0">
                        <a:solidFill>
                          <a:srgbClr val="000000"/>
                        </a:solidFill>
                        <a:effectLst/>
                        <a:latin typeface="Calibri" panose="020F0502020204030204" pitchFamily="34" charset="0"/>
                      </a:endParaRPr>
                    </a:p>
                  </a:txBody>
                  <a:tcPr marL="5715" marR="5715" marT="5715" marB="0" anchor="b"/>
                </a:tc>
                <a:tc>
                  <a:txBody>
                    <a:bodyPr/>
                    <a:lstStyle/>
                    <a:p>
                      <a:pPr algn="r" fontAlgn="b"/>
                      <a:r>
                        <a:rPr lang="en-US" sz="800" u="none" strike="noStrike" dirty="0">
                          <a:solidFill>
                            <a:srgbClr val="FF0000"/>
                          </a:solidFill>
                          <a:effectLst/>
                        </a:rPr>
                        <a:t>57</a:t>
                      </a:r>
                      <a:endParaRPr lang="en-US" sz="800" b="0" i="0" u="none" strike="noStrike" dirty="0">
                        <a:solidFill>
                          <a:srgbClr val="FF0000"/>
                        </a:solidFill>
                        <a:effectLst/>
                        <a:latin typeface="Calibri" panose="020F0502020204030204" pitchFamily="34" charset="0"/>
                      </a:endParaRPr>
                    </a:p>
                  </a:txBody>
                  <a:tcPr marL="5715" marR="5715" marT="5715" marB="0" anchor="b"/>
                </a:tc>
              </a:tr>
              <a:tr h="137160">
                <a:tc>
                  <a:txBody>
                    <a:bodyPr/>
                    <a:lstStyle/>
                    <a:p>
                      <a:pPr algn="r" fontAlgn="b"/>
                      <a:r>
                        <a:rPr lang="en-US" sz="800" b="1" u="none" strike="noStrike" dirty="0">
                          <a:effectLst/>
                        </a:rPr>
                        <a:t>12</a:t>
                      </a:r>
                      <a:endParaRPr lang="en-US" sz="800" b="1" i="0" u="none" strike="noStrike" dirty="0">
                        <a:solidFill>
                          <a:srgbClr val="000000"/>
                        </a:solidFill>
                        <a:effectLst/>
                        <a:latin typeface="Calibri" panose="020F0502020204030204" pitchFamily="34" charset="0"/>
                      </a:endParaRPr>
                    </a:p>
                  </a:txBody>
                  <a:tcPr marL="5715" marR="5715" marT="5715" marB="0" anchor="b"/>
                </a:tc>
                <a:tc>
                  <a:txBody>
                    <a:bodyPr/>
                    <a:lstStyle/>
                    <a:p>
                      <a:pPr algn="l" fontAlgn="b"/>
                      <a:r>
                        <a:rPr lang="en-US" sz="800" b="1" u="none" strike="noStrike" dirty="0">
                          <a:effectLst/>
                        </a:rPr>
                        <a:t>Lung</a:t>
                      </a:r>
                      <a:endParaRPr lang="en-US" sz="800" b="1" i="0" u="none" strike="noStrike" dirty="0">
                        <a:solidFill>
                          <a:srgbClr val="000000"/>
                        </a:solidFill>
                        <a:effectLst/>
                        <a:latin typeface="Calibri" panose="020F0502020204030204" pitchFamily="34" charset="0"/>
                      </a:endParaRPr>
                    </a:p>
                  </a:txBody>
                  <a:tcPr marL="5715" marR="5715" marT="5715" marB="0" anchor="b"/>
                </a:tc>
                <a:tc>
                  <a:txBody>
                    <a:bodyPr/>
                    <a:lstStyle/>
                    <a:p>
                      <a:pPr algn="r" fontAlgn="b"/>
                      <a:r>
                        <a:rPr lang="en-US" sz="800" b="1" u="none" strike="noStrike" dirty="0">
                          <a:solidFill>
                            <a:srgbClr val="FF0000"/>
                          </a:solidFill>
                          <a:effectLst/>
                        </a:rPr>
                        <a:t>3</a:t>
                      </a:r>
                      <a:endParaRPr lang="en-US" sz="800" b="1" i="0" u="none" strike="noStrike" dirty="0">
                        <a:solidFill>
                          <a:srgbClr val="FF0000"/>
                        </a:solidFill>
                        <a:effectLst/>
                        <a:latin typeface="Calibri" panose="020F0502020204030204" pitchFamily="34" charset="0"/>
                      </a:endParaRPr>
                    </a:p>
                  </a:txBody>
                  <a:tcPr marL="5715" marR="5715" marT="5715" marB="0" anchor="b"/>
                </a:tc>
                <a:tc>
                  <a:txBody>
                    <a:bodyPr/>
                    <a:lstStyle/>
                    <a:p>
                      <a:pPr algn="r" fontAlgn="b"/>
                      <a:r>
                        <a:rPr lang="en-US" sz="800" b="1" u="none" strike="noStrike" dirty="0">
                          <a:solidFill>
                            <a:srgbClr val="FF0000"/>
                          </a:solidFill>
                          <a:effectLst/>
                        </a:rPr>
                        <a:t>5</a:t>
                      </a:r>
                      <a:endParaRPr lang="en-US" sz="800" b="1" i="0" u="none" strike="noStrike" dirty="0">
                        <a:solidFill>
                          <a:srgbClr val="FF0000"/>
                        </a:solidFill>
                        <a:effectLst/>
                        <a:latin typeface="Calibri" panose="020F0502020204030204" pitchFamily="34" charset="0"/>
                      </a:endParaRPr>
                    </a:p>
                  </a:txBody>
                  <a:tcPr marL="5715" marR="5715" marT="5715" marB="0" anchor="b"/>
                </a:tc>
                <a:tc>
                  <a:txBody>
                    <a:bodyPr/>
                    <a:lstStyle/>
                    <a:p>
                      <a:pPr algn="r" fontAlgn="b"/>
                      <a:r>
                        <a:rPr lang="en-US" sz="800" b="1" u="none" strike="noStrike" dirty="0">
                          <a:solidFill>
                            <a:srgbClr val="FF0000"/>
                          </a:solidFill>
                          <a:effectLst/>
                        </a:rPr>
                        <a:t>0</a:t>
                      </a:r>
                      <a:endParaRPr lang="en-US" sz="800" b="1" i="0" u="none" strike="noStrike" dirty="0">
                        <a:solidFill>
                          <a:srgbClr val="FF0000"/>
                        </a:solidFill>
                        <a:effectLst/>
                        <a:latin typeface="Calibri" panose="020F0502020204030204" pitchFamily="34" charset="0"/>
                      </a:endParaRPr>
                    </a:p>
                  </a:txBody>
                  <a:tcPr marL="5715" marR="5715" marT="5715" marB="0" anchor="b"/>
                </a:tc>
              </a:tr>
              <a:tr h="137160">
                <a:tc>
                  <a:txBody>
                    <a:bodyPr/>
                    <a:lstStyle/>
                    <a:p>
                      <a:pPr algn="r" fontAlgn="b"/>
                      <a:r>
                        <a:rPr lang="en-US" sz="800" u="none" strike="noStrike">
                          <a:effectLst/>
                        </a:rPr>
                        <a:t>13</a:t>
                      </a:r>
                      <a:endParaRPr lang="en-US" sz="800" b="0" i="0" u="none" strike="noStrike">
                        <a:solidFill>
                          <a:srgbClr val="000000"/>
                        </a:solidFill>
                        <a:effectLst/>
                        <a:latin typeface="Calibri" panose="020F0502020204030204" pitchFamily="34" charset="0"/>
                      </a:endParaRPr>
                    </a:p>
                  </a:txBody>
                  <a:tcPr marL="5715" marR="5715" marT="5715" marB="0" anchor="b"/>
                </a:tc>
                <a:tc>
                  <a:txBody>
                    <a:bodyPr/>
                    <a:lstStyle/>
                    <a:p>
                      <a:pPr algn="l" fontAlgn="b"/>
                      <a:r>
                        <a:rPr lang="en-US" sz="800" u="none" strike="noStrike">
                          <a:effectLst/>
                        </a:rPr>
                        <a:t>muscle</a:t>
                      </a:r>
                      <a:endParaRPr lang="en-US" sz="800" b="0" i="0" u="none" strike="noStrike">
                        <a:solidFill>
                          <a:srgbClr val="000000"/>
                        </a:solidFill>
                        <a:effectLst/>
                        <a:latin typeface="Calibri" panose="020F0502020204030204" pitchFamily="34" charset="0"/>
                      </a:endParaRPr>
                    </a:p>
                  </a:txBody>
                  <a:tcPr marL="5715" marR="5715" marT="5715" marB="0" anchor="b"/>
                </a:tc>
                <a:tc>
                  <a:txBody>
                    <a:bodyPr/>
                    <a:lstStyle/>
                    <a:p>
                      <a:pPr algn="r" fontAlgn="b"/>
                      <a:r>
                        <a:rPr lang="en-US" sz="800" u="none" strike="noStrike" dirty="0">
                          <a:effectLst/>
                        </a:rPr>
                        <a:t>4</a:t>
                      </a:r>
                      <a:endParaRPr lang="en-US" sz="800" b="0" i="0" u="none" strike="noStrike" dirty="0">
                        <a:solidFill>
                          <a:srgbClr val="000000"/>
                        </a:solidFill>
                        <a:effectLst/>
                        <a:latin typeface="Calibri" panose="020F0502020204030204" pitchFamily="34" charset="0"/>
                      </a:endParaRPr>
                    </a:p>
                  </a:txBody>
                  <a:tcPr marL="5715" marR="5715" marT="5715" marB="0" anchor="b"/>
                </a:tc>
                <a:tc>
                  <a:txBody>
                    <a:bodyPr/>
                    <a:lstStyle/>
                    <a:p>
                      <a:pPr algn="r" fontAlgn="b"/>
                      <a:r>
                        <a:rPr lang="en-US" sz="800" u="none" strike="noStrike" dirty="0">
                          <a:effectLst/>
                        </a:rPr>
                        <a:t>38</a:t>
                      </a:r>
                      <a:endParaRPr lang="en-US" sz="800" b="0" i="0" u="none" strike="noStrike" dirty="0">
                        <a:solidFill>
                          <a:srgbClr val="000000"/>
                        </a:solidFill>
                        <a:effectLst/>
                        <a:latin typeface="Calibri" panose="020F0502020204030204" pitchFamily="34" charset="0"/>
                      </a:endParaRPr>
                    </a:p>
                  </a:txBody>
                  <a:tcPr marL="5715" marR="5715" marT="5715" marB="0" anchor="b"/>
                </a:tc>
                <a:tc>
                  <a:txBody>
                    <a:bodyPr/>
                    <a:lstStyle/>
                    <a:p>
                      <a:pPr algn="r" fontAlgn="b"/>
                      <a:r>
                        <a:rPr lang="en-US" sz="800" u="none" strike="noStrike" dirty="0">
                          <a:solidFill>
                            <a:srgbClr val="FF0000"/>
                          </a:solidFill>
                          <a:effectLst/>
                        </a:rPr>
                        <a:t>9</a:t>
                      </a:r>
                      <a:endParaRPr lang="en-US" sz="800" b="0" i="0" u="none" strike="noStrike" dirty="0">
                        <a:solidFill>
                          <a:srgbClr val="FF0000"/>
                        </a:solidFill>
                        <a:effectLst/>
                        <a:latin typeface="Calibri" panose="020F0502020204030204" pitchFamily="34" charset="0"/>
                      </a:endParaRPr>
                    </a:p>
                  </a:txBody>
                  <a:tcPr marL="5715" marR="5715" marT="5715" marB="0" anchor="b"/>
                </a:tc>
              </a:tr>
              <a:tr h="137160">
                <a:tc>
                  <a:txBody>
                    <a:bodyPr/>
                    <a:lstStyle/>
                    <a:p>
                      <a:pPr algn="r" fontAlgn="b"/>
                      <a:r>
                        <a:rPr lang="en-US" sz="800" u="none" strike="noStrike">
                          <a:effectLst/>
                        </a:rPr>
                        <a:t>14</a:t>
                      </a:r>
                      <a:endParaRPr lang="en-US" sz="800" b="0" i="0" u="none" strike="noStrike">
                        <a:solidFill>
                          <a:srgbClr val="000000"/>
                        </a:solidFill>
                        <a:effectLst/>
                        <a:latin typeface="Calibri" panose="020F0502020204030204" pitchFamily="34" charset="0"/>
                      </a:endParaRPr>
                    </a:p>
                  </a:txBody>
                  <a:tcPr marL="5715" marR="5715" marT="5715" marB="0" anchor="b"/>
                </a:tc>
                <a:tc>
                  <a:txBody>
                    <a:bodyPr/>
                    <a:lstStyle/>
                    <a:p>
                      <a:pPr algn="l" fontAlgn="b"/>
                      <a:r>
                        <a:rPr lang="en-US" sz="800" u="none" strike="noStrike" dirty="0">
                          <a:effectLst/>
                        </a:rPr>
                        <a:t>Ovary</a:t>
                      </a:r>
                      <a:endParaRPr lang="en-US" sz="800" b="0" i="0" u="none" strike="noStrike" dirty="0">
                        <a:solidFill>
                          <a:srgbClr val="000000"/>
                        </a:solidFill>
                        <a:effectLst/>
                        <a:latin typeface="Calibri" panose="020F0502020204030204" pitchFamily="34" charset="0"/>
                      </a:endParaRPr>
                    </a:p>
                  </a:txBody>
                  <a:tcPr marL="5715" marR="5715" marT="5715" marB="0" anchor="b"/>
                </a:tc>
                <a:tc>
                  <a:txBody>
                    <a:bodyPr/>
                    <a:lstStyle/>
                    <a:p>
                      <a:pPr algn="r" fontAlgn="b"/>
                      <a:r>
                        <a:rPr lang="en-US" sz="800" u="none" strike="noStrike" dirty="0">
                          <a:effectLst/>
                        </a:rPr>
                        <a:t>1</a:t>
                      </a:r>
                      <a:endParaRPr lang="en-US" sz="800" b="0" i="0" u="none" strike="noStrike" dirty="0">
                        <a:solidFill>
                          <a:srgbClr val="000000"/>
                        </a:solidFill>
                        <a:effectLst/>
                        <a:latin typeface="Calibri" panose="020F0502020204030204" pitchFamily="34" charset="0"/>
                      </a:endParaRPr>
                    </a:p>
                  </a:txBody>
                  <a:tcPr marL="5715" marR="5715" marT="5715" marB="0" anchor="b"/>
                </a:tc>
                <a:tc>
                  <a:txBody>
                    <a:bodyPr/>
                    <a:lstStyle/>
                    <a:p>
                      <a:pPr algn="r" fontAlgn="b"/>
                      <a:r>
                        <a:rPr lang="en-US" sz="800" u="none" strike="noStrike" dirty="0">
                          <a:effectLst/>
                        </a:rPr>
                        <a:t>194</a:t>
                      </a:r>
                      <a:endParaRPr lang="en-US" sz="800" b="0" i="0" u="none" strike="noStrike" dirty="0">
                        <a:solidFill>
                          <a:srgbClr val="000000"/>
                        </a:solidFill>
                        <a:effectLst/>
                        <a:latin typeface="Calibri" panose="020F0502020204030204" pitchFamily="34" charset="0"/>
                      </a:endParaRPr>
                    </a:p>
                  </a:txBody>
                  <a:tcPr marL="5715" marR="5715" marT="5715" marB="0" anchor="b"/>
                </a:tc>
                <a:tc>
                  <a:txBody>
                    <a:bodyPr/>
                    <a:lstStyle/>
                    <a:p>
                      <a:pPr algn="r" fontAlgn="b"/>
                      <a:r>
                        <a:rPr lang="en-US" sz="800" u="none" strike="noStrike" dirty="0">
                          <a:solidFill>
                            <a:srgbClr val="FF0000"/>
                          </a:solidFill>
                          <a:effectLst/>
                        </a:rPr>
                        <a:t>78</a:t>
                      </a:r>
                      <a:endParaRPr lang="en-US" sz="800" b="0" i="0" u="none" strike="noStrike" dirty="0">
                        <a:solidFill>
                          <a:srgbClr val="FF0000"/>
                        </a:solidFill>
                        <a:effectLst/>
                        <a:latin typeface="Calibri" panose="020F0502020204030204" pitchFamily="34" charset="0"/>
                      </a:endParaRPr>
                    </a:p>
                  </a:txBody>
                  <a:tcPr marL="5715" marR="5715" marT="5715" marB="0" anchor="b"/>
                </a:tc>
              </a:tr>
              <a:tr h="137160">
                <a:tc>
                  <a:txBody>
                    <a:bodyPr/>
                    <a:lstStyle/>
                    <a:p>
                      <a:pPr algn="r" fontAlgn="b"/>
                      <a:r>
                        <a:rPr lang="en-US" sz="800" b="1" u="none" strike="noStrike" dirty="0">
                          <a:solidFill>
                            <a:srgbClr val="FF0000"/>
                          </a:solidFill>
                          <a:effectLst/>
                        </a:rPr>
                        <a:t>15</a:t>
                      </a:r>
                      <a:endParaRPr lang="en-US" sz="800" b="1" i="0" u="none" strike="noStrike" dirty="0">
                        <a:solidFill>
                          <a:srgbClr val="FF0000"/>
                        </a:solidFill>
                        <a:effectLst/>
                        <a:latin typeface="Calibri" panose="020F0502020204030204" pitchFamily="34" charset="0"/>
                      </a:endParaRPr>
                    </a:p>
                  </a:txBody>
                  <a:tcPr marL="5715" marR="5715" marT="5715" marB="0" anchor="b"/>
                </a:tc>
                <a:tc>
                  <a:txBody>
                    <a:bodyPr/>
                    <a:lstStyle/>
                    <a:p>
                      <a:pPr algn="l" fontAlgn="b"/>
                      <a:r>
                        <a:rPr lang="en-US" sz="800" b="1" u="none" strike="noStrike" dirty="0">
                          <a:solidFill>
                            <a:srgbClr val="FF0000"/>
                          </a:solidFill>
                          <a:effectLst/>
                        </a:rPr>
                        <a:t>Pancreas</a:t>
                      </a:r>
                      <a:endParaRPr lang="en-US" sz="800" b="1" i="0" u="none" strike="noStrike" dirty="0">
                        <a:solidFill>
                          <a:srgbClr val="FF0000"/>
                        </a:solidFill>
                        <a:effectLst/>
                        <a:latin typeface="Calibri" panose="020F0502020204030204" pitchFamily="34" charset="0"/>
                      </a:endParaRPr>
                    </a:p>
                  </a:txBody>
                  <a:tcPr marL="5715" marR="5715" marT="5715" marB="0" anchor="b"/>
                </a:tc>
                <a:tc>
                  <a:txBody>
                    <a:bodyPr/>
                    <a:lstStyle/>
                    <a:p>
                      <a:pPr algn="r" fontAlgn="b"/>
                      <a:r>
                        <a:rPr lang="en-US" sz="800" b="1" u="none" strike="noStrike" dirty="0">
                          <a:solidFill>
                            <a:srgbClr val="FF0000"/>
                          </a:solidFill>
                          <a:effectLst/>
                        </a:rPr>
                        <a:t>3</a:t>
                      </a:r>
                      <a:endParaRPr lang="en-US" sz="800" b="1" i="0" u="none" strike="noStrike" dirty="0">
                        <a:solidFill>
                          <a:srgbClr val="FF0000"/>
                        </a:solidFill>
                        <a:effectLst/>
                        <a:latin typeface="Calibri" panose="020F0502020204030204" pitchFamily="34" charset="0"/>
                      </a:endParaRPr>
                    </a:p>
                  </a:txBody>
                  <a:tcPr marL="5715" marR="5715" marT="5715" marB="0" anchor="b"/>
                </a:tc>
                <a:tc>
                  <a:txBody>
                    <a:bodyPr/>
                    <a:lstStyle/>
                    <a:p>
                      <a:pPr algn="r" fontAlgn="b"/>
                      <a:r>
                        <a:rPr lang="en-US" sz="800" b="1" u="none" strike="noStrike" dirty="0">
                          <a:solidFill>
                            <a:srgbClr val="FF0000"/>
                          </a:solidFill>
                          <a:effectLst/>
                        </a:rPr>
                        <a:t>111</a:t>
                      </a:r>
                      <a:endParaRPr lang="en-US" sz="800" b="1" i="0" u="none" strike="noStrike" dirty="0">
                        <a:solidFill>
                          <a:srgbClr val="FF0000"/>
                        </a:solidFill>
                        <a:effectLst/>
                        <a:latin typeface="Calibri" panose="020F0502020204030204" pitchFamily="34" charset="0"/>
                      </a:endParaRPr>
                    </a:p>
                  </a:txBody>
                  <a:tcPr marL="5715" marR="5715" marT="5715" marB="0" anchor="b"/>
                </a:tc>
                <a:tc>
                  <a:txBody>
                    <a:bodyPr/>
                    <a:lstStyle/>
                    <a:p>
                      <a:pPr algn="r" fontAlgn="b"/>
                      <a:r>
                        <a:rPr lang="en-US" sz="800" b="1" u="none" strike="noStrike" dirty="0">
                          <a:solidFill>
                            <a:srgbClr val="FF0000"/>
                          </a:solidFill>
                          <a:effectLst/>
                        </a:rPr>
                        <a:t>24</a:t>
                      </a:r>
                      <a:endParaRPr lang="en-US" sz="800" b="1" i="0" u="none" strike="noStrike" dirty="0">
                        <a:solidFill>
                          <a:srgbClr val="FF0000"/>
                        </a:solidFill>
                        <a:effectLst/>
                        <a:latin typeface="Calibri" panose="020F0502020204030204" pitchFamily="34" charset="0"/>
                      </a:endParaRPr>
                    </a:p>
                  </a:txBody>
                  <a:tcPr marL="5715" marR="5715" marT="5715" marB="0" anchor="b"/>
                </a:tc>
              </a:tr>
              <a:tr h="137160">
                <a:tc>
                  <a:txBody>
                    <a:bodyPr/>
                    <a:lstStyle/>
                    <a:p>
                      <a:pPr algn="r" fontAlgn="b"/>
                      <a:r>
                        <a:rPr lang="en-US" sz="800" u="none" strike="noStrike">
                          <a:effectLst/>
                        </a:rPr>
                        <a:t>16</a:t>
                      </a:r>
                      <a:endParaRPr lang="en-US" sz="800" b="0" i="0" u="none" strike="noStrike">
                        <a:solidFill>
                          <a:srgbClr val="000000"/>
                        </a:solidFill>
                        <a:effectLst/>
                        <a:latin typeface="Calibri" panose="020F0502020204030204" pitchFamily="34" charset="0"/>
                      </a:endParaRPr>
                    </a:p>
                  </a:txBody>
                  <a:tcPr marL="5715" marR="5715" marT="5715" marB="0" anchor="b"/>
                </a:tc>
                <a:tc>
                  <a:txBody>
                    <a:bodyPr/>
                    <a:lstStyle/>
                    <a:p>
                      <a:pPr algn="l" fontAlgn="b"/>
                      <a:r>
                        <a:rPr lang="en-US" sz="800" u="none" strike="noStrike">
                          <a:effectLst/>
                        </a:rPr>
                        <a:t>Spleen</a:t>
                      </a:r>
                      <a:endParaRPr lang="en-US" sz="800" b="0" i="0" u="none" strike="noStrike">
                        <a:solidFill>
                          <a:srgbClr val="000000"/>
                        </a:solidFill>
                        <a:effectLst/>
                        <a:latin typeface="Calibri" panose="020F0502020204030204" pitchFamily="34" charset="0"/>
                      </a:endParaRPr>
                    </a:p>
                  </a:txBody>
                  <a:tcPr marL="5715" marR="5715" marT="5715" marB="0" anchor="b"/>
                </a:tc>
                <a:tc>
                  <a:txBody>
                    <a:bodyPr/>
                    <a:lstStyle/>
                    <a:p>
                      <a:pPr algn="r" fontAlgn="b"/>
                      <a:r>
                        <a:rPr lang="en-US" sz="800" u="none" strike="noStrike" dirty="0">
                          <a:effectLst/>
                        </a:rPr>
                        <a:t>3</a:t>
                      </a:r>
                      <a:endParaRPr lang="en-US" sz="800" b="0" i="0" u="none" strike="noStrike" dirty="0">
                        <a:solidFill>
                          <a:srgbClr val="000000"/>
                        </a:solidFill>
                        <a:effectLst/>
                        <a:latin typeface="Calibri" panose="020F0502020204030204" pitchFamily="34" charset="0"/>
                      </a:endParaRPr>
                    </a:p>
                  </a:txBody>
                  <a:tcPr marL="5715" marR="5715" marT="5715" marB="0" anchor="b"/>
                </a:tc>
                <a:tc>
                  <a:txBody>
                    <a:bodyPr/>
                    <a:lstStyle/>
                    <a:p>
                      <a:pPr algn="r" fontAlgn="b"/>
                      <a:r>
                        <a:rPr lang="en-US" sz="800" u="none" strike="noStrike" dirty="0">
                          <a:effectLst/>
                        </a:rPr>
                        <a:t>16</a:t>
                      </a:r>
                      <a:endParaRPr lang="en-US" sz="800" b="0" i="0" u="none" strike="noStrike" dirty="0">
                        <a:solidFill>
                          <a:srgbClr val="000000"/>
                        </a:solidFill>
                        <a:effectLst/>
                        <a:latin typeface="Calibri" panose="020F0502020204030204" pitchFamily="34" charset="0"/>
                      </a:endParaRPr>
                    </a:p>
                  </a:txBody>
                  <a:tcPr marL="5715" marR="5715" marT="5715" marB="0" anchor="b"/>
                </a:tc>
                <a:tc>
                  <a:txBody>
                    <a:bodyPr/>
                    <a:lstStyle/>
                    <a:p>
                      <a:pPr algn="r" fontAlgn="b"/>
                      <a:r>
                        <a:rPr lang="en-US" sz="800" u="none" strike="noStrike" dirty="0">
                          <a:solidFill>
                            <a:srgbClr val="FF0000"/>
                          </a:solidFill>
                          <a:effectLst/>
                        </a:rPr>
                        <a:t>3</a:t>
                      </a:r>
                      <a:endParaRPr lang="en-US" sz="800" b="0" i="0" u="none" strike="noStrike" dirty="0">
                        <a:solidFill>
                          <a:srgbClr val="FF0000"/>
                        </a:solidFill>
                        <a:effectLst/>
                        <a:latin typeface="Calibri" panose="020F0502020204030204" pitchFamily="34" charset="0"/>
                      </a:endParaRPr>
                    </a:p>
                  </a:txBody>
                  <a:tcPr marL="5715" marR="5715" marT="5715" marB="0" anchor="b"/>
                </a:tc>
              </a:tr>
              <a:tr h="137160">
                <a:tc>
                  <a:txBody>
                    <a:bodyPr/>
                    <a:lstStyle/>
                    <a:p>
                      <a:pPr algn="r" fontAlgn="b"/>
                      <a:r>
                        <a:rPr lang="en-US" sz="800" u="none" strike="noStrike">
                          <a:effectLst/>
                        </a:rPr>
                        <a:t>17</a:t>
                      </a:r>
                      <a:endParaRPr lang="en-US" sz="800" b="0" i="0" u="none" strike="noStrike">
                        <a:solidFill>
                          <a:srgbClr val="000000"/>
                        </a:solidFill>
                        <a:effectLst/>
                        <a:latin typeface="Calibri" panose="020F0502020204030204" pitchFamily="34" charset="0"/>
                      </a:endParaRPr>
                    </a:p>
                  </a:txBody>
                  <a:tcPr marL="5715" marR="5715" marT="5715" marB="0" anchor="b"/>
                </a:tc>
                <a:tc>
                  <a:txBody>
                    <a:bodyPr/>
                    <a:lstStyle/>
                    <a:p>
                      <a:pPr algn="l" fontAlgn="b"/>
                      <a:r>
                        <a:rPr lang="en-US" sz="800" u="none" strike="noStrike" dirty="0">
                          <a:effectLst/>
                        </a:rPr>
                        <a:t>Stomach</a:t>
                      </a:r>
                      <a:endParaRPr lang="en-US" sz="800" b="0" i="0" u="none" strike="noStrike" dirty="0">
                        <a:solidFill>
                          <a:srgbClr val="000000"/>
                        </a:solidFill>
                        <a:effectLst/>
                        <a:latin typeface="Calibri" panose="020F0502020204030204" pitchFamily="34" charset="0"/>
                      </a:endParaRPr>
                    </a:p>
                  </a:txBody>
                  <a:tcPr marL="5715" marR="5715" marT="5715" marB="0" anchor="b"/>
                </a:tc>
                <a:tc>
                  <a:txBody>
                    <a:bodyPr/>
                    <a:lstStyle/>
                    <a:p>
                      <a:pPr algn="r" fontAlgn="b"/>
                      <a:r>
                        <a:rPr lang="en-US" sz="800" u="none" strike="noStrike" dirty="0">
                          <a:effectLst/>
                        </a:rPr>
                        <a:t>2</a:t>
                      </a:r>
                      <a:endParaRPr lang="en-US" sz="800" b="0" i="0" u="none" strike="noStrike" dirty="0">
                        <a:solidFill>
                          <a:srgbClr val="000000"/>
                        </a:solidFill>
                        <a:effectLst/>
                        <a:latin typeface="Calibri" panose="020F0502020204030204" pitchFamily="34" charset="0"/>
                      </a:endParaRPr>
                    </a:p>
                  </a:txBody>
                  <a:tcPr marL="5715" marR="5715" marT="5715" marB="0" anchor="b"/>
                </a:tc>
                <a:tc>
                  <a:txBody>
                    <a:bodyPr/>
                    <a:lstStyle/>
                    <a:p>
                      <a:pPr algn="r" fontAlgn="b"/>
                      <a:r>
                        <a:rPr lang="en-US" sz="800" u="none" strike="noStrike" dirty="0">
                          <a:effectLst/>
                        </a:rPr>
                        <a:t>19</a:t>
                      </a:r>
                      <a:endParaRPr lang="en-US" sz="800" b="0" i="0" u="none" strike="noStrike" dirty="0">
                        <a:solidFill>
                          <a:srgbClr val="000000"/>
                        </a:solidFill>
                        <a:effectLst/>
                        <a:latin typeface="Calibri" panose="020F0502020204030204" pitchFamily="34" charset="0"/>
                      </a:endParaRPr>
                    </a:p>
                  </a:txBody>
                  <a:tcPr marL="5715" marR="5715" marT="5715" marB="0" anchor="b"/>
                </a:tc>
                <a:tc>
                  <a:txBody>
                    <a:bodyPr/>
                    <a:lstStyle/>
                    <a:p>
                      <a:pPr algn="r" fontAlgn="b"/>
                      <a:r>
                        <a:rPr lang="en-US" sz="800" u="none" strike="noStrike" dirty="0">
                          <a:solidFill>
                            <a:srgbClr val="FF0000"/>
                          </a:solidFill>
                          <a:effectLst/>
                        </a:rPr>
                        <a:t>5</a:t>
                      </a:r>
                      <a:endParaRPr lang="en-US" sz="800" b="0" i="0" u="none" strike="noStrike" dirty="0">
                        <a:solidFill>
                          <a:srgbClr val="FF0000"/>
                        </a:solidFill>
                        <a:effectLst/>
                        <a:latin typeface="Calibri" panose="020F0502020204030204" pitchFamily="34" charset="0"/>
                      </a:endParaRPr>
                    </a:p>
                  </a:txBody>
                  <a:tcPr marL="5715" marR="5715" marT="5715" marB="0" anchor="b"/>
                </a:tc>
              </a:tr>
              <a:tr h="137160">
                <a:tc>
                  <a:txBody>
                    <a:bodyPr/>
                    <a:lstStyle/>
                    <a:p>
                      <a:pPr algn="r" fontAlgn="b"/>
                      <a:r>
                        <a:rPr lang="en-US" sz="800" u="none" strike="noStrike">
                          <a:effectLst/>
                        </a:rPr>
                        <a:t>18</a:t>
                      </a:r>
                      <a:endParaRPr lang="en-US" sz="800" b="0" i="0" u="none" strike="noStrike">
                        <a:solidFill>
                          <a:srgbClr val="000000"/>
                        </a:solidFill>
                        <a:effectLst/>
                        <a:latin typeface="Calibri" panose="020F0502020204030204" pitchFamily="34" charset="0"/>
                      </a:endParaRPr>
                    </a:p>
                  </a:txBody>
                  <a:tcPr marL="5715" marR="5715" marT="5715" marB="0" anchor="b"/>
                </a:tc>
                <a:tc>
                  <a:txBody>
                    <a:bodyPr/>
                    <a:lstStyle/>
                    <a:p>
                      <a:pPr algn="l" fontAlgn="b"/>
                      <a:r>
                        <a:rPr lang="en-US" sz="800" u="none" strike="noStrike">
                          <a:effectLst/>
                        </a:rPr>
                        <a:t>Thymus</a:t>
                      </a:r>
                      <a:endParaRPr lang="en-US" sz="800" b="0" i="0" u="none" strike="noStrike">
                        <a:solidFill>
                          <a:srgbClr val="000000"/>
                        </a:solidFill>
                        <a:effectLst/>
                        <a:latin typeface="Calibri" panose="020F0502020204030204" pitchFamily="34" charset="0"/>
                      </a:endParaRPr>
                    </a:p>
                  </a:txBody>
                  <a:tcPr marL="5715" marR="5715" marT="5715" marB="0" anchor="b"/>
                </a:tc>
                <a:tc>
                  <a:txBody>
                    <a:bodyPr/>
                    <a:lstStyle/>
                    <a:p>
                      <a:pPr algn="r" fontAlgn="b"/>
                      <a:r>
                        <a:rPr lang="en-US" sz="800" u="none" strike="noStrike" dirty="0">
                          <a:effectLst/>
                        </a:rPr>
                        <a:t>1</a:t>
                      </a:r>
                      <a:endParaRPr lang="en-US" sz="800" b="0" i="0" u="none" strike="noStrike" dirty="0">
                        <a:solidFill>
                          <a:srgbClr val="000000"/>
                        </a:solidFill>
                        <a:effectLst/>
                        <a:latin typeface="Calibri" panose="020F0502020204030204" pitchFamily="34" charset="0"/>
                      </a:endParaRPr>
                    </a:p>
                  </a:txBody>
                  <a:tcPr marL="5715" marR="5715" marT="5715" marB="0" anchor="b"/>
                </a:tc>
                <a:tc>
                  <a:txBody>
                    <a:bodyPr/>
                    <a:lstStyle/>
                    <a:p>
                      <a:pPr algn="r" fontAlgn="b"/>
                      <a:r>
                        <a:rPr lang="en-US" sz="800" u="none" strike="noStrike" dirty="0">
                          <a:effectLst/>
                        </a:rPr>
                        <a:t>775</a:t>
                      </a:r>
                      <a:endParaRPr lang="en-US" sz="800" b="0" i="0" u="none" strike="noStrike" dirty="0">
                        <a:solidFill>
                          <a:srgbClr val="000000"/>
                        </a:solidFill>
                        <a:effectLst/>
                        <a:latin typeface="Calibri" panose="020F0502020204030204" pitchFamily="34" charset="0"/>
                      </a:endParaRPr>
                    </a:p>
                  </a:txBody>
                  <a:tcPr marL="5715" marR="5715" marT="5715" marB="0" anchor="b"/>
                </a:tc>
                <a:tc>
                  <a:txBody>
                    <a:bodyPr/>
                    <a:lstStyle/>
                    <a:p>
                      <a:pPr algn="r" fontAlgn="b"/>
                      <a:r>
                        <a:rPr lang="en-US" sz="800" u="none" strike="noStrike" dirty="0">
                          <a:solidFill>
                            <a:srgbClr val="FF0000"/>
                          </a:solidFill>
                          <a:effectLst/>
                        </a:rPr>
                        <a:t>230</a:t>
                      </a:r>
                      <a:endParaRPr lang="en-US" sz="800" b="0" i="0" u="none" strike="noStrike" dirty="0">
                        <a:solidFill>
                          <a:srgbClr val="FF0000"/>
                        </a:solidFill>
                        <a:effectLst/>
                        <a:latin typeface="Calibri" panose="020F0502020204030204" pitchFamily="34" charset="0"/>
                      </a:endParaRPr>
                    </a:p>
                  </a:txBody>
                  <a:tcPr marL="5715" marR="5715" marT="5715" marB="0" anchor="b"/>
                </a:tc>
              </a:tr>
              <a:tr h="137160">
                <a:tc>
                  <a:txBody>
                    <a:bodyPr/>
                    <a:lstStyle/>
                    <a:p>
                      <a:pPr algn="r" fontAlgn="b"/>
                      <a:r>
                        <a:rPr lang="en-US" sz="800" u="none" strike="noStrike">
                          <a:effectLst/>
                        </a:rPr>
                        <a:t>19</a:t>
                      </a:r>
                      <a:endParaRPr lang="en-US" sz="800" b="0" i="0" u="none" strike="noStrike">
                        <a:solidFill>
                          <a:srgbClr val="000000"/>
                        </a:solidFill>
                        <a:effectLst/>
                        <a:latin typeface="Calibri" panose="020F0502020204030204" pitchFamily="34" charset="0"/>
                      </a:endParaRPr>
                    </a:p>
                  </a:txBody>
                  <a:tcPr marL="5715" marR="5715" marT="5715" marB="0" anchor="b"/>
                </a:tc>
                <a:tc>
                  <a:txBody>
                    <a:bodyPr/>
                    <a:lstStyle/>
                    <a:p>
                      <a:pPr algn="l" fontAlgn="b"/>
                      <a:r>
                        <a:rPr lang="en-US" sz="800" u="none" strike="noStrike">
                          <a:effectLst/>
                        </a:rPr>
                        <a:t>Vessel</a:t>
                      </a:r>
                      <a:endParaRPr lang="en-US" sz="800" b="0" i="0" u="none" strike="noStrike">
                        <a:solidFill>
                          <a:srgbClr val="000000"/>
                        </a:solidFill>
                        <a:effectLst/>
                        <a:latin typeface="Calibri" panose="020F0502020204030204" pitchFamily="34" charset="0"/>
                      </a:endParaRPr>
                    </a:p>
                  </a:txBody>
                  <a:tcPr marL="5715" marR="5715" marT="5715" marB="0" anchor="b"/>
                </a:tc>
                <a:tc>
                  <a:txBody>
                    <a:bodyPr/>
                    <a:lstStyle/>
                    <a:p>
                      <a:pPr algn="r" fontAlgn="b"/>
                      <a:r>
                        <a:rPr lang="en-US" sz="800" u="none" strike="noStrike" dirty="0">
                          <a:effectLst/>
                        </a:rPr>
                        <a:t>2</a:t>
                      </a:r>
                      <a:endParaRPr lang="en-US" sz="800" b="0" i="0" u="none" strike="noStrike" dirty="0">
                        <a:solidFill>
                          <a:srgbClr val="000000"/>
                        </a:solidFill>
                        <a:effectLst/>
                        <a:latin typeface="Calibri" panose="020F0502020204030204" pitchFamily="34" charset="0"/>
                      </a:endParaRPr>
                    </a:p>
                  </a:txBody>
                  <a:tcPr marL="5715" marR="5715" marT="5715" marB="0" anchor="b"/>
                </a:tc>
                <a:tc>
                  <a:txBody>
                    <a:bodyPr/>
                    <a:lstStyle/>
                    <a:p>
                      <a:pPr algn="r" fontAlgn="b"/>
                      <a:r>
                        <a:rPr lang="en-US" sz="800" u="none" strike="noStrike" dirty="0">
                          <a:effectLst/>
                        </a:rPr>
                        <a:t>140</a:t>
                      </a:r>
                      <a:endParaRPr lang="en-US" sz="800" b="0" i="0" u="none" strike="noStrike" dirty="0">
                        <a:solidFill>
                          <a:srgbClr val="000000"/>
                        </a:solidFill>
                        <a:effectLst/>
                        <a:latin typeface="Calibri" panose="020F0502020204030204" pitchFamily="34" charset="0"/>
                      </a:endParaRPr>
                    </a:p>
                  </a:txBody>
                  <a:tcPr marL="5715" marR="5715" marT="5715" marB="0" anchor="b"/>
                </a:tc>
                <a:tc>
                  <a:txBody>
                    <a:bodyPr/>
                    <a:lstStyle/>
                    <a:p>
                      <a:pPr algn="r" fontAlgn="b"/>
                      <a:r>
                        <a:rPr lang="en-US" sz="800" u="none" strike="noStrike" dirty="0">
                          <a:solidFill>
                            <a:srgbClr val="FF0000"/>
                          </a:solidFill>
                          <a:effectLst/>
                        </a:rPr>
                        <a:t>57</a:t>
                      </a:r>
                      <a:endParaRPr lang="en-US" sz="800" b="0" i="0" u="none" strike="noStrike" dirty="0">
                        <a:solidFill>
                          <a:srgbClr val="FF0000"/>
                        </a:solidFill>
                        <a:effectLst/>
                        <a:latin typeface="Calibri" panose="020F0502020204030204" pitchFamily="34" charset="0"/>
                      </a:endParaRPr>
                    </a:p>
                  </a:txBody>
                  <a:tcPr marL="5715" marR="5715" marT="5715" marB="0" anchor="b"/>
                </a:tc>
              </a:tr>
              <a:tr h="137160">
                <a:tc>
                  <a:txBody>
                    <a:bodyPr/>
                    <a:lstStyle/>
                    <a:p>
                      <a:pPr algn="r" fontAlgn="b"/>
                      <a:r>
                        <a:rPr lang="en-US" sz="800" u="none" strike="noStrike" dirty="0">
                          <a:effectLst/>
                        </a:rPr>
                        <a:t>20</a:t>
                      </a:r>
                      <a:endParaRPr lang="en-US" sz="800" b="0" i="0" u="none" strike="noStrike" dirty="0">
                        <a:solidFill>
                          <a:srgbClr val="000000"/>
                        </a:solidFill>
                        <a:effectLst/>
                        <a:latin typeface="Calibri" panose="020F0502020204030204" pitchFamily="34" charset="0"/>
                      </a:endParaRPr>
                    </a:p>
                  </a:txBody>
                  <a:tcPr marL="5715" marR="5715" marT="5715" marB="0" anchor="b"/>
                </a:tc>
                <a:tc>
                  <a:txBody>
                    <a:bodyPr/>
                    <a:lstStyle/>
                    <a:p>
                      <a:pPr algn="l" fontAlgn="b"/>
                      <a:r>
                        <a:rPr lang="en-US" sz="800" u="none" strike="noStrike" dirty="0">
                          <a:effectLst/>
                        </a:rPr>
                        <a:t>WB</a:t>
                      </a:r>
                      <a:endParaRPr lang="en-US" sz="800" b="0" i="0" u="none" strike="noStrike" dirty="0">
                        <a:solidFill>
                          <a:srgbClr val="000000"/>
                        </a:solidFill>
                        <a:effectLst/>
                        <a:latin typeface="Calibri" panose="020F0502020204030204" pitchFamily="34" charset="0"/>
                      </a:endParaRPr>
                    </a:p>
                  </a:txBody>
                  <a:tcPr marL="5715" marR="5715" marT="5715" marB="0" anchor="b"/>
                </a:tc>
                <a:tc>
                  <a:txBody>
                    <a:bodyPr/>
                    <a:lstStyle/>
                    <a:p>
                      <a:pPr algn="r" fontAlgn="b"/>
                      <a:r>
                        <a:rPr lang="en-US" sz="800" u="none" strike="noStrike" dirty="0">
                          <a:effectLst/>
                        </a:rPr>
                        <a:t>3</a:t>
                      </a:r>
                      <a:endParaRPr lang="en-US" sz="800" b="0" i="0" u="none" strike="noStrike" dirty="0">
                        <a:solidFill>
                          <a:srgbClr val="000000"/>
                        </a:solidFill>
                        <a:effectLst/>
                        <a:latin typeface="Calibri" panose="020F0502020204030204" pitchFamily="34" charset="0"/>
                      </a:endParaRPr>
                    </a:p>
                  </a:txBody>
                  <a:tcPr marL="5715" marR="5715" marT="5715" marB="0" anchor="b"/>
                </a:tc>
                <a:tc>
                  <a:txBody>
                    <a:bodyPr/>
                    <a:lstStyle/>
                    <a:p>
                      <a:pPr algn="r" fontAlgn="b"/>
                      <a:r>
                        <a:rPr lang="en-US" sz="800" u="none" strike="noStrike" dirty="0">
                          <a:effectLst/>
                        </a:rPr>
                        <a:t>2440</a:t>
                      </a:r>
                      <a:endParaRPr lang="en-US" sz="800" b="0" i="0" u="none" strike="noStrike" dirty="0">
                        <a:solidFill>
                          <a:srgbClr val="000000"/>
                        </a:solidFill>
                        <a:effectLst/>
                        <a:latin typeface="Calibri" panose="020F0502020204030204" pitchFamily="34" charset="0"/>
                      </a:endParaRPr>
                    </a:p>
                  </a:txBody>
                  <a:tcPr marL="5715" marR="5715" marT="5715" marB="0" anchor="b"/>
                </a:tc>
                <a:tc>
                  <a:txBody>
                    <a:bodyPr/>
                    <a:lstStyle/>
                    <a:p>
                      <a:pPr algn="r" fontAlgn="b"/>
                      <a:r>
                        <a:rPr lang="en-US" sz="800" u="none" strike="noStrike" dirty="0">
                          <a:solidFill>
                            <a:srgbClr val="FF0000"/>
                          </a:solidFill>
                          <a:effectLst/>
                        </a:rPr>
                        <a:t>1079</a:t>
                      </a:r>
                      <a:endParaRPr lang="en-US" sz="800" b="0" i="0" u="none" strike="noStrike" dirty="0">
                        <a:solidFill>
                          <a:srgbClr val="FF0000"/>
                        </a:solidFill>
                        <a:effectLst/>
                        <a:latin typeface="Calibri" panose="020F0502020204030204" pitchFamily="34" charset="0"/>
                      </a:endParaRPr>
                    </a:p>
                  </a:txBody>
                  <a:tcPr marL="5715" marR="5715" marT="5715" marB="0" anchor="b"/>
                </a:tc>
              </a:tr>
            </a:tbl>
          </a:graphicData>
        </a:graphic>
      </p:graphicFrame>
      <p:sp>
        <p:nvSpPr>
          <p:cNvPr id="17" name="Rectangle 16"/>
          <p:cNvSpPr/>
          <p:nvPr/>
        </p:nvSpPr>
        <p:spPr>
          <a:xfrm>
            <a:off x="3963402" y="5485066"/>
            <a:ext cx="1476686" cy="253916"/>
          </a:xfrm>
          <a:prstGeom prst="rect">
            <a:avLst/>
          </a:prstGeom>
        </p:spPr>
        <p:txBody>
          <a:bodyPr wrap="none">
            <a:spAutoFit/>
          </a:bodyPr>
          <a:lstStyle/>
          <a:p>
            <a:r>
              <a:rPr lang="en-US" sz="1050" b="1" dirty="0"/>
              <a:t>Group Specificity Index</a:t>
            </a:r>
          </a:p>
        </p:txBody>
      </p:sp>
    </p:spTree>
    <p:extLst>
      <p:ext uri="{BB962C8B-B14F-4D97-AF65-F5344CB8AC3E}">
        <p14:creationId xmlns:p14="http://schemas.microsoft.com/office/powerpoint/2010/main" val="3603638269"/>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srcRect r="79320" b="82705"/>
          <a:stretch/>
        </p:blipFill>
        <p:spPr>
          <a:xfrm>
            <a:off x="3845857" y="1592975"/>
            <a:ext cx="981639" cy="763622"/>
          </a:xfrm>
          <a:prstGeom prst="rect">
            <a:avLst/>
          </a:prstGeom>
        </p:spPr>
      </p:pic>
      <p:pic>
        <p:nvPicPr>
          <p:cNvPr id="2" name="Picture 1"/>
          <p:cNvPicPr>
            <a:picLocks noChangeAspect="1"/>
          </p:cNvPicPr>
          <p:nvPr/>
        </p:nvPicPr>
        <p:blipFill rotWithShape="1">
          <a:blip r:embed="rId2"/>
          <a:srcRect l="17564" t="17600" r="9065"/>
          <a:stretch/>
        </p:blipFill>
        <p:spPr>
          <a:xfrm>
            <a:off x="1344707" y="2175061"/>
            <a:ext cx="3482789" cy="3638090"/>
          </a:xfrm>
          <a:prstGeom prst="rect">
            <a:avLst/>
          </a:prstGeom>
        </p:spPr>
      </p:pic>
      <p:sp>
        <p:nvSpPr>
          <p:cNvPr id="4" name="Right Arrow 3"/>
          <p:cNvSpPr/>
          <p:nvPr/>
        </p:nvSpPr>
        <p:spPr>
          <a:xfrm>
            <a:off x="4827496" y="3371850"/>
            <a:ext cx="141194" cy="981635"/>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350"/>
          </a:p>
        </p:txBody>
      </p:sp>
      <p:sp>
        <p:nvSpPr>
          <p:cNvPr id="5" name="Rectangle 4"/>
          <p:cNvSpPr/>
          <p:nvPr/>
        </p:nvSpPr>
        <p:spPr>
          <a:xfrm>
            <a:off x="1667436" y="2591919"/>
            <a:ext cx="248771" cy="188260"/>
          </a:xfrm>
          <a:prstGeom prst="rect">
            <a:avLst/>
          </a:prstGeom>
          <a:noFill/>
          <a:ln w="3810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 name="Rectangle 5"/>
          <p:cNvSpPr/>
          <p:nvPr/>
        </p:nvSpPr>
        <p:spPr>
          <a:xfrm>
            <a:off x="3381936" y="3936627"/>
            <a:ext cx="275665" cy="168088"/>
          </a:xfrm>
          <a:prstGeom prst="rect">
            <a:avLst/>
          </a:prstGeom>
          <a:noFill/>
          <a:ln w="3810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 name="Rectangle 6"/>
          <p:cNvSpPr/>
          <p:nvPr/>
        </p:nvSpPr>
        <p:spPr>
          <a:xfrm>
            <a:off x="3960160" y="4461061"/>
            <a:ext cx="235324" cy="134471"/>
          </a:xfrm>
          <a:prstGeom prst="rect">
            <a:avLst/>
          </a:prstGeom>
          <a:noFill/>
          <a:ln w="3810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 name="TextBox 8"/>
          <p:cNvSpPr txBox="1"/>
          <p:nvPr/>
        </p:nvSpPr>
        <p:spPr>
          <a:xfrm>
            <a:off x="4968690" y="2218167"/>
            <a:ext cx="2923321" cy="1546577"/>
          </a:xfrm>
          <a:prstGeom prst="rect">
            <a:avLst/>
          </a:prstGeom>
          <a:noFill/>
        </p:spPr>
        <p:txBody>
          <a:bodyPr wrap="square" rtlCol="0">
            <a:spAutoFit/>
          </a:bodyPr>
          <a:lstStyle/>
          <a:p>
            <a:r>
              <a:rPr lang="en-US" altLang="zh-CN" sz="1350" dirty="0"/>
              <a:t>Validation dataset</a:t>
            </a:r>
            <a:r>
              <a:rPr lang="zh-CN" altLang="en-US" sz="1350" dirty="0"/>
              <a:t>： </a:t>
            </a:r>
            <a:r>
              <a:rPr lang="en-US" altLang="zh-CN" sz="1350" dirty="0"/>
              <a:t>RRBS (24 samples)</a:t>
            </a:r>
          </a:p>
          <a:p>
            <a:endParaRPr lang="en-US" altLang="zh-CN" sz="1350" dirty="0"/>
          </a:p>
          <a:p>
            <a:r>
              <a:rPr lang="en-US" altLang="zh-CN" sz="1350" dirty="0"/>
              <a:t>Criterion: &gt;20% marker positive</a:t>
            </a:r>
          </a:p>
          <a:p>
            <a:endParaRPr lang="en-US" altLang="zh-CN" sz="1350" dirty="0"/>
          </a:p>
          <a:p>
            <a:r>
              <a:rPr lang="en-US" altLang="zh-CN" sz="1350" dirty="0"/>
              <a:t>1</a:t>
            </a:r>
            <a:r>
              <a:rPr lang="zh-CN" altLang="en-US" sz="1350" dirty="0"/>
              <a:t>，</a:t>
            </a:r>
            <a:r>
              <a:rPr lang="en-US" altLang="zh-CN" sz="1350" dirty="0"/>
              <a:t>lung cancer</a:t>
            </a:r>
            <a:r>
              <a:rPr lang="zh-CN" altLang="en-US" sz="1350" dirty="0"/>
              <a:t>： </a:t>
            </a:r>
            <a:r>
              <a:rPr lang="en-US" altLang="zh-CN" sz="1350" dirty="0"/>
              <a:t>7/9=77.7%</a:t>
            </a:r>
          </a:p>
          <a:p>
            <a:r>
              <a:rPr lang="en-US" altLang="zh-CN" sz="1350" dirty="0"/>
              <a:t>2</a:t>
            </a:r>
            <a:r>
              <a:rPr lang="zh-CN" altLang="en-US" sz="1350" dirty="0"/>
              <a:t>，</a:t>
            </a:r>
            <a:r>
              <a:rPr lang="en-US" altLang="zh-CN" sz="1350" dirty="0"/>
              <a:t>colon cancer</a:t>
            </a:r>
            <a:r>
              <a:rPr lang="zh-CN" altLang="en-US" sz="1350" dirty="0"/>
              <a:t>：</a:t>
            </a:r>
            <a:r>
              <a:rPr lang="en-US" altLang="zh-CN" sz="1350" dirty="0"/>
              <a:t>6/10=60.0%</a:t>
            </a:r>
          </a:p>
          <a:p>
            <a:r>
              <a:rPr lang="en-US" altLang="zh-CN" sz="1350" dirty="0"/>
              <a:t>3</a:t>
            </a:r>
            <a:r>
              <a:rPr lang="zh-CN" altLang="en-US" sz="1350" dirty="0"/>
              <a:t>，</a:t>
            </a:r>
            <a:r>
              <a:rPr lang="en-US" altLang="zh-CN" sz="1350" dirty="0"/>
              <a:t>pancreatic cancer</a:t>
            </a:r>
            <a:r>
              <a:rPr lang="zh-CN" altLang="en-US" sz="1350" dirty="0"/>
              <a:t>：</a:t>
            </a:r>
            <a:r>
              <a:rPr lang="en-US" altLang="zh-CN" sz="1350" dirty="0"/>
              <a:t>5/5=100%</a:t>
            </a:r>
            <a:endParaRPr lang="en-US" sz="1350" dirty="0"/>
          </a:p>
        </p:txBody>
      </p:sp>
      <p:sp>
        <p:nvSpPr>
          <p:cNvPr id="10" name="Rectangle 9"/>
          <p:cNvSpPr/>
          <p:nvPr/>
        </p:nvSpPr>
        <p:spPr>
          <a:xfrm>
            <a:off x="2715490" y="1941166"/>
            <a:ext cx="620426" cy="300082"/>
          </a:xfrm>
          <a:prstGeom prst="rect">
            <a:avLst/>
          </a:prstGeom>
        </p:spPr>
        <p:txBody>
          <a:bodyPr wrap="none">
            <a:spAutoFit/>
          </a:bodyPr>
          <a:lstStyle/>
          <a:p>
            <a:r>
              <a:rPr lang="en-US" altLang="zh-CN" sz="1350" dirty="0"/>
              <a:t>WGBS</a:t>
            </a:r>
          </a:p>
        </p:txBody>
      </p:sp>
      <p:sp>
        <p:nvSpPr>
          <p:cNvPr id="11" name="Rectangle 10"/>
          <p:cNvSpPr/>
          <p:nvPr/>
        </p:nvSpPr>
        <p:spPr>
          <a:xfrm>
            <a:off x="3617258" y="5086350"/>
            <a:ext cx="275665" cy="168088"/>
          </a:xfrm>
          <a:prstGeom prst="rect">
            <a:avLst/>
          </a:prstGeom>
          <a:noFill/>
          <a:ln w="3810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 name="Rectangle 11"/>
          <p:cNvSpPr/>
          <p:nvPr/>
        </p:nvSpPr>
        <p:spPr>
          <a:xfrm>
            <a:off x="2471759" y="5086350"/>
            <a:ext cx="399189" cy="168088"/>
          </a:xfrm>
          <a:prstGeom prst="rect">
            <a:avLst/>
          </a:prstGeom>
          <a:noFill/>
          <a:ln w="3810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 name="TextBox 12"/>
          <p:cNvSpPr txBox="1"/>
          <p:nvPr/>
        </p:nvSpPr>
        <p:spPr>
          <a:xfrm>
            <a:off x="4994137" y="3945415"/>
            <a:ext cx="3028474" cy="1338828"/>
          </a:xfrm>
          <a:prstGeom prst="rect">
            <a:avLst/>
          </a:prstGeom>
          <a:noFill/>
        </p:spPr>
        <p:txBody>
          <a:bodyPr wrap="square" rtlCol="0">
            <a:spAutoFit/>
          </a:bodyPr>
          <a:lstStyle/>
          <a:p>
            <a:r>
              <a:rPr lang="en-US" altLang="zh-CN" sz="1350" dirty="0"/>
              <a:t>Validation dataset</a:t>
            </a:r>
            <a:r>
              <a:rPr lang="zh-CN" altLang="en-US" sz="1350" dirty="0"/>
              <a:t>： </a:t>
            </a:r>
            <a:r>
              <a:rPr lang="en-US" altLang="zh-CN" sz="1350" dirty="0"/>
              <a:t>BSPP (16 samples)</a:t>
            </a:r>
          </a:p>
          <a:p>
            <a:endParaRPr lang="en-US" altLang="zh-CN" sz="1350" dirty="0"/>
          </a:p>
          <a:p>
            <a:r>
              <a:rPr lang="en-US" altLang="zh-CN" sz="1350" dirty="0"/>
              <a:t>Criterion: &gt;20% marker positive</a:t>
            </a:r>
          </a:p>
          <a:p>
            <a:endParaRPr lang="en-US" altLang="zh-CN" sz="1350" dirty="0"/>
          </a:p>
          <a:p>
            <a:r>
              <a:rPr lang="en-US" altLang="zh-CN" sz="1350" dirty="0"/>
              <a:t>1</a:t>
            </a:r>
            <a:r>
              <a:rPr lang="zh-CN" altLang="en-US" sz="1350" dirty="0"/>
              <a:t>，</a:t>
            </a:r>
            <a:r>
              <a:rPr lang="en-US" altLang="zh-CN" sz="1350" dirty="0"/>
              <a:t>lung cancer</a:t>
            </a:r>
            <a:r>
              <a:rPr lang="zh-CN" altLang="en-US" sz="1350" dirty="0"/>
              <a:t>： </a:t>
            </a:r>
            <a:r>
              <a:rPr lang="en-US" altLang="zh-CN" sz="1350" dirty="0"/>
              <a:t>5/8=62.5%</a:t>
            </a:r>
          </a:p>
          <a:p>
            <a:r>
              <a:rPr lang="en-US" altLang="zh-CN" sz="1350" dirty="0"/>
              <a:t>2</a:t>
            </a:r>
            <a:r>
              <a:rPr lang="zh-CN" altLang="en-US" sz="1350" dirty="0"/>
              <a:t>，</a:t>
            </a:r>
            <a:r>
              <a:rPr lang="en-US" altLang="zh-CN" sz="1350" dirty="0"/>
              <a:t>colon cancer</a:t>
            </a:r>
            <a:r>
              <a:rPr lang="zh-CN" altLang="en-US" sz="1350" dirty="0"/>
              <a:t>：</a:t>
            </a:r>
            <a:r>
              <a:rPr lang="en-US" altLang="zh-CN" sz="1350" dirty="0"/>
              <a:t>6/8=75.0%</a:t>
            </a:r>
          </a:p>
        </p:txBody>
      </p:sp>
      <p:sp>
        <p:nvSpPr>
          <p:cNvPr id="8" name="TextBox 7"/>
          <p:cNvSpPr txBox="1"/>
          <p:nvPr/>
        </p:nvSpPr>
        <p:spPr>
          <a:xfrm>
            <a:off x="1432112" y="1063406"/>
            <a:ext cx="6314870" cy="369332"/>
          </a:xfrm>
          <a:prstGeom prst="rect">
            <a:avLst/>
          </a:prstGeom>
          <a:noFill/>
        </p:spPr>
        <p:txBody>
          <a:bodyPr wrap="none" rtlCol="0">
            <a:spAutoFit/>
          </a:bodyPr>
          <a:lstStyle/>
          <a:p>
            <a:r>
              <a:rPr lang="en-US" altLang="zh-CN" b="1" dirty="0"/>
              <a:t>Detection power to plasma based on identified tissue signatures</a:t>
            </a:r>
            <a:endParaRPr lang="en-US" b="1" dirty="0"/>
          </a:p>
        </p:txBody>
      </p:sp>
    </p:spTree>
    <p:extLst>
      <p:ext uri="{BB962C8B-B14F-4D97-AF65-F5344CB8AC3E}">
        <p14:creationId xmlns:p14="http://schemas.microsoft.com/office/powerpoint/2010/main" val="7356685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2848" y="616740"/>
            <a:ext cx="6528218" cy="5428460"/>
          </a:xfrm>
          <a:prstGeom prst="rect">
            <a:avLst/>
          </a:prstGeom>
        </p:spPr>
      </p:pic>
      <p:cxnSp>
        <p:nvCxnSpPr>
          <p:cNvPr id="5" name="Straight Connector 4"/>
          <p:cNvCxnSpPr/>
          <p:nvPr/>
        </p:nvCxnSpPr>
        <p:spPr>
          <a:xfrm>
            <a:off x="3780791" y="5285952"/>
            <a:ext cx="706543" cy="5715"/>
          </a:xfrm>
          <a:prstGeom prst="line">
            <a:avLst/>
          </a:prstGeom>
          <a:ln w="571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1020872" y="5285952"/>
            <a:ext cx="748662" cy="0"/>
          </a:xfrm>
          <a:prstGeom prst="line">
            <a:avLst/>
          </a:prstGeom>
          <a:ln w="57150">
            <a:solidFill>
              <a:srgbClr val="7030A0"/>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846668" y="182044"/>
            <a:ext cx="7882466" cy="369332"/>
          </a:xfrm>
          <a:prstGeom prst="rect">
            <a:avLst/>
          </a:prstGeom>
        </p:spPr>
        <p:txBody>
          <a:bodyPr wrap="square">
            <a:spAutoFit/>
          </a:bodyPr>
          <a:lstStyle/>
          <a:p>
            <a:r>
              <a:rPr lang="en-US" altLang="zh-CN" dirty="0" smtClean="0"/>
              <a:t>Unsupervised Cluster Analysis to 61 samples based on average methylation level</a:t>
            </a:r>
            <a:endParaRPr lang="en-US" dirty="0"/>
          </a:p>
        </p:txBody>
      </p:sp>
      <p:sp>
        <p:nvSpPr>
          <p:cNvPr id="14" name="Down Arrow 13"/>
          <p:cNvSpPr/>
          <p:nvPr/>
        </p:nvSpPr>
        <p:spPr>
          <a:xfrm rot="10800000">
            <a:off x="3989705" y="5342679"/>
            <a:ext cx="373380" cy="144780"/>
          </a:xfrm>
          <a:prstGeom prst="downArrow">
            <a:avLst/>
          </a:prstGeom>
          <a:solidFill>
            <a:schemeClr val="accent4">
              <a:lumMod val="60000"/>
              <a:lumOff val="4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Down Arrow 14"/>
          <p:cNvSpPr/>
          <p:nvPr/>
        </p:nvSpPr>
        <p:spPr>
          <a:xfrm rot="10800000">
            <a:off x="1138344" y="5334319"/>
            <a:ext cx="373380" cy="144780"/>
          </a:xfrm>
          <a:prstGeom prst="downArrow">
            <a:avLst/>
          </a:prstGeom>
          <a:solidFill>
            <a:schemeClr val="accent4">
              <a:lumMod val="60000"/>
              <a:lumOff val="4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135468" y="5495818"/>
            <a:ext cx="6223242" cy="369332"/>
          </a:xfrm>
          <a:prstGeom prst="rect">
            <a:avLst/>
          </a:prstGeom>
        </p:spPr>
        <p:txBody>
          <a:bodyPr wrap="none">
            <a:spAutoFit/>
          </a:bodyPr>
          <a:lstStyle/>
          <a:p>
            <a:r>
              <a:rPr lang="en-US" dirty="0" smtClean="0"/>
              <a:t>Ambiguous cluster in the model of raw average methylation level</a:t>
            </a:r>
            <a:endParaRPr lang="en-US" dirty="0"/>
          </a:p>
        </p:txBody>
      </p:sp>
      <p:sp>
        <p:nvSpPr>
          <p:cNvPr id="17" name="Rectangle 16"/>
          <p:cNvSpPr/>
          <p:nvPr/>
        </p:nvSpPr>
        <p:spPr>
          <a:xfrm>
            <a:off x="0" y="6171667"/>
            <a:ext cx="8602133" cy="646331"/>
          </a:xfrm>
          <a:prstGeom prst="rect">
            <a:avLst/>
          </a:prstGeom>
        </p:spPr>
        <p:txBody>
          <a:bodyPr wrap="square">
            <a:spAutoFit/>
          </a:bodyPr>
          <a:lstStyle/>
          <a:p>
            <a:pPr algn="ctr"/>
            <a:r>
              <a:rPr lang="en-US" dirty="0" smtClean="0">
                <a:solidFill>
                  <a:srgbClr val="FF0000"/>
                </a:solidFill>
              </a:rPr>
              <a:t>Conclusion: MHL have equivalent power to represent the tissues specificity compared with raw methylation in the solid tissue dataset </a:t>
            </a:r>
            <a:endParaRPr lang="en-US" dirty="0">
              <a:solidFill>
                <a:srgbClr val="FF0000"/>
              </a:solidFill>
            </a:endParaRPr>
          </a:p>
        </p:txBody>
      </p:sp>
      <p:sp>
        <p:nvSpPr>
          <p:cNvPr id="18" name="Rectangle 17"/>
          <p:cNvSpPr/>
          <p:nvPr/>
        </p:nvSpPr>
        <p:spPr>
          <a:xfrm>
            <a:off x="6825074" y="877396"/>
            <a:ext cx="2046522" cy="369332"/>
          </a:xfrm>
          <a:prstGeom prst="rect">
            <a:avLst/>
          </a:prstGeom>
        </p:spPr>
        <p:txBody>
          <a:bodyPr wrap="none">
            <a:spAutoFit/>
          </a:bodyPr>
          <a:lstStyle/>
          <a:p>
            <a:r>
              <a:rPr lang="en-US" dirty="0" smtClean="0"/>
              <a:t>54209 </a:t>
            </a:r>
            <a:r>
              <a:rPr lang="en-US" altLang="zh-CN" dirty="0" smtClean="0"/>
              <a:t>MHL Regions</a:t>
            </a:r>
            <a:endParaRPr lang="en-US" dirty="0"/>
          </a:p>
        </p:txBody>
      </p:sp>
      <p:sp>
        <p:nvSpPr>
          <p:cNvPr id="19" name="Rectangle 18"/>
          <p:cNvSpPr/>
          <p:nvPr/>
        </p:nvSpPr>
        <p:spPr>
          <a:xfrm>
            <a:off x="6536212" y="1543496"/>
            <a:ext cx="2624245" cy="369332"/>
          </a:xfrm>
          <a:prstGeom prst="rect">
            <a:avLst/>
          </a:prstGeom>
        </p:spPr>
        <p:txBody>
          <a:bodyPr wrap="none">
            <a:spAutoFit/>
          </a:bodyPr>
          <a:lstStyle/>
          <a:p>
            <a:r>
              <a:rPr lang="en-US" dirty="0" smtClean="0"/>
              <a:t>Average methylation level</a:t>
            </a:r>
            <a:endParaRPr lang="en-US" dirty="0"/>
          </a:p>
        </p:txBody>
      </p:sp>
      <p:sp>
        <p:nvSpPr>
          <p:cNvPr id="20" name="Down Arrow 19"/>
          <p:cNvSpPr/>
          <p:nvPr/>
        </p:nvSpPr>
        <p:spPr>
          <a:xfrm>
            <a:off x="7497361" y="1335845"/>
            <a:ext cx="829733" cy="11853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7577578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p:cNvGrpSpPr/>
          <p:nvPr/>
        </p:nvGrpSpPr>
        <p:grpSpPr>
          <a:xfrm>
            <a:off x="1259681" y="748903"/>
            <a:ext cx="6741320" cy="6303407"/>
            <a:chOff x="155573" y="-144463"/>
            <a:chExt cx="8988427" cy="8404543"/>
          </a:xfrm>
        </p:grpSpPr>
        <p:sp>
          <p:nvSpPr>
            <p:cNvPr id="2" name="AutoShape 2" descr="File:GSI.yellow2blue.tissue.specificity.png"/>
            <p:cNvSpPr>
              <a:spLocks noChangeAspect="1" noChangeArrowheads="1"/>
            </p:cNvSpPr>
            <p:nvPr/>
          </p:nvSpPr>
          <p:spPr bwMode="auto">
            <a:xfrm>
              <a:off x="155574" y="-144463"/>
              <a:ext cx="8024413" cy="8404543"/>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350"/>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18858" t="18490" r="10519"/>
            <a:stretch/>
          </p:blipFill>
          <p:spPr>
            <a:xfrm>
              <a:off x="155573" y="1490101"/>
              <a:ext cx="4836951" cy="4914297"/>
            </a:xfrm>
            <a:prstGeom prst="rect">
              <a:avLst/>
            </a:prstGeom>
          </p:spPr>
        </p:pic>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6346" r="79613" b="83661"/>
            <a:stretch/>
          </p:blipFill>
          <p:spPr>
            <a:xfrm>
              <a:off x="277904" y="604552"/>
              <a:ext cx="905437" cy="927495"/>
            </a:xfrm>
            <a:prstGeom prst="rect">
              <a:avLst/>
            </a:prstGeom>
          </p:spPr>
        </p:pic>
        <p:sp>
          <p:nvSpPr>
            <p:cNvPr id="5" name="TextBox 4"/>
            <p:cNvSpPr txBox="1"/>
            <p:nvPr/>
          </p:nvSpPr>
          <p:spPr>
            <a:xfrm>
              <a:off x="5106035" y="1662154"/>
              <a:ext cx="3897761" cy="3354764"/>
            </a:xfrm>
            <a:prstGeom prst="rect">
              <a:avLst/>
            </a:prstGeom>
            <a:noFill/>
          </p:spPr>
          <p:txBody>
            <a:bodyPr wrap="square" rtlCol="0">
              <a:spAutoFit/>
            </a:bodyPr>
            <a:lstStyle/>
            <a:p>
              <a:r>
                <a:rPr lang="en-US" altLang="zh-CN" sz="1050" dirty="0"/>
                <a:t>Validation dataset</a:t>
              </a:r>
              <a:r>
                <a:rPr lang="zh-CN" altLang="en-US" sz="1050" dirty="0"/>
                <a:t>： </a:t>
              </a:r>
              <a:r>
                <a:rPr lang="en-US" altLang="zh-CN" sz="1050" dirty="0"/>
                <a:t>RRBS (24 samples)</a:t>
              </a:r>
            </a:p>
            <a:p>
              <a:endParaRPr lang="en-US" altLang="zh-CN" sz="1050" dirty="0"/>
            </a:p>
            <a:p>
              <a:r>
                <a:rPr lang="en-US" altLang="zh-CN" sz="1050" dirty="0"/>
                <a:t>Criterion: </a:t>
              </a:r>
            </a:p>
            <a:p>
              <a:r>
                <a:rPr lang="en-US" altLang="zh-CN" sz="1050" dirty="0"/>
                <a:t>1, </a:t>
              </a:r>
              <a:r>
                <a:rPr lang="en-US" altLang="zh-CN" sz="1050" dirty="0" err="1"/>
                <a:t>mhl</a:t>
              </a:r>
              <a:r>
                <a:rPr lang="en-US" altLang="zh-CN" sz="1050" dirty="0"/>
                <a:t>&gt;0.2   (alpha)</a:t>
              </a:r>
            </a:p>
            <a:p>
              <a:r>
                <a:rPr lang="en-US" altLang="zh-CN" sz="1050" dirty="0"/>
                <a:t>2, &gt; 3% marker positive (beta, 20 markers)</a:t>
              </a:r>
            </a:p>
            <a:p>
              <a:endParaRPr lang="en-US" altLang="zh-CN" sz="1050" dirty="0"/>
            </a:p>
            <a:p>
              <a:r>
                <a:rPr lang="en-US" altLang="zh-CN" sz="1050" dirty="0"/>
                <a:t>1</a:t>
              </a:r>
              <a:r>
                <a:rPr lang="zh-CN" altLang="en-US" sz="1050" dirty="0"/>
                <a:t>，</a:t>
              </a:r>
              <a:r>
                <a:rPr lang="en-US" altLang="zh-CN" sz="1050" dirty="0"/>
                <a:t>lung cancer</a:t>
              </a:r>
              <a:r>
                <a:rPr lang="zh-CN" altLang="en-US" sz="1050" dirty="0"/>
                <a:t>： </a:t>
              </a:r>
              <a:r>
                <a:rPr lang="en-US" altLang="zh-CN" sz="1050" dirty="0"/>
                <a:t>9/9=100%</a:t>
              </a:r>
            </a:p>
            <a:p>
              <a:r>
                <a:rPr lang="en-US" altLang="zh-CN" sz="1050" dirty="0"/>
                <a:t>2</a:t>
              </a:r>
              <a:r>
                <a:rPr lang="zh-CN" altLang="en-US" sz="1050" dirty="0"/>
                <a:t>，</a:t>
              </a:r>
              <a:r>
                <a:rPr lang="en-US" altLang="zh-CN" sz="1050" dirty="0"/>
                <a:t>colon cancer</a:t>
              </a:r>
              <a:r>
                <a:rPr lang="zh-CN" altLang="en-US" sz="1050" dirty="0"/>
                <a:t>：</a:t>
              </a:r>
              <a:r>
                <a:rPr lang="en-US" altLang="zh-CN" sz="1050" dirty="0"/>
                <a:t>5/10=50.0%</a:t>
              </a:r>
            </a:p>
            <a:p>
              <a:r>
                <a:rPr lang="en-US" altLang="zh-CN" sz="1050" dirty="0"/>
                <a:t>3</a:t>
              </a:r>
              <a:r>
                <a:rPr lang="zh-CN" altLang="en-US" sz="1050" dirty="0"/>
                <a:t>，</a:t>
              </a:r>
              <a:r>
                <a:rPr lang="en-US" altLang="zh-CN" sz="1050" dirty="0"/>
                <a:t>pancreatic cancer</a:t>
              </a:r>
              <a:r>
                <a:rPr lang="zh-CN" altLang="en-US" sz="1050" dirty="0"/>
                <a:t>：</a:t>
              </a:r>
              <a:r>
                <a:rPr lang="en-US" altLang="zh-CN" sz="1050" dirty="0"/>
                <a:t>3/5=60%</a:t>
              </a:r>
            </a:p>
            <a:p>
              <a:r>
                <a:rPr lang="en-US" altLang="zh-CN" sz="1050" dirty="0">
                  <a:solidFill>
                    <a:srgbClr val="FF0000"/>
                  </a:solidFill>
                </a:rPr>
                <a:t>4</a:t>
              </a:r>
              <a:r>
                <a:rPr lang="zh-CN" altLang="en-US" sz="1050" dirty="0">
                  <a:solidFill>
                    <a:srgbClr val="FF0000"/>
                  </a:solidFill>
                </a:rPr>
                <a:t>，</a:t>
              </a:r>
              <a:r>
                <a:rPr lang="en-US" altLang="zh-CN" sz="1050" dirty="0">
                  <a:solidFill>
                    <a:srgbClr val="FF0000"/>
                  </a:solidFill>
                </a:rPr>
                <a:t>Normal Plasma Error</a:t>
              </a:r>
              <a:r>
                <a:rPr lang="zh-CN" altLang="en-US" sz="1050" dirty="0">
                  <a:solidFill>
                    <a:srgbClr val="FF0000"/>
                  </a:solidFill>
                </a:rPr>
                <a:t>：</a:t>
              </a:r>
              <a:r>
                <a:rPr lang="en-US" altLang="zh-CN" sz="1050" dirty="0">
                  <a:solidFill>
                    <a:srgbClr val="FF0000"/>
                  </a:solidFill>
                </a:rPr>
                <a:t>7/20=35%</a:t>
              </a:r>
            </a:p>
            <a:p>
              <a:endParaRPr lang="en-US" sz="1050" dirty="0">
                <a:solidFill>
                  <a:srgbClr val="FF0000"/>
                </a:solidFill>
              </a:endParaRPr>
            </a:p>
            <a:p>
              <a:r>
                <a:rPr lang="en-US" sz="1050" dirty="0">
                  <a:solidFill>
                    <a:srgbClr val="FF0000"/>
                  </a:solidFill>
                </a:rPr>
                <a:t>* </a:t>
              </a:r>
              <a:r>
                <a:rPr lang="en-US" altLang="zh-CN" sz="1050" dirty="0">
                  <a:solidFill>
                    <a:srgbClr val="FF0000"/>
                  </a:solidFill>
                </a:rPr>
                <a:t>4/20=20%         OR=36  P-value=3.1*10</a:t>
              </a:r>
              <a:r>
                <a:rPr lang="en-US" altLang="zh-CN" sz="1050" baseline="30000" dirty="0">
                  <a:solidFill>
                    <a:srgbClr val="FF0000"/>
                  </a:solidFill>
                </a:rPr>
                <a:t>-4</a:t>
              </a:r>
            </a:p>
            <a:p>
              <a:r>
                <a:rPr lang="en-US" sz="1050" dirty="0">
                  <a:solidFill>
                    <a:srgbClr val="FF0000"/>
                  </a:solidFill>
                </a:rPr>
                <a:t>* 2</a:t>
              </a:r>
              <a:r>
                <a:rPr lang="en-US" altLang="zh-CN" sz="1050" dirty="0">
                  <a:solidFill>
                    <a:srgbClr val="FF0000"/>
                  </a:solidFill>
                </a:rPr>
                <a:t>/20=5%</a:t>
              </a:r>
              <a:r>
                <a:rPr lang="en-US" sz="1050" dirty="0">
                  <a:solidFill>
                    <a:srgbClr val="FF0000"/>
                  </a:solidFill>
                </a:rPr>
                <a:t> </a:t>
              </a:r>
              <a:r>
                <a:rPr lang="en-US" altLang="zh-CN" sz="1050" dirty="0">
                  <a:solidFill>
                    <a:srgbClr val="FF0000"/>
                  </a:solidFill>
                </a:rPr>
                <a:t>          OR= P-value=0.047</a:t>
              </a:r>
              <a:endParaRPr lang="en-US" sz="1050" dirty="0">
                <a:solidFill>
                  <a:srgbClr val="FF0000"/>
                </a:solidFill>
              </a:endParaRPr>
            </a:p>
            <a:p>
              <a:r>
                <a:rPr lang="en-US" sz="1050" dirty="0">
                  <a:solidFill>
                    <a:srgbClr val="FF0000"/>
                  </a:solidFill>
                </a:rPr>
                <a:t>* 1</a:t>
              </a:r>
              <a:r>
                <a:rPr lang="en-US" altLang="zh-CN" sz="1050" dirty="0">
                  <a:solidFill>
                    <a:srgbClr val="FF0000"/>
                  </a:solidFill>
                </a:rPr>
                <a:t>/20=10%         OR= P-value=0.025</a:t>
              </a:r>
            </a:p>
            <a:p>
              <a:r>
                <a:rPr lang="en-US" sz="1050" dirty="0">
                  <a:solidFill>
                    <a:srgbClr val="FF0000"/>
                  </a:solidFill>
                </a:rPr>
                <a:t>     </a:t>
              </a:r>
            </a:p>
          </p:txBody>
        </p:sp>
        <p:sp>
          <p:nvSpPr>
            <p:cNvPr id="6" name="TextBox 5"/>
            <p:cNvSpPr txBox="1"/>
            <p:nvPr/>
          </p:nvSpPr>
          <p:spPr>
            <a:xfrm>
              <a:off x="5035932" y="4682013"/>
              <a:ext cx="4037965" cy="2492991"/>
            </a:xfrm>
            <a:prstGeom prst="rect">
              <a:avLst/>
            </a:prstGeom>
            <a:noFill/>
          </p:spPr>
          <p:txBody>
            <a:bodyPr wrap="square" rtlCol="0">
              <a:spAutoFit/>
            </a:bodyPr>
            <a:lstStyle/>
            <a:p>
              <a:r>
                <a:rPr lang="en-US" altLang="zh-CN" sz="1050" dirty="0"/>
                <a:t>Validation dataset</a:t>
              </a:r>
              <a:r>
                <a:rPr lang="zh-CN" altLang="en-US" sz="1050" dirty="0"/>
                <a:t>： </a:t>
              </a:r>
              <a:r>
                <a:rPr lang="en-US" altLang="zh-CN" sz="1050" dirty="0"/>
                <a:t>BSPP (16 +17=33 samples)</a:t>
              </a:r>
            </a:p>
            <a:p>
              <a:r>
                <a:rPr lang="en-US" altLang="zh-CN" sz="1050" dirty="0"/>
                <a:t>GSI&gt; 0.52, 0.75, 0.79</a:t>
              </a:r>
              <a:endParaRPr lang="en-US" sz="1050" dirty="0"/>
            </a:p>
            <a:p>
              <a:endParaRPr lang="en-US" altLang="zh-CN" sz="1050" dirty="0"/>
            </a:p>
            <a:p>
              <a:r>
                <a:rPr lang="en-US" altLang="zh-CN" sz="1050" dirty="0"/>
                <a:t>Criterion: </a:t>
              </a:r>
            </a:p>
            <a:p>
              <a:r>
                <a:rPr lang="en-US" altLang="zh-CN" sz="1050" dirty="0"/>
                <a:t>1, </a:t>
              </a:r>
              <a:r>
                <a:rPr lang="en-US" altLang="zh-CN" sz="1050" dirty="0" err="1"/>
                <a:t>mhl</a:t>
              </a:r>
              <a:r>
                <a:rPr lang="en-US" altLang="zh-CN" sz="1050" dirty="0"/>
                <a:t>&gt; 0  (alpha)</a:t>
              </a:r>
            </a:p>
            <a:p>
              <a:r>
                <a:rPr lang="en-US" altLang="zh-CN" sz="1050" dirty="0"/>
                <a:t>2, &gt; =1 marker positive</a:t>
              </a:r>
            </a:p>
            <a:p>
              <a:endParaRPr lang="en-US" altLang="zh-CN" sz="1050" dirty="0"/>
            </a:p>
            <a:p>
              <a:r>
                <a:rPr lang="en-US" altLang="zh-CN" sz="1050" dirty="0"/>
                <a:t>1</a:t>
              </a:r>
              <a:r>
                <a:rPr lang="zh-CN" altLang="en-US" sz="1050" dirty="0"/>
                <a:t>，</a:t>
              </a:r>
              <a:r>
                <a:rPr lang="en-US" altLang="zh-CN" sz="1050" dirty="0"/>
                <a:t>lung cancer</a:t>
              </a:r>
              <a:r>
                <a:rPr lang="zh-CN" altLang="en-US" sz="1050" dirty="0"/>
                <a:t>： </a:t>
              </a:r>
              <a:r>
                <a:rPr lang="en-US" altLang="zh-CN" sz="1050" dirty="0"/>
                <a:t>6/8=75%             11 marker</a:t>
              </a:r>
            </a:p>
            <a:p>
              <a:r>
                <a:rPr lang="en-US" altLang="zh-CN" sz="1050" dirty="0"/>
                <a:t>2</a:t>
              </a:r>
              <a:r>
                <a:rPr lang="zh-CN" altLang="en-US" sz="1050" dirty="0"/>
                <a:t>，</a:t>
              </a:r>
              <a:r>
                <a:rPr lang="en-US" altLang="zh-CN" sz="1050" dirty="0"/>
                <a:t>colon cancer</a:t>
              </a:r>
              <a:r>
                <a:rPr lang="zh-CN" altLang="en-US" sz="1050" dirty="0"/>
                <a:t>：</a:t>
              </a:r>
              <a:r>
                <a:rPr lang="en-US" altLang="zh-CN" sz="1050" dirty="0"/>
                <a:t>5/8=62.5%         4 marker</a:t>
              </a:r>
            </a:p>
            <a:p>
              <a:r>
                <a:rPr lang="en-US" altLang="zh-CN" sz="1050" dirty="0">
                  <a:solidFill>
                    <a:srgbClr val="FF0000"/>
                  </a:solidFill>
                </a:rPr>
                <a:t>3</a:t>
              </a:r>
              <a:r>
                <a:rPr lang="zh-CN" altLang="en-US" sz="1050" dirty="0">
                  <a:solidFill>
                    <a:srgbClr val="FF0000"/>
                  </a:solidFill>
                </a:rPr>
                <a:t>，</a:t>
              </a:r>
              <a:r>
                <a:rPr lang="en-US" altLang="zh-CN" sz="1050" dirty="0">
                  <a:solidFill>
                    <a:srgbClr val="FF0000"/>
                  </a:solidFill>
                </a:rPr>
                <a:t>Normal Plasma Error</a:t>
              </a:r>
              <a:r>
                <a:rPr lang="zh-CN" altLang="en-US" sz="1050" dirty="0">
                  <a:solidFill>
                    <a:srgbClr val="FF0000"/>
                  </a:solidFill>
                </a:rPr>
                <a:t>：</a:t>
              </a:r>
              <a:r>
                <a:rPr lang="en-US" altLang="zh-CN" sz="1050" dirty="0">
                  <a:solidFill>
                    <a:srgbClr val="FF0000"/>
                  </a:solidFill>
                </a:rPr>
                <a:t>3/16= 18.75%</a:t>
              </a:r>
              <a:endParaRPr lang="en-US" sz="1050" dirty="0">
                <a:solidFill>
                  <a:srgbClr val="FF0000"/>
                </a:solidFill>
              </a:endParaRPr>
            </a:p>
            <a:p>
              <a:endParaRPr lang="en-US" altLang="zh-CN" sz="1050" dirty="0"/>
            </a:p>
          </p:txBody>
        </p:sp>
        <p:sp>
          <p:nvSpPr>
            <p:cNvPr id="13" name="TextBox 12"/>
            <p:cNvSpPr txBox="1"/>
            <p:nvPr/>
          </p:nvSpPr>
          <p:spPr>
            <a:xfrm>
              <a:off x="478246" y="58066"/>
              <a:ext cx="8419827" cy="492443"/>
            </a:xfrm>
            <a:prstGeom prst="rect">
              <a:avLst/>
            </a:prstGeom>
            <a:noFill/>
          </p:spPr>
          <p:txBody>
            <a:bodyPr wrap="none" rtlCol="0">
              <a:spAutoFit/>
            </a:bodyPr>
            <a:lstStyle/>
            <a:p>
              <a:r>
                <a:rPr lang="en-US" altLang="zh-CN" b="1" dirty="0"/>
                <a:t>Detection power to plasma based on identified tissue signatures</a:t>
              </a:r>
              <a:endParaRPr lang="en-US" b="1" dirty="0"/>
            </a:p>
          </p:txBody>
        </p:sp>
        <p:sp>
          <p:nvSpPr>
            <p:cNvPr id="14" name="Rectangle 13"/>
            <p:cNvSpPr/>
            <p:nvPr/>
          </p:nvSpPr>
          <p:spPr>
            <a:xfrm>
              <a:off x="6929120" y="4547743"/>
              <a:ext cx="2214880" cy="307776"/>
            </a:xfrm>
            <a:prstGeom prst="rect">
              <a:avLst/>
            </a:prstGeom>
          </p:spPr>
          <p:txBody>
            <a:bodyPr wrap="square">
              <a:spAutoFit/>
            </a:bodyPr>
            <a:lstStyle/>
            <a:p>
              <a:endParaRPr lang="en-US" sz="900" dirty="0"/>
            </a:p>
          </p:txBody>
        </p:sp>
        <p:sp>
          <p:nvSpPr>
            <p:cNvPr id="15" name="Rectangle 14"/>
            <p:cNvSpPr/>
            <p:nvPr/>
          </p:nvSpPr>
          <p:spPr>
            <a:xfrm>
              <a:off x="6788916" y="2296640"/>
              <a:ext cx="2214880" cy="307776"/>
            </a:xfrm>
            <a:prstGeom prst="rect">
              <a:avLst/>
            </a:prstGeom>
          </p:spPr>
          <p:txBody>
            <a:bodyPr wrap="square">
              <a:spAutoFit/>
            </a:bodyPr>
            <a:lstStyle/>
            <a:p>
              <a:r>
                <a:rPr lang="en-US" altLang="zh-CN" sz="900" dirty="0"/>
                <a:t>GSI&gt; 0.66, 0.75, 0.79</a:t>
              </a:r>
              <a:endParaRPr lang="en-US" sz="900" dirty="0"/>
            </a:p>
          </p:txBody>
        </p:sp>
      </p:grpSp>
    </p:spTree>
    <p:extLst>
      <p:ext uri="{BB962C8B-B14F-4D97-AF65-F5344CB8AC3E}">
        <p14:creationId xmlns:p14="http://schemas.microsoft.com/office/powerpoint/2010/main" val="266534708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p:cNvGrpSpPr/>
          <p:nvPr/>
        </p:nvGrpSpPr>
        <p:grpSpPr>
          <a:xfrm>
            <a:off x="1259681" y="748903"/>
            <a:ext cx="6741320" cy="6303407"/>
            <a:chOff x="155573" y="-144463"/>
            <a:chExt cx="8988427" cy="8404543"/>
          </a:xfrm>
        </p:grpSpPr>
        <p:sp>
          <p:nvSpPr>
            <p:cNvPr id="2" name="AutoShape 2" descr="File:GSI.yellow2blue.tissue.specificity.png"/>
            <p:cNvSpPr>
              <a:spLocks noChangeAspect="1" noChangeArrowheads="1"/>
            </p:cNvSpPr>
            <p:nvPr/>
          </p:nvSpPr>
          <p:spPr bwMode="auto">
            <a:xfrm>
              <a:off x="155574" y="-144463"/>
              <a:ext cx="8024413" cy="8404543"/>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350"/>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18858" t="18490" r="10519"/>
            <a:stretch/>
          </p:blipFill>
          <p:spPr>
            <a:xfrm>
              <a:off x="155573" y="1490101"/>
              <a:ext cx="4836951" cy="4914297"/>
            </a:xfrm>
            <a:prstGeom prst="rect">
              <a:avLst/>
            </a:prstGeom>
          </p:spPr>
        </p:pic>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6346" r="79613" b="83661"/>
            <a:stretch/>
          </p:blipFill>
          <p:spPr>
            <a:xfrm>
              <a:off x="277904" y="604552"/>
              <a:ext cx="905437" cy="927495"/>
            </a:xfrm>
            <a:prstGeom prst="rect">
              <a:avLst/>
            </a:prstGeom>
          </p:spPr>
        </p:pic>
        <p:sp>
          <p:nvSpPr>
            <p:cNvPr id="5" name="TextBox 4"/>
            <p:cNvSpPr txBox="1"/>
            <p:nvPr/>
          </p:nvSpPr>
          <p:spPr>
            <a:xfrm>
              <a:off x="5106035" y="2170154"/>
              <a:ext cx="3897761" cy="3354764"/>
            </a:xfrm>
            <a:prstGeom prst="rect">
              <a:avLst/>
            </a:prstGeom>
            <a:noFill/>
          </p:spPr>
          <p:txBody>
            <a:bodyPr wrap="square" rtlCol="0">
              <a:spAutoFit/>
            </a:bodyPr>
            <a:lstStyle/>
            <a:p>
              <a:r>
                <a:rPr lang="en-US" altLang="zh-CN" sz="1050" dirty="0"/>
                <a:t>Validation dataset</a:t>
              </a:r>
              <a:r>
                <a:rPr lang="zh-CN" altLang="en-US" sz="1050" dirty="0"/>
                <a:t>： </a:t>
              </a:r>
              <a:r>
                <a:rPr lang="en-US" altLang="zh-CN" sz="1050" dirty="0"/>
                <a:t>RRBS (24 samples)</a:t>
              </a:r>
            </a:p>
            <a:p>
              <a:endParaRPr lang="en-US" altLang="zh-CN" sz="1050" dirty="0"/>
            </a:p>
            <a:p>
              <a:r>
                <a:rPr lang="en-US" altLang="zh-CN" sz="1050" dirty="0"/>
                <a:t>Criterion: </a:t>
              </a:r>
            </a:p>
            <a:p>
              <a:r>
                <a:rPr lang="en-US" altLang="zh-CN" sz="1050" dirty="0"/>
                <a:t>1, </a:t>
              </a:r>
              <a:r>
                <a:rPr lang="en-US" altLang="zh-CN" sz="1050" dirty="0" err="1"/>
                <a:t>mhl</a:t>
              </a:r>
              <a:r>
                <a:rPr lang="en-US" altLang="zh-CN" sz="1050" dirty="0"/>
                <a:t>&gt;0.2   (alpha)</a:t>
              </a:r>
            </a:p>
            <a:p>
              <a:r>
                <a:rPr lang="en-US" altLang="zh-CN" sz="1050" dirty="0"/>
                <a:t>2, &gt; 3% marker positive (beta, 20 markers)</a:t>
              </a:r>
            </a:p>
            <a:p>
              <a:endParaRPr lang="en-US" altLang="zh-CN" sz="1050" dirty="0"/>
            </a:p>
            <a:p>
              <a:r>
                <a:rPr lang="en-US" altLang="zh-CN" sz="1050" dirty="0"/>
                <a:t>1</a:t>
              </a:r>
              <a:r>
                <a:rPr lang="zh-CN" altLang="en-US" sz="1050" dirty="0"/>
                <a:t>，</a:t>
              </a:r>
              <a:r>
                <a:rPr lang="en-US" altLang="zh-CN" sz="1050" dirty="0"/>
                <a:t>lung cancer</a:t>
              </a:r>
              <a:r>
                <a:rPr lang="zh-CN" altLang="en-US" sz="1050" dirty="0"/>
                <a:t>： </a:t>
              </a:r>
              <a:r>
                <a:rPr lang="en-US" altLang="zh-CN" sz="1050" dirty="0"/>
                <a:t>9/9=100%</a:t>
              </a:r>
            </a:p>
            <a:p>
              <a:r>
                <a:rPr lang="en-US" altLang="zh-CN" sz="1050" dirty="0"/>
                <a:t>2</a:t>
              </a:r>
              <a:r>
                <a:rPr lang="zh-CN" altLang="en-US" sz="1050" dirty="0"/>
                <a:t>，</a:t>
              </a:r>
              <a:r>
                <a:rPr lang="en-US" altLang="zh-CN" sz="1050" dirty="0"/>
                <a:t>colon cancer</a:t>
              </a:r>
              <a:r>
                <a:rPr lang="zh-CN" altLang="en-US" sz="1050" dirty="0"/>
                <a:t>：</a:t>
              </a:r>
              <a:r>
                <a:rPr lang="en-US" altLang="zh-CN" sz="1050" dirty="0"/>
                <a:t>5/10=50.0%</a:t>
              </a:r>
            </a:p>
            <a:p>
              <a:r>
                <a:rPr lang="en-US" altLang="zh-CN" sz="1050" dirty="0"/>
                <a:t>3</a:t>
              </a:r>
              <a:r>
                <a:rPr lang="zh-CN" altLang="en-US" sz="1050" dirty="0"/>
                <a:t>，</a:t>
              </a:r>
              <a:r>
                <a:rPr lang="en-US" altLang="zh-CN" sz="1050" dirty="0"/>
                <a:t>pancreatic cancer</a:t>
              </a:r>
              <a:r>
                <a:rPr lang="zh-CN" altLang="en-US" sz="1050" dirty="0"/>
                <a:t>：</a:t>
              </a:r>
              <a:r>
                <a:rPr lang="en-US" altLang="zh-CN" sz="1050" dirty="0"/>
                <a:t>3/5=60%</a:t>
              </a:r>
            </a:p>
            <a:p>
              <a:r>
                <a:rPr lang="en-US" altLang="zh-CN" sz="1050" dirty="0">
                  <a:solidFill>
                    <a:srgbClr val="FF0000"/>
                  </a:solidFill>
                </a:rPr>
                <a:t>4</a:t>
              </a:r>
              <a:r>
                <a:rPr lang="zh-CN" altLang="en-US" sz="1050" dirty="0">
                  <a:solidFill>
                    <a:srgbClr val="FF0000"/>
                  </a:solidFill>
                </a:rPr>
                <a:t>，</a:t>
              </a:r>
              <a:r>
                <a:rPr lang="en-US" altLang="zh-CN" sz="1050" dirty="0">
                  <a:solidFill>
                    <a:srgbClr val="FF0000"/>
                  </a:solidFill>
                </a:rPr>
                <a:t>Normal Plasma Error</a:t>
              </a:r>
              <a:r>
                <a:rPr lang="zh-CN" altLang="en-US" sz="1050" dirty="0">
                  <a:solidFill>
                    <a:srgbClr val="FF0000"/>
                  </a:solidFill>
                </a:rPr>
                <a:t>：</a:t>
              </a:r>
              <a:r>
                <a:rPr lang="en-US" altLang="zh-CN" sz="1050" dirty="0">
                  <a:solidFill>
                    <a:srgbClr val="FF0000"/>
                  </a:solidFill>
                </a:rPr>
                <a:t>7/20=35%</a:t>
              </a:r>
            </a:p>
            <a:p>
              <a:endParaRPr lang="en-US" sz="1050" dirty="0">
                <a:solidFill>
                  <a:srgbClr val="FF0000"/>
                </a:solidFill>
              </a:endParaRPr>
            </a:p>
            <a:p>
              <a:r>
                <a:rPr lang="en-US" sz="1050" dirty="0">
                  <a:solidFill>
                    <a:srgbClr val="FF0000"/>
                  </a:solidFill>
                </a:rPr>
                <a:t>* </a:t>
              </a:r>
              <a:r>
                <a:rPr lang="en-US" altLang="zh-CN" sz="1050" dirty="0">
                  <a:solidFill>
                    <a:srgbClr val="FF0000"/>
                  </a:solidFill>
                </a:rPr>
                <a:t>4/20=20%         OR=36   P-value=3.1*10</a:t>
              </a:r>
              <a:r>
                <a:rPr lang="en-US" altLang="zh-CN" sz="1050" baseline="30000" dirty="0">
                  <a:solidFill>
                    <a:srgbClr val="FF0000"/>
                  </a:solidFill>
                </a:rPr>
                <a:t>-4</a:t>
              </a:r>
            </a:p>
            <a:p>
              <a:r>
                <a:rPr lang="en-US" sz="1050" dirty="0">
                  <a:solidFill>
                    <a:srgbClr val="FF0000"/>
                  </a:solidFill>
                </a:rPr>
                <a:t>* 2</a:t>
              </a:r>
              <a:r>
                <a:rPr lang="en-US" altLang="zh-CN" sz="1050" dirty="0">
                  <a:solidFill>
                    <a:srgbClr val="FF0000"/>
                  </a:solidFill>
                </a:rPr>
                <a:t>/20=5%</a:t>
              </a:r>
              <a:r>
                <a:rPr lang="en-US" sz="1050" dirty="0">
                  <a:solidFill>
                    <a:srgbClr val="FF0000"/>
                  </a:solidFill>
                </a:rPr>
                <a:t> </a:t>
              </a:r>
              <a:r>
                <a:rPr lang="en-US" altLang="zh-CN" sz="1050" dirty="0">
                  <a:solidFill>
                    <a:srgbClr val="FF0000"/>
                  </a:solidFill>
                </a:rPr>
                <a:t>          OR=9     P-value=0.047</a:t>
              </a:r>
              <a:endParaRPr lang="en-US" sz="1050" dirty="0">
                <a:solidFill>
                  <a:srgbClr val="FF0000"/>
                </a:solidFill>
              </a:endParaRPr>
            </a:p>
            <a:p>
              <a:r>
                <a:rPr lang="en-US" sz="1050" dirty="0">
                  <a:solidFill>
                    <a:srgbClr val="FF0000"/>
                  </a:solidFill>
                </a:rPr>
                <a:t>* 1</a:t>
              </a:r>
              <a:r>
                <a:rPr lang="en-US" altLang="zh-CN" sz="1050" dirty="0">
                  <a:solidFill>
                    <a:srgbClr val="FF0000"/>
                  </a:solidFill>
                </a:rPr>
                <a:t>/20=10%         OR=27  P-value=0.025</a:t>
              </a:r>
            </a:p>
            <a:p>
              <a:r>
                <a:rPr lang="en-US" sz="1050" dirty="0">
                  <a:solidFill>
                    <a:srgbClr val="FF0000"/>
                  </a:solidFill>
                </a:rPr>
                <a:t>     </a:t>
              </a:r>
            </a:p>
          </p:txBody>
        </p:sp>
        <p:sp>
          <p:nvSpPr>
            <p:cNvPr id="13" name="TextBox 12"/>
            <p:cNvSpPr txBox="1"/>
            <p:nvPr/>
          </p:nvSpPr>
          <p:spPr>
            <a:xfrm>
              <a:off x="478246" y="58066"/>
              <a:ext cx="8419827" cy="492443"/>
            </a:xfrm>
            <a:prstGeom prst="rect">
              <a:avLst/>
            </a:prstGeom>
            <a:noFill/>
          </p:spPr>
          <p:txBody>
            <a:bodyPr wrap="none" rtlCol="0">
              <a:spAutoFit/>
            </a:bodyPr>
            <a:lstStyle/>
            <a:p>
              <a:r>
                <a:rPr lang="en-US" altLang="zh-CN" b="1" dirty="0"/>
                <a:t>Detection power to plasma based on identified tissue signatures</a:t>
              </a:r>
              <a:endParaRPr lang="en-US" b="1" dirty="0"/>
            </a:p>
          </p:txBody>
        </p:sp>
        <p:sp>
          <p:nvSpPr>
            <p:cNvPr id="14" name="Rectangle 13"/>
            <p:cNvSpPr/>
            <p:nvPr/>
          </p:nvSpPr>
          <p:spPr>
            <a:xfrm>
              <a:off x="6929120" y="4547743"/>
              <a:ext cx="2214880" cy="307776"/>
            </a:xfrm>
            <a:prstGeom prst="rect">
              <a:avLst/>
            </a:prstGeom>
          </p:spPr>
          <p:txBody>
            <a:bodyPr wrap="square">
              <a:spAutoFit/>
            </a:bodyPr>
            <a:lstStyle/>
            <a:p>
              <a:endParaRPr lang="en-US" sz="900" dirty="0"/>
            </a:p>
          </p:txBody>
        </p:sp>
        <p:sp>
          <p:nvSpPr>
            <p:cNvPr id="15" name="Rectangle 14"/>
            <p:cNvSpPr/>
            <p:nvPr/>
          </p:nvSpPr>
          <p:spPr>
            <a:xfrm>
              <a:off x="6717965" y="2398240"/>
              <a:ext cx="2214880" cy="307776"/>
            </a:xfrm>
            <a:prstGeom prst="rect">
              <a:avLst/>
            </a:prstGeom>
          </p:spPr>
          <p:txBody>
            <a:bodyPr wrap="square">
              <a:spAutoFit/>
            </a:bodyPr>
            <a:lstStyle/>
            <a:p>
              <a:r>
                <a:rPr lang="en-US" altLang="zh-CN" sz="900" dirty="0"/>
                <a:t>GSI&gt; 0.66, 0.75, 0.79</a:t>
              </a:r>
              <a:endParaRPr lang="en-US" sz="900" dirty="0"/>
            </a:p>
          </p:txBody>
        </p:sp>
      </p:grpSp>
    </p:spTree>
    <p:extLst>
      <p:ext uri="{BB962C8B-B14F-4D97-AF65-F5344CB8AC3E}">
        <p14:creationId xmlns:p14="http://schemas.microsoft.com/office/powerpoint/2010/main" val="260476748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1313021" y="1459220"/>
            <a:ext cx="6447195" cy="3436988"/>
            <a:chOff x="226694" y="802625"/>
            <a:chExt cx="8596260" cy="4582651"/>
          </a:xfrm>
        </p:grpSpPr>
        <p:pic>
          <p:nvPicPr>
            <p:cNvPr id="2" name="Picture 1"/>
            <p:cNvPicPr>
              <a:picLocks noChangeAspect="1"/>
            </p:cNvPicPr>
            <p:nvPr/>
          </p:nvPicPr>
          <p:blipFill rotWithShape="1">
            <a:blip r:embed="rId3"/>
            <a:srcRect l="18902" t="18077" r="8741"/>
            <a:stretch/>
          </p:blipFill>
          <p:spPr>
            <a:xfrm>
              <a:off x="4348480" y="1264290"/>
              <a:ext cx="4474474" cy="4018909"/>
            </a:xfrm>
            <a:prstGeom prst="rect">
              <a:avLst/>
            </a:prstGeom>
          </p:spPr>
        </p:pic>
        <p:pic>
          <p:nvPicPr>
            <p:cNvPr id="3" name="Picture 2"/>
            <p:cNvPicPr>
              <a:picLocks noChangeAspect="1"/>
            </p:cNvPicPr>
            <p:nvPr/>
          </p:nvPicPr>
          <p:blipFill rotWithShape="1">
            <a:blip r:embed="rId4">
              <a:extLst>
                <a:ext uri="{28A0092B-C50C-407E-A947-70E740481C1C}">
                  <a14:useLocalDpi xmlns:a14="http://schemas.microsoft.com/office/drawing/2010/main" val="0"/>
                </a:ext>
              </a:extLst>
            </a:blip>
            <a:srcRect l="18858" t="18490" r="10519"/>
            <a:stretch/>
          </p:blipFill>
          <p:spPr>
            <a:xfrm>
              <a:off x="226694" y="1280160"/>
              <a:ext cx="4040506" cy="4105116"/>
            </a:xfrm>
            <a:prstGeom prst="rect">
              <a:avLst/>
            </a:prstGeom>
          </p:spPr>
        </p:pic>
        <p:sp>
          <p:nvSpPr>
            <p:cNvPr id="4" name="TextBox 3"/>
            <p:cNvSpPr txBox="1"/>
            <p:nvPr/>
          </p:nvSpPr>
          <p:spPr>
            <a:xfrm>
              <a:off x="1189447" y="802625"/>
              <a:ext cx="7010808" cy="492443"/>
            </a:xfrm>
            <a:prstGeom prst="rect">
              <a:avLst/>
            </a:prstGeom>
            <a:noFill/>
          </p:spPr>
          <p:txBody>
            <a:bodyPr wrap="none" rtlCol="0">
              <a:spAutoFit/>
            </a:bodyPr>
            <a:lstStyle/>
            <a:p>
              <a:r>
                <a:rPr lang="en-US" altLang="zh-CN" b="1" dirty="0"/>
                <a:t>MHL                                             Raw methylation Signal</a:t>
              </a:r>
            </a:p>
          </p:txBody>
        </p:sp>
      </p:grpSp>
    </p:spTree>
    <p:extLst>
      <p:ext uri="{BB962C8B-B14F-4D97-AF65-F5344CB8AC3E}">
        <p14:creationId xmlns:p14="http://schemas.microsoft.com/office/powerpoint/2010/main" val="54425900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File:GSI.yellow2blue.tissue.specificity.png"/>
          <p:cNvSpPr>
            <a:spLocks noChangeAspect="1" noChangeArrowheads="1"/>
          </p:cNvSpPr>
          <p:nvPr/>
        </p:nvSpPr>
        <p:spPr bwMode="auto">
          <a:xfrm>
            <a:off x="1259682" y="748903"/>
            <a:ext cx="6018310" cy="601832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350"/>
          </a:p>
        </p:txBody>
      </p:sp>
      <p:sp>
        <p:nvSpPr>
          <p:cNvPr id="7" name="TextBox 6"/>
          <p:cNvSpPr txBox="1"/>
          <p:nvPr/>
        </p:nvSpPr>
        <p:spPr>
          <a:xfrm>
            <a:off x="1593696" y="1263498"/>
            <a:ext cx="6120265" cy="369332"/>
          </a:xfrm>
          <a:prstGeom prst="rect">
            <a:avLst/>
          </a:prstGeom>
          <a:noFill/>
        </p:spPr>
        <p:txBody>
          <a:bodyPr wrap="none" rtlCol="0">
            <a:spAutoFit/>
          </a:bodyPr>
          <a:lstStyle/>
          <a:p>
            <a:r>
              <a:rPr lang="en-US" altLang="zh-CN" b="1" dirty="0"/>
              <a:t>Detection power to plasma based on Methylation Beta-Matrix</a:t>
            </a:r>
            <a:endParaRPr lang="en-US" b="1" dirty="0"/>
          </a:p>
        </p:txBody>
      </p:sp>
      <p:cxnSp>
        <p:nvCxnSpPr>
          <p:cNvPr id="8" name="Straight Connector 7"/>
          <p:cNvCxnSpPr/>
          <p:nvPr/>
        </p:nvCxnSpPr>
        <p:spPr>
          <a:xfrm>
            <a:off x="3231536" y="2460550"/>
            <a:ext cx="17320" cy="2388773"/>
          </a:xfrm>
          <a:prstGeom prst="line">
            <a:avLst/>
          </a:prstGeom>
          <a:ln w="38100">
            <a:prstDash val="dash"/>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1517399" y="3188324"/>
            <a:ext cx="473206" cy="300082"/>
          </a:xfrm>
          <a:prstGeom prst="rect">
            <a:avLst/>
          </a:prstGeom>
          <a:noFill/>
        </p:spPr>
        <p:txBody>
          <a:bodyPr wrap="none" rtlCol="0">
            <a:spAutoFit/>
          </a:bodyPr>
          <a:lstStyle/>
          <a:p>
            <a:r>
              <a:rPr lang="en-US" altLang="zh-CN" sz="1350" dirty="0"/>
              <a:t>N37</a:t>
            </a:r>
            <a:endParaRPr lang="en-US" sz="1350" dirty="0"/>
          </a:p>
        </p:txBody>
      </p:sp>
      <p:sp>
        <p:nvSpPr>
          <p:cNvPr id="11" name="TextBox 10"/>
          <p:cNvSpPr txBox="1"/>
          <p:nvPr/>
        </p:nvSpPr>
        <p:spPr>
          <a:xfrm>
            <a:off x="1517400" y="3696583"/>
            <a:ext cx="524824" cy="300082"/>
          </a:xfrm>
          <a:prstGeom prst="rect">
            <a:avLst/>
          </a:prstGeom>
          <a:noFill/>
        </p:spPr>
        <p:txBody>
          <a:bodyPr wrap="none" rtlCol="0">
            <a:spAutoFit/>
          </a:bodyPr>
          <a:lstStyle/>
          <a:p>
            <a:r>
              <a:rPr lang="en-US" altLang="zh-CN" sz="1350" dirty="0"/>
              <a:t>SALK</a:t>
            </a:r>
            <a:endParaRPr lang="en-US" sz="1350" dirty="0"/>
          </a:p>
        </p:txBody>
      </p:sp>
      <p:sp>
        <p:nvSpPr>
          <p:cNvPr id="12" name="TextBox 11"/>
          <p:cNvSpPr txBox="1"/>
          <p:nvPr/>
        </p:nvSpPr>
        <p:spPr>
          <a:xfrm>
            <a:off x="5550507" y="2644757"/>
            <a:ext cx="2923321" cy="1708160"/>
          </a:xfrm>
          <a:prstGeom prst="rect">
            <a:avLst/>
          </a:prstGeom>
          <a:noFill/>
        </p:spPr>
        <p:txBody>
          <a:bodyPr wrap="square" rtlCol="0">
            <a:spAutoFit/>
          </a:bodyPr>
          <a:lstStyle/>
          <a:p>
            <a:r>
              <a:rPr lang="en-US" altLang="zh-CN" sz="1050" dirty="0"/>
              <a:t>Validation dataset</a:t>
            </a:r>
            <a:r>
              <a:rPr lang="zh-CN" altLang="en-US" sz="1050" dirty="0"/>
              <a:t>： </a:t>
            </a:r>
            <a:r>
              <a:rPr lang="en-US" altLang="zh-CN" sz="1050" dirty="0"/>
              <a:t>RRBS (24 samples)</a:t>
            </a:r>
          </a:p>
          <a:p>
            <a:endParaRPr lang="en-US" altLang="zh-CN" sz="1050" dirty="0"/>
          </a:p>
          <a:p>
            <a:r>
              <a:rPr lang="en-US" altLang="zh-CN" sz="1050" dirty="0"/>
              <a:t>Criterion: </a:t>
            </a:r>
          </a:p>
          <a:p>
            <a:r>
              <a:rPr lang="en-US" altLang="zh-CN" sz="1050" dirty="0"/>
              <a:t> </a:t>
            </a:r>
          </a:p>
          <a:p>
            <a:r>
              <a:rPr lang="en-US" altLang="zh-CN" sz="1050" dirty="0"/>
              <a:t>?</a:t>
            </a:r>
          </a:p>
          <a:p>
            <a:endParaRPr lang="en-US" altLang="zh-CN" sz="1050" dirty="0"/>
          </a:p>
          <a:p>
            <a:r>
              <a:rPr lang="en-US" altLang="zh-CN" sz="1050" dirty="0"/>
              <a:t>1</a:t>
            </a:r>
            <a:r>
              <a:rPr lang="zh-CN" altLang="en-US" sz="1050" dirty="0"/>
              <a:t>，</a:t>
            </a:r>
            <a:r>
              <a:rPr lang="en-US" altLang="zh-CN" sz="1050" dirty="0"/>
              <a:t>lung cancer</a:t>
            </a:r>
            <a:r>
              <a:rPr lang="zh-CN" altLang="en-US" sz="1050" dirty="0"/>
              <a:t>： </a:t>
            </a:r>
            <a:r>
              <a:rPr lang="en-US" altLang="zh-CN" sz="1050" dirty="0"/>
              <a:t>?</a:t>
            </a:r>
          </a:p>
          <a:p>
            <a:r>
              <a:rPr lang="en-US" altLang="zh-CN" sz="1050" dirty="0"/>
              <a:t>2</a:t>
            </a:r>
            <a:r>
              <a:rPr lang="zh-CN" altLang="en-US" sz="1050" dirty="0"/>
              <a:t>，</a:t>
            </a:r>
            <a:r>
              <a:rPr lang="en-US" altLang="zh-CN" sz="1050" dirty="0"/>
              <a:t>colon cancer</a:t>
            </a:r>
            <a:r>
              <a:rPr lang="zh-CN" altLang="en-US" sz="1050" dirty="0"/>
              <a:t>：</a:t>
            </a:r>
            <a:r>
              <a:rPr lang="en-US" altLang="zh-CN" sz="1050" dirty="0"/>
              <a:t> ?</a:t>
            </a:r>
          </a:p>
          <a:p>
            <a:r>
              <a:rPr lang="en-US" altLang="zh-CN" sz="1050" dirty="0"/>
              <a:t>3</a:t>
            </a:r>
            <a:r>
              <a:rPr lang="zh-CN" altLang="en-US" sz="1050" dirty="0"/>
              <a:t>，</a:t>
            </a:r>
            <a:r>
              <a:rPr lang="en-US" altLang="zh-CN" sz="1050" dirty="0"/>
              <a:t>pancreatic cancer</a:t>
            </a:r>
            <a:r>
              <a:rPr lang="zh-CN" altLang="en-US" sz="1050" dirty="0"/>
              <a:t>：</a:t>
            </a:r>
            <a:r>
              <a:rPr lang="en-US" altLang="zh-CN" sz="1050" dirty="0"/>
              <a:t> ?</a:t>
            </a:r>
          </a:p>
          <a:p>
            <a:r>
              <a:rPr lang="en-US" altLang="zh-CN" sz="1050" dirty="0">
                <a:solidFill>
                  <a:srgbClr val="FF0000"/>
                </a:solidFill>
              </a:rPr>
              <a:t>4</a:t>
            </a:r>
            <a:r>
              <a:rPr lang="zh-CN" altLang="en-US" sz="1050" dirty="0">
                <a:solidFill>
                  <a:srgbClr val="FF0000"/>
                </a:solidFill>
              </a:rPr>
              <a:t>，</a:t>
            </a:r>
            <a:r>
              <a:rPr lang="en-US" altLang="zh-CN" sz="1050" dirty="0">
                <a:solidFill>
                  <a:srgbClr val="FF0000"/>
                </a:solidFill>
              </a:rPr>
              <a:t>Normal Plasma Error</a:t>
            </a:r>
            <a:r>
              <a:rPr lang="zh-CN" altLang="en-US" sz="1050" dirty="0">
                <a:solidFill>
                  <a:srgbClr val="FF0000"/>
                </a:solidFill>
              </a:rPr>
              <a:t>：</a:t>
            </a:r>
            <a:r>
              <a:rPr lang="en-US" altLang="zh-CN" sz="1050" dirty="0"/>
              <a:t> ?</a:t>
            </a:r>
          </a:p>
        </p:txBody>
      </p:sp>
      <p:sp>
        <p:nvSpPr>
          <p:cNvPr id="15" name="Rectangle 14"/>
          <p:cNvSpPr/>
          <p:nvPr/>
        </p:nvSpPr>
        <p:spPr>
          <a:xfrm>
            <a:off x="1426055" y="3069936"/>
            <a:ext cx="571236" cy="983975"/>
          </a:xfrm>
          <a:prstGeom prst="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 name="Right Arrow 15"/>
          <p:cNvSpPr/>
          <p:nvPr/>
        </p:nvSpPr>
        <p:spPr>
          <a:xfrm>
            <a:off x="2987404" y="3126580"/>
            <a:ext cx="119270" cy="847004"/>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350"/>
          </a:p>
        </p:txBody>
      </p:sp>
      <p:sp>
        <p:nvSpPr>
          <p:cNvPr id="17" name="TextBox 16"/>
          <p:cNvSpPr txBox="1"/>
          <p:nvPr/>
        </p:nvSpPr>
        <p:spPr>
          <a:xfrm>
            <a:off x="1948191" y="2602905"/>
            <a:ext cx="940129" cy="300082"/>
          </a:xfrm>
          <a:prstGeom prst="rect">
            <a:avLst/>
          </a:prstGeom>
          <a:noFill/>
        </p:spPr>
        <p:txBody>
          <a:bodyPr wrap="none" rtlCol="0">
            <a:spAutoFit/>
          </a:bodyPr>
          <a:lstStyle/>
          <a:p>
            <a:r>
              <a:rPr lang="en-US" altLang="zh-CN" sz="1350" dirty="0">
                <a:solidFill>
                  <a:srgbClr val="FF0000"/>
                </a:solidFill>
              </a:rPr>
              <a:t>Raw Signal</a:t>
            </a:r>
            <a:endParaRPr lang="en-US" sz="1350" dirty="0">
              <a:solidFill>
                <a:srgbClr val="FF0000"/>
              </a:solidFill>
            </a:endParaRPr>
          </a:p>
        </p:txBody>
      </p:sp>
      <p:sp>
        <p:nvSpPr>
          <p:cNvPr id="18" name="Rectangle 17"/>
          <p:cNvSpPr/>
          <p:nvPr/>
        </p:nvSpPr>
        <p:spPr>
          <a:xfrm>
            <a:off x="1969008" y="3696583"/>
            <a:ext cx="976549" cy="300082"/>
          </a:xfrm>
          <a:prstGeom prst="rect">
            <a:avLst/>
          </a:prstGeom>
        </p:spPr>
        <p:txBody>
          <a:bodyPr wrap="none">
            <a:spAutoFit/>
          </a:bodyPr>
          <a:lstStyle/>
          <a:p>
            <a:r>
              <a:rPr lang="en-US" sz="1350" dirty="0"/>
              <a:t>26,176,759</a:t>
            </a:r>
          </a:p>
        </p:txBody>
      </p:sp>
      <p:sp>
        <p:nvSpPr>
          <p:cNvPr id="19" name="Rectangle 18"/>
          <p:cNvSpPr/>
          <p:nvPr/>
        </p:nvSpPr>
        <p:spPr>
          <a:xfrm>
            <a:off x="1969008" y="3171490"/>
            <a:ext cx="976549" cy="300082"/>
          </a:xfrm>
          <a:prstGeom prst="rect">
            <a:avLst/>
          </a:prstGeom>
        </p:spPr>
        <p:txBody>
          <a:bodyPr wrap="none">
            <a:spAutoFit/>
          </a:bodyPr>
          <a:lstStyle/>
          <a:p>
            <a:r>
              <a:rPr lang="en-US" sz="1350" dirty="0"/>
              <a:t>27,835,889</a:t>
            </a:r>
          </a:p>
        </p:txBody>
      </p:sp>
      <p:sp>
        <p:nvSpPr>
          <p:cNvPr id="21" name="TextBox 20"/>
          <p:cNvSpPr txBox="1"/>
          <p:nvPr/>
        </p:nvSpPr>
        <p:spPr>
          <a:xfrm>
            <a:off x="4046562" y="2062842"/>
            <a:ext cx="830677" cy="300082"/>
          </a:xfrm>
          <a:prstGeom prst="rect">
            <a:avLst/>
          </a:prstGeom>
          <a:noFill/>
        </p:spPr>
        <p:txBody>
          <a:bodyPr wrap="none" rtlCol="0">
            <a:spAutoFit/>
          </a:bodyPr>
          <a:lstStyle/>
          <a:p>
            <a:r>
              <a:rPr lang="en-US" altLang="zh-CN" sz="1350" dirty="0" err="1"/>
              <a:t>Heatmap</a:t>
            </a:r>
            <a:endParaRPr lang="en-US" sz="1350" dirty="0"/>
          </a:p>
        </p:txBody>
      </p:sp>
      <p:sp>
        <p:nvSpPr>
          <p:cNvPr id="22" name="Rectangle 21"/>
          <p:cNvSpPr/>
          <p:nvPr/>
        </p:nvSpPr>
        <p:spPr>
          <a:xfrm>
            <a:off x="3347792" y="2414687"/>
            <a:ext cx="2182466" cy="2686761"/>
          </a:xfrm>
          <a:prstGeom prst="rect">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3" name="TextBox 22"/>
          <p:cNvSpPr txBox="1"/>
          <p:nvPr/>
        </p:nvSpPr>
        <p:spPr>
          <a:xfrm>
            <a:off x="3376137" y="3453212"/>
            <a:ext cx="724365" cy="300082"/>
          </a:xfrm>
          <a:prstGeom prst="rect">
            <a:avLst/>
          </a:prstGeom>
          <a:noFill/>
        </p:spPr>
        <p:txBody>
          <a:bodyPr wrap="none" rtlCol="0">
            <a:spAutoFit/>
          </a:bodyPr>
          <a:lstStyle/>
          <a:p>
            <a:r>
              <a:rPr lang="en-US" sz="1350" b="1" dirty="0"/>
              <a:t>49 sites</a:t>
            </a:r>
          </a:p>
        </p:txBody>
      </p:sp>
    </p:spTree>
    <p:extLst>
      <p:ext uri="{BB962C8B-B14F-4D97-AF65-F5344CB8AC3E}">
        <p14:creationId xmlns:p14="http://schemas.microsoft.com/office/powerpoint/2010/main" val="3125486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54046" y="261984"/>
            <a:ext cx="4940481" cy="5376728"/>
          </a:xfrm>
          <a:prstGeom prst="rect">
            <a:avLst/>
          </a:prstGeom>
        </p:spPr>
      </p:pic>
      <p:sp>
        <p:nvSpPr>
          <p:cNvPr id="3" name="TextBox 2"/>
          <p:cNvSpPr txBox="1"/>
          <p:nvPr/>
        </p:nvSpPr>
        <p:spPr>
          <a:xfrm>
            <a:off x="1304144" y="6038964"/>
            <a:ext cx="6409575" cy="369332"/>
          </a:xfrm>
          <a:prstGeom prst="rect">
            <a:avLst/>
          </a:prstGeom>
          <a:noFill/>
        </p:spPr>
        <p:txBody>
          <a:bodyPr wrap="none" rtlCol="0">
            <a:spAutoFit/>
          </a:bodyPr>
          <a:lstStyle/>
          <a:p>
            <a:r>
              <a:rPr lang="en-US" altLang="zh-CN" dirty="0" smtClean="0"/>
              <a:t>Figure 2. </a:t>
            </a:r>
            <a:r>
              <a:rPr lang="en-US" altLang="zh-CN" dirty="0" err="1" smtClean="0"/>
              <a:t>Heatmap</a:t>
            </a:r>
            <a:r>
              <a:rPr lang="en-US" altLang="zh-CN" dirty="0" smtClean="0"/>
              <a:t> analysis of the relationship among the samples </a:t>
            </a:r>
            <a:endParaRPr lang="en-US" dirty="0"/>
          </a:p>
        </p:txBody>
      </p:sp>
    </p:spTree>
    <p:extLst>
      <p:ext uri="{BB962C8B-B14F-4D97-AF65-F5344CB8AC3E}">
        <p14:creationId xmlns:p14="http://schemas.microsoft.com/office/powerpoint/2010/main" val="41200701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11917" y="2946280"/>
            <a:ext cx="2849996" cy="2671142"/>
          </a:xfrm>
          <a:prstGeom prst="rect">
            <a:avLst/>
          </a:prstGeom>
        </p:spPr>
      </p:pic>
      <p:sp>
        <p:nvSpPr>
          <p:cNvPr id="3" name="Rectangle 2"/>
          <p:cNvSpPr/>
          <p:nvPr/>
        </p:nvSpPr>
        <p:spPr>
          <a:xfrm>
            <a:off x="781442" y="-19650"/>
            <a:ext cx="8126467" cy="560410"/>
          </a:xfrm>
          <a:prstGeom prst="rect">
            <a:avLst/>
          </a:prstGeom>
        </p:spPr>
        <p:txBody>
          <a:bodyPr wrap="square">
            <a:spAutoFit/>
          </a:bodyPr>
          <a:lstStyle/>
          <a:p>
            <a:pPr>
              <a:lnSpc>
                <a:spcPct val="200000"/>
              </a:lnSpc>
              <a:spcBef>
                <a:spcPts val="150"/>
              </a:spcBef>
            </a:pPr>
            <a:r>
              <a:rPr lang="en-US" b="1" i="1" dirty="0" smtClean="0">
                <a:solidFill>
                  <a:srgbClr val="000000"/>
                </a:solidFill>
                <a:latin typeface="Arial" panose="020B0604020202020204" pitchFamily="34" charset="0"/>
                <a:ea typeface="宋体" panose="02010600030101010101" pitchFamily="2" charset="-122"/>
                <a:cs typeface="Times New Roman" panose="02020603050405020304" pitchFamily="18" charset="0"/>
              </a:rPr>
              <a:t>Identification of Tissue </a:t>
            </a:r>
            <a:r>
              <a:rPr lang="en-US" b="1" i="1" dirty="0">
                <a:solidFill>
                  <a:srgbClr val="000000"/>
                </a:solidFill>
                <a:latin typeface="Arial" panose="020B0604020202020204" pitchFamily="34" charset="0"/>
                <a:ea typeface="宋体" panose="02010600030101010101" pitchFamily="2" charset="-122"/>
                <a:cs typeface="Times New Roman" panose="02020603050405020304" pitchFamily="18" charset="0"/>
              </a:rPr>
              <a:t>specific hyper-methylation haplotype </a:t>
            </a:r>
            <a:r>
              <a:rPr lang="en-US" b="1" i="1" dirty="0" smtClean="0">
                <a:solidFill>
                  <a:srgbClr val="000000"/>
                </a:solidFill>
                <a:latin typeface="Arial" panose="020B0604020202020204" pitchFamily="34" charset="0"/>
                <a:ea typeface="宋体" panose="02010600030101010101" pitchFamily="2" charset="-122"/>
                <a:cs typeface="Times New Roman" panose="02020603050405020304" pitchFamily="18" charset="0"/>
              </a:rPr>
              <a:t>regions</a:t>
            </a:r>
            <a:endParaRPr lang="en-US" b="1" i="1" dirty="0">
              <a:solidFill>
                <a:srgbClr val="365F91"/>
              </a:solidFill>
              <a:latin typeface="Cambria" panose="02040503050406030204" pitchFamily="18" charset="0"/>
              <a:ea typeface="宋体" panose="02010600030101010101" pitchFamily="2" charset="-122"/>
              <a:cs typeface="Times New Roman" panose="02020603050405020304" pitchFamily="18"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704111034"/>
              </p:ext>
            </p:extLst>
          </p:nvPr>
        </p:nvGraphicFramePr>
        <p:xfrm>
          <a:off x="264722" y="1256642"/>
          <a:ext cx="2870845" cy="4403376"/>
        </p:xfrm>
        <a:graphic>
          <a:graphicData uri="http://schemas.openxmlformats.org/drawingml/2006/table">
            <a:tbl>
              <a:tblPr>
                <a:tableStyleId>{775DCB02-9BB8-47FD-8907-85C794F793BA}</a:tableStyleId>
              </a:tblPr>
              <a:tblGrid>
                <a:gridCol w="445413"/>
                <a:gridCol w="1268744"/>
                <a:gridCol w="1156688"/>
              </a:tblGrid>
              <a:tr h="244632">
                <a:tc>
                  <a:txBody>
                    <a:bodyPr/>
                    <a:lstStyle/>
                    <a:p>
                      <a:pPr algn="ctr" fontAlgn="b"/>
                      <a:r>
                        <a:rPr lang="en-US" sz="1400" u="none" strike="noStrike" dirty="0">
                          <a:effectLst/>
                        </a:rPr>
                        <a:t>ID</a:t>
                      </a:r>
                      <a:endParaRPr lang="en-US" sz="14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US" sz="1400" u="none" strike="noStrike">
                          <a:effectLst/>
                        </a:rPr>
                        <a:t>Tissue</a:t>
                      </a:r>
                      <a:endParaRPr lang="en-US" sz="14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400" u="none" strike="noStrike">
                          <a:effectLst/>
                        </a:rPr>
                        <a:t>Sample Size</a:t>
                      </a:r>
                      <a:endParaRPr lang="en-US" sz="1400" b="0" i="0" u="none" strike="noStrike">
                        <a:solidFill>
                          <a:srgbClr val="000000"/>
                        </a:solidFill>
                        <a:effectLst/>
                        <a:latin typeface="Calibri" panose="020F0502020204030204" pitchFamily="34" charset="0"/>
                      </a:endParaRPr>
                    </a:p>
                  </a:txBody>
                  <a:tcPr marL="7620" marR="7620" marT="7620" marB="0" anchor="b"/>
                </a:tc>
              </a:tr>
              <a:tr h="244632">
                <a:tc>
                  <a:txBody>
                    <a:bodyPr/>
                    <a:lstStyle/>
                    <a:p>
                      <a:pPr algn="ctr" fontAlgn="b"/>
                      <a:r>
                        <a:rPr lang="en-US" sz="1400" u="none" strike="noStrike">
                          <a:effectLst/>
                        </a:rPr>
                        <a:t>1</a:t>
                      </a:r>
                      <a:endParaRPr lang="en-US" sz="14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400" u="none" strike="noStrike">
                          <a:effectLst/>
                        </a:rPr>
                        <a:t>Bladder</a:t>
                      </a:r>
                      <a:endParaRPr lang="en-US" sz="14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400" u="none" strike="noStrike" dirty="0">
                          <a:effectLst/>
                        </a:rPr>
                        <a:t>1</a:t>
                      </a:r>
                      <a:endParaRPr lang="en-US" sz="1400" b="0" i="0" u="none" strike="noStrike" dirty="0">
                        <a:solidFill>
                          <a:srgbClr val="000000"/>
                        </a:solidFill>
                        <a:effectLst/>
                        <a:latin typeface="Calibri" panose="020F0502020204030204" pitchFamily="34" charset="0"/>
                      </a:endParaRPr>
                    </a:p>
                  </a:txBody>
                  <a:tcPr marL="7620" marR="7620" marT="7620" marB="0" anchor="b"/>
                </a:tc>
              </a:tr>
              <a:tr h="244632">
                <a:tc>
                  <a:txBody>
                    <a:bodyPr/>
                    <a:lstStyle/>
                    <a:p>
                      <a:pPr algn="ctr" fontAlgn="b"/>
                      <a:r>
                        <a:rPr lang="en-US" sz="1400" u="none" strike="noStrike">
                          <a:effectLst/>
                        </a:rPr>
                        <a:t>2</a:t>
                      </a:r>
                      <a:endParaRPr lang="en-US" sz="14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400" u="none" strike="noStrike">
                          <a:effectLst/>
                        </a:rPr>
                        <a:t>Brain</a:t>
                      </a:r>
                      <a:endParaRPr lang="en-US" sz="14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400" u="none" strike="noStrike" dirty="0">
                          <a:effectLst/>
                        </a:rPr>
                        <a:t>2</a:t>
                      </a:r>
                      <a:endParaRPr lang="en-US" sz="1400" b="0" i="0" u="none" strike="noStrike" dirty="0">
                        <a:solidFill>
                          <a:srgbClr val="000000"/>
                        </a:solidFill>
                        <a:effectLst/>
                        <a:latin typeface="Calibri" panose="020F0502020204030204" pitchFamily="34" charset="0"/>
                      </a:endParaRPr>
                    </a:p>
                  </a:txBody>
                  <a:tcPr marL="7620" marR="7620" marT="7620" marB="0" anchor="b"/>
                </a:tc>
              </a:tr>
              <a:tr h="244632">
                <a:tc>
                  <a:txBody>
                    <a:bodyPr/>
                    <a:lstStyle/>
                    <a:p>
                      <a:pPr algn="ctr" fontAlgn="b"/>
                      <a:r>
                        <a:rPr lang="en-US" sz="1400" u="none" strike="noStrike">
                          <a:effectLst/>
                        </a:rPr>
                        <a:t>3</a:t>
                      </a:r>
                      <a:endParaRPr lang="en-US" sz="14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400" u="none" strike="noStrike">
                          <a:effectLst/>
                        </a:rPr>
                        <a:t>Colon</a:t>
                      </a:r>
                      <a:endParaRPr lang="en-US" sz="14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400" u="none" strike="noStrike" dirty="0">
                          <a:effectLst/>
                        </a:rPr>
                        <a:t>3</a:t>
                      </a:r>
                      <a:endParaRPr lang="en-US" sz="1400" b="0" i="0" u="none" strike="noStrike" dirty="0">
                        <a:solidFill>
                          <a:srgbClr val="000000"/>
                        </a:solidFill>
                        <a:effectLst/>
                        <a:latin typeface="Calibri" panose="020F0502020204030204" pitchFamily="34" charset="0"/>
                      </a:endParaRPr>
                    </a:p>
                  </a:txBody>
                  <a:tcPr marL="7620" marR="7620" marT="7620" marB="0" anchor="b"/>
                </a:tc>
              </a:tr>
              <a:tr h="244632">
                <a:tc>
                  <a:txBody>
                    <a:bodyPr/>
                    <a:lstStyle/>
                    <a:p>
                      <a:pPr algn="ctr" fontAlgn="b"/>
                      <a:r>
                        <a:rPr lang="en-US" sz="1400" u="none" strike="noStrike">
                          <a:effectLst/>
                        </a:rPr>
                        <a:t>4</a:t>
                      </a:r>
                      <a:endParaRPr lang="en-US" sz="14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400" u="none" strike="noStrike">
                          <a:effectLst/>
                        </a:rPr>
                        <a:t>Esophagus</a:t>
                      </a:r>
                      <a:endParaRPr lang="en-US" sz="14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400" u="none" strike="noStrike" dirty="0">
                          <a:effectLst/>
                        </a:rPr>
                        <a:t>2</a:t>
                      </a:r>
                      <a:endParaRPr lang="en-US" sz="1400" b="0" i="0" u="none" strike="noStrike" dirty="0">
                        <a:solidFill>
                          <a:srgbClr val="000000"/>
                        </a:solidFill>
                        <a:effectLst/>
                        <a:latin typeface="Calibri" panose="020F0502020204030204" pitchFamily="34" charset="0"/>
                      </a:endParaRPr>
                    </a:p>
                  </a:txBody>
                  <a:tcPr marL="7620" marR="7620" marT="7620" marB="0" anchor="b"/>
                </a:tc>
              </a:tr>
              <a:tr h="244632">
                <a:tc>
                  <a:txBody>
                    <a:bodyPr/>
                    <a:lstStyle/>
                    <a:p>
                      <a:pPr algn="ctr" fontAlgn="b"/>
                      <a:r>
                        <a:rPr lang="en-US" sz="1400" u="none" strike="noStrike">
                          <a:effectLst/>
                        </a:rPr>
                        <a:t>6</a:t>
                      </a:r>
                      <a:endParaRPr lang="en-US" sz="14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400" u="none" strike="noStrike">
                          <a:effectLst/>
                        </a:rPr>
                        <a:t>Gastric</a:t>
                      </a:r>
                      <a:endParaRPr lang="en-US" sz="14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400" u="none" strike="noStrike" dirty="0">
                          <a:effectLst/>
                        </a:rPr>
                        <a:t>2</a:t>
                      </a:r>
                      <a:endParaRPr lang="en-US" sz="1400" b="0" i="0" u="none" strike="noStrike" dirty="0">
                        <a:solidFill>
                          <a:srgbClr val="000000"/>
                        </a:solidFill>
                        <a:effectLst/>
                        <a:latin typeface="Calibri" panose="020F0502020204030204" pitchFamily="34" charset="0"/>
                      </a:endParaRPr>
                    </a:p>
                  </a:txBody>
                  <a:tcPr marL="7620" marR="7620" marT="7620" marB="0" anchor="b"/>
                </a:tc>
              </a:tr>
              <a:tr h="244632">
                <a:tc>
                  <a:txBody>
                    <a:bodyPr/>
                    <a:lstStyle/>
                    <a:p>
                      <a:pPr algn="ctr" fontAlgn="b"/>
                      <a:r>
                        <a:rPr lang="en-US" sz="1400" u="none" strike="noStrike">
                          <a:effectLst/>
                        </a:rPr>
                        <a:t>7</a:t>
                      </a:r>
                      <a:endParaRPr lang="en-US" sz="14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400" u="none" strike="noStrike">
                          <a:effectLst/>
                        </a:rPr>
                        <a:t>Heart</a:t>
                      </a:r>
                      <a:endParaRPr lang="en-US" sz="14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400" u="none" strike="noStrike" dirty="0">
                          <a:effectLst/>
                        </a:rPr>
                        <a:t>6</a:t>
                      </a:r>
                      <a:endParaRPr lang="en-US" sz="1400" b="0" i="0" u="none" strike="noStrike" dirty="0">
                        <a:solidFill>
                          <a:srgbClr val="000000"/>
                        </a:solidFill>
                        <a:effectLst/>
                        <a:latin typeface="Calibri" panose="020F0502020204030204" pitchFamily="34" charset="0"/>
                      </a:endParaRPr>
                    </a:p>
                  </a:txBody>
                  <a:tcPr marL="7620" marR="7620" marT="7620" marB="0" anchor="b"/>
                </a:tc>
              </a:tr>
              <a:tr h="244632">
                <a:tc>
                  <a:txBody>
                    <a:bodyPr/>
                    <a:lstStyle/>
                    <a:p>
                      <a:pPr algn="ctr" fontAlgn="b"/>
                      <a:r>
                        <a:rPr lang="en-US" sz="1400" u="none" strike="noStrike">
                          <a:effectLst/>
                        </a:rPr>
                        <a:t>8</a:t>
                      </a:r>
                      <a:endParaRPr lang="en-US" sz="14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400" u="none" strike="noStrike">
                          <a:effectLst/>
                        </a:rPr>
                        <a:t>Intestine</a:t>
                      </a:r>
                      <a:endParaRPr lang="en-US" sz="14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400" u="none" strike="noStrike" dirty="0">
                          <a:effectLst/>
                        </a:rPr>
                        <a:t>4</a:t>
                      </a:r>
                      <a:endParaRPr lang="en-US" sz="1400" b="0" i="0" u="none" strike="noStrike" dirty="0">
                        <a:solidFill>
                          <a:srgbClr val="000000"/>
                        </a:solidFill>
                        <a:effectLst/>
                        <a:latin typeface="Calibri" panose="020F0502020204030204" pitchFamily="34" charset="0"/>
                      </a:endParaRPr>
                    </a:p>
                  </a:txBody>
                  <a:tcPr marL="7620" marR="7620" marT="7620" marB="0" anchor="b"/>
                </a:tc>
              </a:tr>
              <a:tr h="244632">
                <a:tc>
                  <a:txBody>
                    <a:bodyPr/>
                    <a:lstStyle/>
                    <a:p>
                      <a:pPr algn="ctr" fontAlgn="b"/>
                      <a:r>
                        <a:rPr lang="en-US" sz="1400" u="none" strike="noStrike">
                          <a:effectLst/>
                        </a:rPr>
                        <a:t>9</a:t>
                      </a:r>
                      <a:endParaRPr lang="en-US" sz="14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400" u="none" strike="noStrike">
                          <a:effectLst/>
                        </a:rPr>
                        <a:t>Kidney</a:t>
                      </a:r>
                      <a:endParaRPr lang="en-US" sz="14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400" u="none" strike="noStrike" dirty="0">
                          <a:effectLst/>
                        </a:rPr>
                        <a:t>2</a:t>
                      </a:r>
                      <a:endParaRPr lang="en-US" sz="1400" b="0" i="0" u="none" strike="noStrike" dirty="0">
                        <a:solidFill>
                          <a:srgbClr val="000000"/>
                        </a:solidFill>
                        <a:effectLst/>
                        <a:latin typeface="Calibri" panose="020F0502020204030204" pitchFamily="34" charset="0"/>
                      </a:endParaRPr>
                    </a:p>
                  </a:txBody>
                  <a:tcPr marL="7620" marR="7620" marT="7620" marB="0" anchor="b"/>
                </a:tc>
              </a:tr>
              <a:tr h="244632">
                <a:tc>
                  <a:txBody>
                    <a:bodyPr/>
                    <a:lstStyle/>
                    <a:p>
                      <a:pPr algn="ctr" fontAlgn="b"/>
                      <a:r>
                        <a:rPr lang="en-US" sz="1400" u="none" strike="noStrike">
                          <a:effectLst/>
                        </a:rPr>
                        <a:t>10</a:t>
                      </a:r>
                      <a:endParaRPr lang="en-US" sz="14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400" u="none" strike="noStrike">
                          <a:effectLst/>
                        </a:rPr>
                        <a:t>Liver</a:t>
                      </a:r>
                      <a:endParaRPr lang="en-US" sz="14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400" u="none" strike="noStrike" dirty="0">
                          <a:effectLst/>
                        </a:rPr>
                        <a:t>2</a:t>
                      </a:r>
                      <a:endParaRPr lang="en-US" sz="1400" b="0" i="0" u="none" strike="noStrike" dirty="0">
                        <a:solidFill>
                          <a:srgbClr val="000000"/>
                        </a:solidFill>
                        <a:effectLst/>
                        <a:latin typeface="Calibri" panose="020F0502020204030204" pitchFamily="34" charset="0"/>
                      </a:endParaRPr>
                    </a:p>
                  </a:txBody>
                  <a:tcPr marL="7620" marR="7620" marT="7620" marB="0" anchor="b"/>
                </a:tc>
              </a:tr>
              <a:tr h="244632">
                <a:tc>
                  <a:txBody>
                    <a:bodyPr/>
                    <a:lstStyle/>
                    <a:p>
                      <a:pPr algn="ctr" fontAlgn="b"/>
                      <a:r>
                        <a:rPr lang="en-US" sz="1400" u="none" strike="noStrike">
                          <a:effectLst/>
                        </a:rPr>
                        <a:t>11</a:t>
                      </a:r>
                      <a:endParaRPr lang="en-US" sz="14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400" u="none" strike="noStrike">
                          <a:effectLst/>
                        </a:rPr>
                        <a:t>Lung</a:t>
                      </a:r>
                      <a:endParaRPr lang="en-US" sz="14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400" u="none" strike="noStrike" dirty="0">
                          <a:effectLst/>
                        </a:rPr>
                        <a:t>3</a:t>
                      </a:r>
                      <a:endParaRPr lang="en-US" sz="1400" b="0" i="0" u="none" strike="noStrike" dirty="0">
                        <a:solidFill>
                          <a:srgbClr val="000000"/>
                        </a:solidFill>
                        <a:effectLst/>
                        <a:latin typeface="Calibri" panose="020F0502020204030204" pitchFamily="34" charset="0"/>
                      </a:endParaRPr>
                    </a:p>
                  </a:txBody>
                  <a:tcPr marL="7620" marR="7620" marT="7620" marB="0" anchor="b"/>
                </a:tc>
              </a:tr>
              <a:tr h="244632">
                <a:tc>
                  <a:txBody>
                    <a:bodyPr/>
                    <a:lstStyle/>
                    <a:p>
                      <a:pPr algn="ctr" fontAlgn="b"/>
                      <a:r>
                        <a:rPr lang="en-US" sz="1400" u="none" strike="noStrike">
                          <a:effectLst/>
                        </a:rPr>
                        <a:t>12</a:t>
                      </a:r>
                      <a:endParaRPr lang="en-US" sz="14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400" u="none" strike="noStrike">
                          <a:effectLst/>
                        </a:rPr>
                        <a:t>muscle</a:t>
                      </a:r>
                      <a:endParaRPr lang="en-US" sz="14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400" u="none" strike="noStrike" dirty="0">
                          <a:effectLst/>
                        </a:rPr>
                        <a:t>4</a:t>
                      </a:r>
                      <a:endParaRPr lang="en-US" sz="1400" b="0" i="0" u="none" strike="noStrike" dirty="0">
                        <a:solidFill>
                          <a:srgbClr val="000000"/>
                        </a:solidFill>
                        <a:effectLst/>
                        <a:latin typeface="Calibri" panose="020F0502020204030204" pitchFamily="34" charset="0"/>
                      </a:endParaRPr>
                    </a:p>
                  </a:txBody>
                  <a:tcPr marL="7620" marR="7620" marT="7620" marB="0" anchor="b"/>
                </a:tc>
              </a:tr>
              <a:tr h="244632">
                <a:tc>
                  <a:txBody>
                    <a:bodyPr/>
                    <a:lstStyle/>
                    <a:p>
                      <a:pPr algn="ctr" fontAlgn="b"/>
                      <a:r>
                        <a:rPr lang="en-US" sz="1400" u="none" strike="noStrike">
                          <a:effectLst/>
                        </a:rPr>
                        <a:t>13</a:t>
                      </a:r>
                      <a:endParaRPr lang="en-US" sz="14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400" u="none" strike="noStrike">
                          <a:effectLst/>
                        </a:rPr>
                        <a:t>Ovary</a:t>
                      </a:r>
                      <a:endParaRPr lang="en-US" sz="14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400" u="none" strike="noStrike" dirty="0">
                          <a:effectLst/>
                        </a:rPr>
                        <a:t>1</a:t>
                      </a:r>
                      <a:endParaRPr lang="en-US" sz="1400" b="0" i="0" u="none" strike="noStrike" dirty="0">
                        <a:solidFill>
                          <a:srgbClr val="000000"/>
                        </a:solidFill>
                        <a:effectLst/>
                        <a:latin typeface="Calibri" panose="020F0502020204030204" pitchFamily="34" charset="0"/>
                      </a:endParaRPr>
                    </a:p>
                  </a:txBody>
                  <a:tcPr marL="7620" marR="7620" marT="7620" marB="0" anchor="b"/>
                </a:tc>
              </a:tr>
              <a:tr h="244632">
                <a:tc>
                  <a:txBody>
                    <a:bodyPr/>
                    <a:lstStyle/>
                    <a:p>
                      <a:pPr algn="ctr" fontAlgn="b"/>
                      <a:r>
                        <a:rPr lang="en-US" sz="1400" u="none" strike="noStrike">
                          <a:effectLst/>
                        </a:rPr>
                        <a:t>14</a:t>
                      </a:r>
                      <a:endParaRPr lang="en-US" sz="14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400" u="none" strike="noStrike">
                          <a:effectLst/>
                        </a:rPr>
                        <a:t>Pancreas</a:t>
                      </a:r>
                      <a:endParaRPr lang="en-US" sz="14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400" u="none" strike="noStrike" dirty="0">
                          <a:effectLst/>
                        </a:rPr>
                        <a:t>3</a:t>
                      </a:r>
                      <a:endParaRPr lang="en-US" sz="1400" b="0" i="0" u="none" strike="noStrike" dirty="0">
                        <a:solidFill>
                          <a:srgbClr val="000000"/>
                        </a:solidFill>
                        <a:effectLst/>
                        <a:latin typeface="Calibri" panose="020F0502020204030204" pitchFamily="34" charset="0"/>
                      </a:endParaRPr>
                    </a:p>
                  </a:txBody>
                  <a:tcPr marL="7620" marR="7620" marT="7620" marB="0" anchor="b"/>
                </a:tc>
              </a:tr>
              <a:tr h="244632">
                <a:tc>
                  <a:txBody>
                    <a:bodyPr/>
                    <a:lstStyle/>
                    <a:p>
                      <a:pPr algn="ctr" fontAlgn="b"/>
                      <a:r>
                        <a:rPr lang="en-US" sz="1400" u="none" strike="noStrike">
                          <a:effectLst/>
                        </a:rPr>
                        <a:t>15</a:t>
                      </a:r>
                      <a:endParaRPr lang="en-US" sz="14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400" u="none" strike="noStrike">
                          <a:effectLst/>
                        </a:rPr>
                        <a:t>Spleen</a:t>
                      </a:r>
                      <a:endParaRPr lang="en-US" sz="14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400" u="none" strike="noStrike" dirty="0">
                          <a:effectLst/>
                        </a:rPr>
                        <a:t>3</a:t>
                      </a:r>
                      <a:endParaRPr lang="en-US" sz="1400" b="0" i="0" u="none" strike="noStrike" dirty="0">
                        <a:solidFill>
                          <a:srgbClr val="000000"/>
                        </a:solidFill>
                        <a:effectLst/>
                        <a:latin typeface="Calibri" panose="020F0502020204030204" pitchFamily="34" charset="0"/>
                      </a:endParaRPr>
                    </a:p>
                  </a:txBody>
                  <a:tcPr marL="7620" marR="7620" marT="7620" marB="0" anchor="b"/>
                </a:tc>
              </a:tr>
              <a:tr h="244632">
                <a:tc>
                  <a:txBody>
                    <a:bodyPr/>
                    <a:lstStyle/>
                    <a:p>
                      <a:pPr algn="ctr" fontAlgn="b"/>
                      <a:r>
                        <a:rPr lang="en-US" sz="1400" u="none" strike="noStrike">
                          <a:effectLst/>
                        </a:rPr>
                        <a:t>16</a:t>
                      </a:r>
                      <a:endParaRPr lang="en-US" sz="14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400" u="none" strike="noStrike">
                          <a:effectLst/>
                        </a:rPr>
                        <a:t>Stomach</a:t>
                      </a:r>
                      <a:endParaRPr lang="en-US" sz="14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400" u="none" strike="noStrike" dirty="0">
                          <a:effectLst/>
                        </a:rPr>
                        <a:t>2</a:t>
                      </a:r>
                      <a:endParaRPr lang="en-US" sz="1400" b="0" i="0" u="none" strike="noStrike" dirty="0">
                        <a:solidFill>
                          <a:srgbClr val="000000"/>
                        </a:solidFill>
                        <a:effectLst/>
                        <a:latin typeface="Calibri" panose="020F0502020204030204" pitchFamily="34" charset="0"/>
                      </a:endParaRPr>
                    </a:p>
                  </a:txBody>
                  <a:tcPr marL="7620" marR="7620" marT="7620" marB="0" anchor="b"/>
                </a:tc>
              </a:tr>
              <a:tr h="244632">
                <a:tc>
                  <a:txBody>
                    <a:bodyPr/>
                    <a:lstStyle/>
                    <a:p>
                      <a:pPr algn="ctr" fontAlgn="b"/>
                      <a:r>
                        <a:rPr lang="en-US" sz="1400" u="none" strike="noStrike">
                          <a:effectLst/>
                        </a:rPr>
                        <a:t>17</a:t>
                      </a:r>
                      <a:endParaRPr lang="en-US" sz="14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400" u="none" strike="noStrike">
                          <a:effectLst/>
                        </a:rPr>
                        <a:t>Thymus</a:t>
                      </a:r>
                      <a:endParaRPr lang="en-US" sz="14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400" u="none" strike="noStrike" dirty="0">
                          <a:effectLst/>
                        </a:rPr>
                        <a:t>1</a:t>
                      </a:r>
                      <a:endParaRPr lang="en-US" sz="1400" b="0" i="0" u="none" strike="noStrike" dirty="0">
                        <a:solidFill>
                          <a:srgbClr val="000000"/>
                        </a:solidFill>
                        <a:effectLst/>
                        <a:latin typeface="Calibri" panose="020F0502020204030204" pitchFamily="34" charset="0"/>
                      </a:endParaRPr>
                    </a:p>
                  </a:txBody>
                  <a:tcPr marL="7620" marR="7620" marT="7620" marB="0" anchor="b"/>
                </a:tc>
              </a:tr>
              <a:tr h="244632">
                <a:tc>
                  <a:txBody>
                    <a:bodyPr/>
                    <a:lstStyle/>
                    <a:p>
                      <a:pPr algn="ctr" fontAlgn="b"/>
                      <a:r>
                        <a:rPr lang="en-US" sz="1400" u="none" strike="noStrike">
                          <a:effectLst/>
                        </a:rPr>
                        <a:t>18</a:t>
                      </a:r>
                      <a:endParaRPr lang="en-US" sz="14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400" u="none" strike="noStrike" dirty="0">
                          <a:effectLst/>
                        </a:rPr>
                        <a:t>Vessel</a:t>
                      </a:r>
                      <a:endParaRPr lang="en-US" sz="14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US" sz="1400" u="none" strike="noStrike" dirty="0">
                          <a:effectLst/>
                        </a:rPr>
                        <a:t>2</a:t>
                      </a:r>
                      <a:endParaRPr lang="en-US" sz="1400" b="0" i="0" u="none" strike="noStrike" dirty="0">
                        <a:solidFill>
                          <a:srgbClr val="000000"/>
                        </a:solidFill>
                        <a:effectLst/>
                        <a:latin typeface="Calibri" panose="020F0502020204030204" pitchFamily="34" charset="0"/>
                      </a:endParaRPr>
                    </a:p>
                  </a:txBody>
                  <a:tcPr marL="7620" marR="7620" marT="7620" marB="0" anchor="b"/>
                </a:tc>
              </a:tr>
            </a:tbl>
          </a:graphicData>
        </a:graphic>
      </p:graphicFrame>
      <p:sp>
        <p:nvSpPr>
          <p:cNvPr id="7" name="TextBox 6"/>
          <p:cNvSpPr txBox="1"/>
          <p:nvPr/>
        </p:nvSpPr>
        <p:spPr>
          <a:xfrm>
            <a:off x="264722" y="792348"/>
            <a:ext cx="4471480" cy="338554"/>
          </a:xfrm>
          <a:prstGeom prst="rect">
            <a:avLst/>
          </a:prstGeom>
          <a:noFill/>
        </p:spPr>
        <p:txBody>
          <a:bodyPr wrap="none" rtlCol="0">
            <a:spAutoFit/>
          </a:bodyPr>
          <a:lstStyle/>
          <a:p>
            <a:r>
              <a:rPr lang="en-US" sz="1600" b="1" dirty="0" smtClean="0"/>
              <a:t>43 samples derived from 17 human normal tissues</a:t>
            </a:r>
            <a:endParaRPr lang="en-US" sz="1600" b="1" dirty="0"/>
          </a:p>
        </p:txBody>
      </p:sp>
      <p:sp>
        <p:nvSpPr>
          <p:cNvPr id="9" name="Right Arrow 8"/>
          <p:cNvSpPr/>
          <p:nvPr/>
        </p:nvSpPr>
        <p:spPr>
          <a:xfrm>
            <a:off x="5616054" y="4002259"/>
            <a:ext cx="281354" cy="96129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p:cNvCxnSpPr/>
          <p:nvPr/>
        </p:nvCxnSpPr>
        <p:spPr>
          <a:xfrm>
            <a:off x="5225006" y="3693504"/>
            <a:ext cx="0" cy="1758460"/>
          </a:xfrm>
          <a:prstGeom prst="line">
            <a:avLst/>
          </a:prstGeom>
          <a:ln w="38100">
            <a:prstDash val="dash"/>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5356271" y="3547968"/>
            <a:ext cx="652743" cy="369332"/>
          </a:xfrm>
          <a:prstGeom prst="rect">
            <a:avLst/>
          </a:prstGeom>
        </p:spPr>
        <p:txBody>
          <a:bodyPr wrap="none">
            <a:spAutoFit/>
          </a:bodyPr>
          <a:lstStyle/>
          <a:p>
            <a:r>
              <a:rPr lang="en-US" b="1" dirty="0" smtClean="0"/>
              <a:t>6266</a:t>
            </a:r>
            <a:endParaRPr lang="en-US" b="1" dirty="0">
              <a:solidFill>
                <a:srgbClr val="FF0000"/>
              </a:solidFill>
            </a:endParaRPr>
          </a:p>
        </p:txBody>
      </p:sp>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35567" y="1261682"/>
            <a:ext cx="4097743" cy="1320433"/>
          </a:xfrm>
          <a:prstGeom prst="rect">
            <a:avLst/>
          </a:prstGeom>
        </p:spPr>
      </p:pic>
      <p:graphicFrame>
        <p:nvGraphicFramePr>
          <p:cNvPr id="14" name="Table 13"/>
          <p:cNvGraphicFramePr>
            <a:graphicFrameLocks noGrp="1"/>
          </p:cNvGraphicFramePr>
          <p:nvPr>
            <p:extLst>
              <p:ext uri="{D42A27DB-BD31-4B8C-83A1-F6EECF244321}">
                <p14:modId xmlns:p14="http://schemas.microsoft.com/office/powerpoint/2010/main" val="788876675"/>
              </p:ext>
            </p:extLst>
          </p:nvPr>
        </p:nvGraphicFramePr>
        <p:xfrm>
          <a:off x="6035963" y="2616300"/>
          <a:ext cx="2871946" cy="3291840"/>
        </p:xfrm>
        <a:graphic>
          <a:graphicData uri="http://schemas.openxmlformats.org/drawingml/2006/table">
            <a:tbl>
              <a:tblPr>
                <a:tableStyleId>{5C22544A-7EE6-4342-B048-85BDC9FD1C3A}</a:tableStyleId>
              </a:tblPr>
              <a:tblGrid>
                <a:gridCol w="660400"/>
                <a:gridCol w="711200"/>
                <a:gridCol w="585946"/>
                <a:gridCol w="914400"/>
              </a:tblGrid>
              <a:tr h="182880">
                <a:tc>
                  <a:txBody>
                    <a:bodyPr/>
                    <a:lstStyle/>
                    <a:p>
                      <a:pPr algn="ctr" fontAlgn="b"/>
                      <a:r>
                        <a:rPr lang="en-US" sz="1100" u="none" strike="noStrike" dirty="0">
                          <a:effectLst/>
                        </a:rPr>
                        <a:t>Tissue</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US" sz="1100" u="none" strike="noStrike" dirty="0">
                          <a:effectLst/>
                        </a:rPr>
                        <a:t>Sample Size</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US" sz="1100" u="none" strike="noStrike" dirty="0" smtClean="0">
                          <a:effectLst/>
                        </a:rPr>
                        <a:t>N</a:t>
                      </a:r>
                      <a:r>
                        <a:rPr lang="en-US" altLang="zh-CN" sz="1100" u="none" strike="noStrike" dirty="0" smtClean="0">
                          <a:effectLst/>
                        </a:rPr>
                        <a:t>o</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US" sz="1100" u="none" strike="noStrike" dirty="0">
                          <a:effectLst/>
                        </a:rPr>
                        <a:t>Layer</a:t>
                      </a:r>
                      <a:endParaRPr lang="en-US" sz="1100" b="0" i="0" u="none" strike="noStrike" dirty="0">
                        <a:solidFill>
                          <a:srgbClr val="000000"/>
                        </a:solidFill>
                        <a:effectLst/>
                        <a:latin typeface="Calibri" panose="020F0502020204030204" pitchFamily="34" charset="0"/>
                      </a:endParaRPr>
                    </a:p>
                  </a:txBody>
                  <a:tcPr marL="7620" marR="7620" marT="7620" marB="0" anchor="b"/>
                </a:tc>
              </a:tr>
              <a:tr h="182880">
                <a:tc>
                  <a:txBody>
                    <a:bodyPr/>
                    <a:lstStyle/>
                    <a:p>
                      <a:pPr algn="ctr" rtl="0" fontAlgn="b"/>
                      <a:r>
                        <a:rPr lang="en-US" sz="1100" b="0" i="0" u="none" strike="noStrike" dirty="0">
                          <a:solidFill>
                            <a:srgbClr val="000000"/>
                          </a:solidFill>
                          <a:effectLst/>
                          <a:latin typeface="Calibri" panose="020F0502020204030204" pitchFamily="34" charset="0"/>
                        </a:rPr>
                        <a:t>Bladder</a:t>
                      </a:r>
                    </a:p>
                  </a:txBody>
                  <a:tcPr marL="9525" marR="9525" marT="9525" marB="0" anchor="b"/>
                </a:tc>
                <a:tc>
                  <a:txBody>
                    <a:bodyPr/>
                    <a:lstStyle/>
                    <a:p>
                      <a:pPr algn="ctr" rtl="0" fontAlgn="b"/>
                      <a:r>
                        <a:rPr lang="en-US" sz="1100" b="0" i="0" u="none" strike="noStrike">
                          <a:solidFill>
                            <a:srgbClr val="000000"/>
                          </a:solidFill>
                          <a:effectLst/>
                          <a:latin typeface="Calibri" panose="020F0502020204030204" pitchFamily="34" charset="0"/>
                        </a:rPr>
                        <a:t>1</a:t>
                      </a:r>
                    </a:p>
                  </a:txBody>
                  <a:tcPr marL="9525" marR="9525" marT="9525" marB="0" anchor="b"/>
                </a:tc>
                <a:tc>
                  <a:txBody>
                    <a:bodyPr/>
                    <a:lstStyle/>
                    <a:p>
                      <a:pPr algn="r" fontAlgn="b"/>
                      <a:r>
                        <a:rPr lang="en-US" sz="1100" b="0" i="0" u="none" strike="noStrike" dirty="0">
                          <a:solidFill>
                            <a:srgbClr val="000000"/>
                          </a:solidFill>
                          <a:effectLst/>
                          <a:latin typeface="Calibri" panose="020F0502020204030204" pitchFamily="34" charset="0"/>
                        </a:rPr>
                        <a:t>292</a:t>
                      </a:r>
                    </a:p>
                  </a:txBody>
                  <a:tcPr marL="9525" marR="9525" marT="9525" marB="0" anchor="b"/>
                </a:tc>
                <a:tc>
                  <a:txBody>
                    <a:bodyPr/>
                    <a:lstStyle/>
                    <a:p>
                      <a:pPr algn="ctr" rtl="0" fontAlgn="b"/>
                      <a:r>
                        <a:rPr lang="en-US" sz="1100" b="0" i="0" u="none" strike="noStrike">
                          <a:solidFill>
                            <a:srgbClr val="000000"/>
                          </a:solidFill>
                          <a:effectLst/>
                          <a:latin typeface="Calibri" panose="020F0502020204030204" pitchFamily="34" charset="0"/>
                        </a:rPr>
                        <a:t>Endoterm</a:t>
                      </a:r>
                    </a:p>
                  </a:txBody>
                  <a:tcPr marL="9525" marR="9525" marT="9525" marB="0" anchor="b"/>
                </a:tc>
              </a:tr>
              <a:tr h="182880">
                <a:tc>
                  <a:txBody>
                    <a:bodyPr/>
                    <a:lstStyle/>
                    <a:p>
                      <a:pPr algn="ctr" rtl="0" fontAlgn="b"/>
                      <a:r>
                        <a:rPr lang="en-US" sz="1100" b="0" i="0" u="none" strike="noStrike">
                          <a:solidFill>
                            <a:srgbClr val="000000"/>
                          </a:solidFill>
                          <a:effectLst/>
                          <a:latin typeface="Calibri" panose="020F0502020204030204" pitchFamily="34" charset="0"/>
                        </a:rPr>
                        <a:t>Brain</a:t>
                      </a:r>
                    </a:p>
                  </a:txBody>
                  <a:tcPr marL="9525" marR="9525" marT="9525" marB="0" anchor="b"/>
                </a:tc>
                <a:tc>
                  <a:txBody>
                    <a:bodyPr/>
                    <a:lstStyle/>
                    <a:p>
                      <a:pPr algn="ctr" rtl="0" fontAlgn="b"/>
                      <a:r>
                        <a:rPr lang="en-US" sz="1100" b="0" i="0" u="none" strike="noStrike">
                          <a:solidFill>
                            <a:srgbClr val="000000"/>
                          </a:solidFill>
                          <a:effectLst/>
                          <a:latin typeface="Calibri" panose="020F0502020204030204" pitchFamily="34" charset="0"/>
                        </a:rPr>
                        <a:t>2</a:t>
                      </a:r>
                    </a:p>
                  </a:txBody>
                  <a:tcPr marL="9525" marR="9525" marT="9525" marB="0" anchor="b"/>
                </a:tc>
                <a:tc>
                  <a:txBody>
                    <a:bodyPr/>
                    <a:lstStyle/>
                    <a:p>
                      <a:pPr algn="r" fontAlgn="b"/>
                      <a:r>
                        <a:rPr lang="en-US" sz="1100" b="0" i="0" u="none" strike="noStrike" dirty="0">
                          <a:solidFill>
                            <a:srgbClr val="000000"/>
                          </a:solidFill>
                          <a:effectLst/>
                          <a:latin typeface="Calibri" panose="020F0502020204030204" pitchFamily="34" charset="0"/>
                        </a:rPr>
                        <a:t>34</a:t>
                      </a:r>
                    </a:p>
                  </a:txBody>
                  <a:tcPr marL="9525" marR="9525" marT="9525" marB="0" anchor="b"/>
                </a:tc>
                <a:tc>
                  <a:txBody>
                    <a:bodyPr/>
                    <a:lstStyle/>
                    <a:p>
                      <a:pPr algn="ctr" rtl="0" fontAlgn="b"/>
                      <a:r>
                        <a:rPr lang="en-US" sz="1100" b="0" i="0" u="none" strike="noStrike">
                          <a:solidFill>
                            <a:srgbClr val="000000"/>
                          </a:solidFill>
                          <a:effectLst/>
                          <a:latin typeface="Calibri" panose="020F0502020204030204" pitchFamily="34" charset="0"/>
                        </a:rPr>
                        <a:t>Ectoderm</a:t>
                      </a:r>
                    </a:p>
                  </a:txBody>
                  <a:tcPr marL="9525" marR="9525" marT="9525" marB="0" anchor="b"/>
                </a:tc>
              </a:tr>
              <a:tr h="182880">
                <a:tc>
                  <a:txBody>
                    <a:bodyPr/>
                    <a:lstStyle/>
                    <a:p>
                      <a:pPr algn="ctr" rtl="0" fontAlgn="b"/>
                      <a:r>
                        <a:rPr lang="en-US" sz="1100" b="0" i="0" u="none" strike="noStrike">
                          <a:solidFill>
                            <a:srgbClr val="000000"/>
                          </a:solidFill>
                          <a:effectLst/>
                          <a:latin typeface="Calibri" panose="020F0502020204030204" pitchFamily="34" charset="0"/>
                        </a:rPr>
                        <a:t>Colon</a:t>
                      </a:r>
                    </a:p>
                  </a:txBody>
                  <a:tcPr marL="9525" marR="9525" marT="9525" marB="0" anchor="b"/>
                </a:tc>
                <a:tc>
                  <a:txBody>
                    <a:bodyPr/>
                    <a:lstStyle/>
                    <a:p>
                      <a:pPr algn="ctr" rtl="0" fontAlgn="b"/>
                      <a:r>
                        <a:rPr lang="en-US" sz="1100" b="0" i="0" u="none" strike="noStrike" dirty="0">
                          <a:solidFill>
                            <a:srgbClr val="000000"/>
                          </a:solidFill>
                          <a:effectLst/>
                          <a:latin typeface="Calibri" panose="020F0502020204030204" pitchFamily="34" charset="0"/>
                        </a:rPr>
                        <a:t>3</a:t>
                      </a:r>
                    </a:p>
                  </a:txBody>
                  <a:tcPr marL="9525" marR="9525" marT="9525" marB="0" anchor="b"/>
                </a:tc>
                <a:tc>
                  <a:txBody>
                    <a:bodyPr/>
                    <a:lstStyle/>
                    <a:p>
                      <a:pPr algn="r" fontAlgn="b"/>
                      <a:r>
                        <a:rPr lang="en-US" sz="1100" b="0" i="0" u="none" strike="noStrike">
                          <a:solidFill>
                            <a:srgbClr val="000000"/>
                          </a:solidFill>
                          <a:effectLst/>
                          <a:latin typeface="Calibri" panose="020F0502020204030204" pitchFamily="34" charset="0"/>
                        </a:rPr>
                        <a:t>78</a:t>
                      </a:r>
                    </a:p>
                  </a:txBody>
                  <a:tcPr marL="9525" marR="9525" marT="9525" marB="0" anchor="b"/>
                </a:tc>
                <a:tc>
                  <a:txBody>
                    <a:bodyPr/>
                    <a:lstStyle/>
                    <a:p>
                      <a:pPr algn="ctr" rtl="0" fontAlgn="b"/>
                      <a:r>
                        <a:rPr lang="en-US" sz="1100" b="0" i="0" u="none" strike="noStrike">
                          <a:solidFill>
                            <a:srgbClr val="000000"/>
                          </a:solidFill>
                          <a:effectLst/>
                          <a:latin typeface="Calibri" panose="020F0502020204030204" pitchFamily="34" charset="0"/>
                        </a:rPr>
                        <a:t>Endoterm</a:t>
                      </a:r>
                    </a:p>
                  </a:txBody>
                  <a:tcPr marL="9525" marR="9525" marT="9525" marB="0" anchor="b"/>
                </a:tc>
              </a:tr>
              <a:tr h="182880">
                <a:tc>
                  <a:txBody>
                    <a:bodyPr/>
                    <a:lstStyle/>
                    <a:p>
                      <a:pPr algn="ctr" rtl="0" fontAlgn="b"/>
                      <a:r>
                        <a:rPr lang="en-US" sz="1100" b="0" i="0" u="none" strike="noStrike">
                          <a:solidFill>
                            <a:srgbClr val="000000"/>
                          </a:solidFill>
                          <a:effectLst/>
                          <a:latin typeface="Calibri" panose="020F0502020204030204" pitchFamily="34" charset="0"/>
                        </a:rPr>
                        <a:t>Esophagus</a:t>
                      </a:r>
                    </a:p>
                  </a:txBody>
                  <a:tcPr marL="9525" marR="9525" marT="9525" marB="0" anchor="b"/>
                </a:tc>
                <a:tc>
                  <a:txBody>
                    <a:bodyPr/>
                    <a:lstStyle/>
                    <a:p>
                      <a:pPr algn="ctr" rtl="0" fontAlgn="b"/>
                      <a:r>
                        <a:rPr lang="en-US" sz="1100" b="0" i="0" u="none" strike="noStrike" dirty="0">
                          <a:solidFill>
                            <a:srgbClr val="000000"/>
                          </a:solidFill>
                          <a:effectLst/>
                          <a:latin typeface="Calibri" panose="020F0502020204030204" pitchFamily="34" charset="0"/>
                        </a:rPr>
                        <a:t>2</a:t>
                      </a:r>
                    </a:p>
                  </a:txBody>
                  <a:tcPr marL="9525" marR="9525" marT="9525" marB="0" anchor="b"/>
                </a:tc>
                <a:tc>
                  <a:txBody>
                    <a:bodyPr/>
                    <a:lstStyle/>
                    <a:p>
                      <a:pPr algn="r" fontAlgn="b"/>
                      <a:r>
                        <a:rPr lang="en-US" sz="1100" b="0" i="0" u="none" strike="noStrike" dirty="0">
                          <a:solidFill>
                            <a:srgbClr val="000000"/>
                          </a:solidFill>
                          <a:effectLst/>
                          <a:latin typeface="Calibri" panose="020F0502020204030204" pitchFamily="34" charset="0"/>
                        </a:rPr>
                        <a:t>79</a:t>
                      </a:r>
                    </a:p>
                  </a:txBody>
                  <a:tcPr marL="9525" marR="9525" marT="9525" marB="0" anchor="b"/>
                </a:tc>
                <a:tc>
                  <a:txBody>
                    <a:bodyPr/>
                    <a:lstStyle/>
                    <a:p>
                      <a:pPr algn="ctr" rtl="0" fontAlgn="b"/>
                      <a:r>
                        <a:rPr lang="en-US" sz="1100" b="0" i="0" u="none" strike="noStrike">
                          <a:solidFill>
                            <a:srgbClr val="000000"/>
                          </a:solidFill>
                          <a:effectLst/>
                          <a:latin typeface="Calibri" panose="020F0502020204030204" pitchFamily="34" charset="0"/>
                        </a:rPr>
                        <a:t>Endoderm</a:t>
                      </a:r>
                    </a:p>
                  </a:txBody>
                  <a:tcPr marL="9525" marR="9525" marT="9525" marB="0" anchor="b"/>
                </a:tc>
              </a:tr>
              <a:tr h="182880">
                <a:tc>
                  <a:txBody>
                    <a:bodyPr/>
                    <a:lstStyle/>
                    <a:p>
                      <a:pPr algn="ctr" rtl="0" fontAlgn="b"/>
                      <a:r>
                        <a:rPr lang="en-US" sz="1100" b="0" i="0" u="none" strike="noStrike">
                          <a:solidFill>
                            <a:srgbClr val="000000"/>
                          </a:solidFill>
                          <a:effectLst/>
                          <a:latin typeface="Calibri" panose="020F0502020204030204" pitchFamily="34" charset="0"/>
                        </a:rPr>
                        <a:t>Fat cell</a:t>
                      </a:r>
                    </a:p>
                  </a:txBody>
                  <a:tcPr marL="9525" marR="9525" marT="9525" marB="0" anchor="b"/>
                </a:tc>
                <a:tc>
                  <a:txBody>
                    <a:bodyPr/>
                    <a:lstStyle/>
                    <a:p>
                      <a:pPr algn="ctr" rtl="0" fontAlgn="b"/>
                      <a:r>
                        <a:rPr lang="en-US" sz="1100" b="0" i="0" u="none" strike="noStrike">
                          <a:solidFill>
                            <a:srgbClr val="000000"/>
                          </a:solidFill>
                          <a:effectLst/>
                          <a:latin typeface="Calibri" panose="020F0502020204030204" pitchFamily="34" charset="0"/>
                        </a:rPr>
                        <a:t>2</a:t>
                      </a:r>
                    </a:p>
                  </a:txBody>
                  <a:tcPr marL="9525" marR="9525" marT="9525" marB="0" anchor="b"/>
                </a:tc>
                <a:tc>
                  <a:txBody>
                    <a:bodyPr/>
                    <a:lstStyle/>
                    <a:p>
                      <a:pPr algn="r" fontAlgn="b"/>
                      <a:r>
                        <a:rPr lang="en-US" sz="1100" b="0" i="0" u="none" strike="noStrike" dirty="0">
                          <a:solidFill>
                            <a:srgbClr val="000000"/>
                          </a:solidFill>
                          <a:effectLst/>
                          <a:latin typeface="Calibri" panose="020F0502020204030204" pitchFamily="34" charset="0"/>
                        </a:rPr>
                        <a:t>15</a:t>
                      </a:r>
                    </a:p>
                  </a:txBody>
                  <a:tcPr marL="9525" marR="9525" marT="9525" marB="0" anchor="b"/>
                </a:tc>
                <a:tc>
                  <a:txBody>
                    <a:bodyPr/>
                    <a:lstStyle/>
                    <a:p>
                      <a:pPr algn="ctr" rtl="0" fontAlgn="b"/>
                      <a:r>
                        <a:rPr lang="en-US" sz="1100" b="0" i="0" u="none" strike="noStrike">
                          <a:solidFill>
                            <a:srgbClr val="000000"/>
                          </a:solidFill>
                          <a:effectLst/>
                          <a:latin typeface="Calibri" panose="020F0502020204030204" pitchFamily="34" charset="0"/>
                        </a:rPr>
                        <a:t>Endoterm</a:t>
                      </a:r>
                    </a:p>
                  </a:txBody>
                  <a:tcPr marL="9525" marR="9525" marT="9525" marB="0" anchor="b"/>
                </a:tc>
              </a:tr>
              <a:tr h="182880">
                <a:tc>
                  <a:txBody>
                    <a:bodyPr/>
                    <a:lstStyle/>
                    <a:p>
                      <a:pPr algn="ctr" rtl="0" fontAlgn="b"/>
                      <a:r>
                        <a:rPr lang="en-US" sz="1100" b="1" i="0" u="none" strike="noStrike">
                          <a:solidFill>
                            <a:srgbClr val="00B050"/>
                          </a:solidFill>
                          <a:effectLst/>
                          <a:latin typeface="Calibri" panose="020F0502020204030204" pitchFamily="34" charset="0"/>
                        </a:rPr>
                        <a:t>Heart</a:t>
                      </a:r>
                    </a:p>
                  </a:txBody>
                  <a:tcPr marL="9525" marR="9525" marT="9525" marB="0" anchor="b"/>
                </a:tc>
                <a:tc>
                  <a:txBody>
                    <a:bodyPr/>
                    <a:lstStyle/>
                    <a:p>
                      <a:pPr algn="ctr" rtl="0" fontAlgn="b"/>
                      <a:r>
                        <a:rPr lang="en-US" sz="1100" b="1" i="0" u="none" strike="noStrike">
                          <a:solidFill>
                            <a:srgbClr val="00B050"/>
                          </a:solidFill>
                          <a:effectLst/>
                          <a:latin typeface="Calibri" panose="020F0502020204030204" pitchFamily="34" charset="0"/>
                        </a:rPr>
                        <a:t>6</a:t>
                      </a:r>
                    </a:p>
                  </a:txBody>
                  <a:tcPr marL="9525" marR="9525" marT="9525" marB="0" anchor="b"/>
                </a:tc>
                <a:tc>
                  <a:txBody>
                    <a:bodyPr/>
                    <a:lstStyle/>
                    <a:p>
                      <a:pPr algn="r" fontAlgn="b"/>
                      <a:r>
                        <a:rPr lang="en-US" sz="1100" b="0" i="0" u="none" strike="noStrike" dirty="0">
                          <a:solidFill>
                            <a:srgbClr val="000000"/>
                          </a:solidFill>
                          <a:effectLst/>
                          <a:latin typeface="Calibri" panose="020F0502020204030204" pitchFamily="34" charset="0"/>
                        </a:rPr>
                        <a:t>19</a:t>
                      </a:r>
                    </a:p>
                  </a:txBody>
                  <a:tcPr marL="9525" marR="9525" marT="9525" marB="0" anchor="b"/>
                </a:tc>
                <a:tc>
                  <a:txBody>
                    <a:bodyPr/>
                    <a:lstStyle/>
                    <a:p>
                      <a:pPr algn="ctr" rtl="0" fontAlgn="b"/>
                      <a:r>
                        <a:rPr lang="en-US" sz="1100" b="1" i="0" u="none" strike="noStrike">
                          <a:solidFill>
                            <a:srgbClr val="00B050"/>
                          </a:solidFill>
                          <a:effectLst/>
                          <a:latin typeface="Calibri" panose="020F0502020204030204" pitchFamily="34" charset="0"/>
                        </a:rPr>
                        <a:t>Mesoderm</a:t>
                      </a:r>
                    </a:p>
                  </a:txBody>
                  <a:tcPr marL="9525" marR="9525" marT="9525" marB="0" anchor="b"/>
                </a:tc>
              </a:tr>
              <a:tr h="182880">
                <a:tc>
                  <a:txBody>
                    <a:bodyPr/>
                    <a:lstStyle/>
                    <a:p>
                      <a:pPr algn="ctr" rtl="0" fontAlgn="b"/>
                      <a:r>
                        <a:rPr lang="en-US" sz="1100" b="0" i="0" u="none" strike="noStrike">
                          <a:solidFill>
                            <a:srgbClr val="000000"/>
                          </a:solidFill>
                          <a:effectLst/>
                          <a:latin typeface="Calibri" panose="020F0502020204030204" pitchFamily="34" charset="0"/>
                        </a:rPr>
                        <a:t>Intestine</a:t>
                      </a:r>
                    </a:p>
                  </a:txBody>
                  <a:tcPr marL="9525" marR="9525" marT="9525" marB="0" anchor="b"/>
                </a:tc>
                <a:tc>
                  <a:txBody>
                    <a:bodyPr/>
                    <a:lstStyle/>
                    <a:p>
                      <a:pPr algn="ctr" rtl="0" fontAlgn="b"/>
                      <a:r>
                        <a:rPr lang="en-US" sz="1100" b="0" i="0" u="none" strike="noStrike">
                          <a:solidFill>
                            <a:srgbClr val="000000"/>
                          </a:solidFill>
                          <a:effectLst/>
                          <a:latin typeface="Calibri" panose="020F0502020204030204" pitchFamily="34" charset="0"/>
                        </a:rPr>
                        <a:t>4</a:t>
                      </a:r>
                    </a:p>
                  </a:txBody>
                  <a:tcPr marL="9525" marR="9525" marT="9525" marB="0" anchor="b"/>
                </a:tc>
                <a:tc>
                  <a:txBody>
                    <a:bodyPr/>
                    <a:lstStyle/>
                    <a:p>
                      <a:pPr algn="r" fontAlgn="b"/>
                      <a:r>
                        <a:rPr lang="en-US" sz="1100" b="0" i="0" u="none" strike="noStrike" dirty="0">
                          <a:solidFill>
                            <a:srgbClr val="000000"/>
                          </a:solidFill>
                          <a:effectLst/>
                          <a:latin typeface="Calibri" panose="020F0502020204030204" pitchFamily="34" charset="0"/>
                        </a:rPr>
                        <a:t>92</a:t>
                      </a:r>
                    </a:p>
                  </a:txBody>
                  <a:tcPr marL="9525" marR="9525" marT="9525" marB="0" anchor="b"/>
                </a:tc>
                <a:tc>
                  <a:txBody>
                    <a:bodyPr/>
                    <a:lstStyle/>
                    <a:p>
                      <a:pPr algn="ctr" rtl="0" fontAlgn="b"/>
                      <a:r>
                        <a:rPr lang="en-US" sz="1100" b="0" i="0" u="none" strike="noStrike">
                          <a:solidFill>
                            <a:srgbClr val="000000"/>
                          </a:solidFill>
                          <a:effectLst/>
                          <a:latin typeface="Calibri" panose="020F0502020204030204" pitchFamily="34" charset="0"/>
                        </a:rPr>
                        <a:t>Endoterm</a:t>
                      </a:r>
                    </a:p>
                  </a:txBody>
                  <a:tcPr marL="9525" marR="9525" marT="9525" marB="0" anchor="b"/>
                </a:tc>
              </a:tr>
              <a:tr h="182880">
                <a:tc>
                  <a:txBody>
                    <a:bodyPr/>
                    <a:lstStyle/>
                    <a:p>
                      <a:pPr algn="ctr" rtl="0" fontAlgn="b"/>
                      <a:r>
                        <a:rPr lang="en-US" sz="1100" b="0" i="0" u="none" strike="noStrike">
                          <a:solidFill>
                            <a:srgbClr val="000000"/>
                          </a:solidFill>
                          <a:effectLst/>
                          <a:latin typeface="Calibri" panose="020F0502020204030204" pitchFamily="34" charset="0"/>
                        </a:rPr>
                        <a:t>Kidney</a:t>
                      </a:r>
                    </a:p>
                  </a:txBody>
                  <a:tcPr marL="9525" marR="9525" marT="9525" marB="0" anchor="b"/>
                </a:tc>
                <a:tc>
                  <a:txBody>
                    <a:bodyPr/>
                    <a:lstStyle/>
                    <a:p>
                      <a:pPr algn="ctr" rtl="0" fontAlgn="b"/>
                      <a:r>
                        <a:rPr lang="en-US" sz="1100" b="0" i="0" u="none" strike="noStrike">
                          <a:solidFill>
                            <a:srgbClr val="000000"/>
                          </a:solidFill>
                          <a:effectLst/>
                          <a:latin typeface="Calibri" panose="020F0502020204030204" pitchFamily="34" charset="0"/>
                        </a:rPr>
                        <a:t>2</a:t>
                      </a:r>
                    </a:p>
                  </a:txBody>
                  <a:tcPr marL="9525" marR="9525" marT="9525" marB="0" anchor="b"/>
                </a:tc>
                <a:tc>
                  <a:txBody>
                    <a:bodyPr/>
                    <a:lstStyle/>
                    <a:p>
                      <a:pPr algn="r" fontAlgn="b"/>
                      <a:r>
                        <a:rPr lang="en-US" sz="1100" b="0" i="0" u="none" strike="noStrike" dirty="0">
                          <a:solidFill>
                            <a:srgbClr val="000000"/>
                          </a:solidFill>
                          <a:effectLst/>
                          <a:latin typeface="Calibri" panose="020F0502020204030204" pitchFamily="34" charset="0"/>
                        </a:rPr>
                        <a:t>186</a:t>
                      </a:r>
                    </a:p>
                  </a:txBody>
                  <a:tcPr marL="9525" marR="9525" marT="9525" marB="0" anchor="b"/>
                </a:tc>
                <a:tc>
                  <a:txBody>
                    <a:bodyPr/>
                    <a:lstStyle/>
                    <a:p>
                      <a:pPr algn="ctr" rtl="0" fontAlgn="b"/>
                      <a:r>
                        <a:rPr lang="en-US" sz="1100" b="0" i="0" u="none" strike="noStrike" dirty="0">
                          <a:solidFill>
                            <a:srgbClr val="000000"/>
                          </a:solidFill>
                          <a:effectLst/>
                          <a:latin typeface="Calibri" panose="020F0502020204030204" pitchFamily="34" charset="0"/>
                        </a:rPr>
                        <a:t>Mesoderm</a:t>
                      </a:r>
                    </a:p>
                  </a:txBody>
                  <a:tcPr marL="9525" marR="9525" marT="9525" marB="0" anchor="b"/>
                </a:tc>
              </a:tr>
              <a:tr h="182880">
                <a:tc>
                  <a:txBody>
                    <a:bodyPr/>
                    <a:lstStyle/>
                    <a:p>
                      <a:pPr algn="ctr" rtl="0" fontAlgn="b"/>
                      <a:r>
                        <a:rPr lang="en-US" sz="1100" b="0" i="0" u="none" strike="noStrike">
                          <a:solidFill>
                            <a:srgbClr val="FF0000"/>
                          </a:solidFill>
                          <a:effectLst/>
                          <a:latin typeface="Calibri" panose="020F0502020204030204" pitchFamily="34" charset="0"/>
                        </a:rPr>
                        <a:t>Liver</a:t>
                      </a:r>
                    </a:p>
                  </a:txBody>
                  <a:tcPr marL="9525" marR="9525" marT="9525" marB="0" anchor="b"/>
                </a:tc>
                <a:tc>
                  <a:txBody>
                    <a:bodyPr/>
                    <a:lstStyle/>
                    <a:p>
                      <a:pPr algn="ctr" rtl="0" fontAlgn="b"/>
                      <a:r>
                        <a:rPr lang="en-US" sz="1100" b="0" i="0" u="none" strike="noStrike">
                          <a:solidFill>
                            <a:srgbClr val="FF0000"/>
                          </a:solidFill>
                          <a:effectLst/>
                          <a:latin typeface="Calibri" panose="020F0502020204030204" pitchFamily="34" charset="0"/>
                        </a:rPr>
                        <a:t>2</a:t>
                      </a:r>
                    </a:p>
                  </a:txBody>
                  <a:tcPr marL="9525" marR="9525" marT="9525" marB="0" anchor="b"/>
                </a:tc>
                <a:tc>
                  <a:txBody>
                    <a:bodyPr/>
                    <a:lstStyle/>
                    <a:p>
                      <a:pPr algn="r" fontAlgn="b"/>
                      <a:r>
                        <a:rPr lang="en-US" sz="1100" b="0" i="0" u="none" strike="noStrike" dirty="0">
                          <a:solidFill>
                            <a:srgbClr val="000000"/>
                          </a:solidFill>
                          <a:effectLst/>
                          <a:latin typeface="Calibri" panose="020F0502020204030204" pitchFamily="34" charset="0"/>
                        </a:rPr>
                        <a:t>306</a:t>
                      </a:r>
                    </a:p>
                  </a:txBody>
                  <a:tcPr marL="9525" marR="9525" marT="9525" marB="0" anchor="b"/>
                </a:tc>
                <a:tc>
                  <a:txBody>
                    <a:bodyPr/>
                    <a:lstStyle/>
                    <a:p>
                      <a:pPr algn="ctr" rtl="0" fontAlgn="b"/>
                      <a:r>
                        <a:rPr lang="en-US" sz="1100" b="0" i="0" u="none" strike="noStrike">
                          <a:solidFill>
                            <a:srgbClr val="FF0000"/>
                          </a:solidFill>
                          <a:effectLst/>
                          <a:latin typeface="Calibri" panose="020F0502020204030204" pitchFamily="34" charset="0"/>
                        </a:rPr>
                        <a:t>Endoterm</a:t>
                      </a:r>
                    </a:p>
                  </a:txBody>
                  <a:tcPr marL="9525" marR="9525" marT="9525" marB="0" anchor="b"/>
                </a:tc>
              </a:tr>
              <a:tr h="182880">
                <a:tc>
                  <a:txBody>
                    <a:bodyPr/>
                    <a:lstStyle/>
                    <a:p>
                      <a:pPr algn="ctr" rtl="0" fontAlgn="b"/>
                      <a:r>
                        <a:rPr lang="en-US" sz="1100" b="0" i="0" u="none" strike="noStrike" dirty="0">
                          <a:solidFill>
                            <a:srgbClr val="000000"/>
                          </a:solidFill>
                          <a:effectLst/>
                          <a:latin typeface="Calibri" panose="020F0502020204030204" pitchFamily="34" charset="0"/>
                        </a:rPr>
                        <a:t>Lung</a:t>
                      </a:r>
                    </a:p>
                  </a:txBody>
                  <a:tcPr marL="9525" marR="9525" marT="9525" marB="0" anchor="b"/>
                </a:tc>
                <a:tc>
                  <a:txBody>
                    <a:bodyPr/>
                    <a:lstStyle/>
                    <a:p>
                      <a:pPr algn="ctr" rtl="0" fontAlgn="b"/>
                      <a:r>
                        <a:rPr lang="en-US" sz="1100" b="0" i="0" u="none" strike="noStrike">
                          <a:solidFill>
                            <a:srgbClr val="000000"/>
                          </a:solidFill>
                          <a:effectLst/>
                          <a:latin typeface="Calibri" panose="020F0502020204030204" pitchFamily="34" charset="0"/>
                        </a:rPr>
                        <a:t>3</a:t>
                      </a:r>
                    </a:p>
                  </a:txBody>
                  <a:tcPr marL="9525" marR="9525" marT="9525" marB="0" anchor="b"/>
                </a:tc>
                <a:tc>
                  <a:txBody>
                    <a:bodyPr/>
                    <a:lstStyle/>
                    <a:p>
                      <a:pPr algn="r" fontAlgn="b"/>
                      <a:r>
                        <a:rPr lang="en-US" sz="1100" b="0" i="0" u="none" strike="noStrike" dirty="0">
                          <a:solidFill>
                            <a:srgbClr val="000000"/>
                          </a:solidFill>
                          <a:effectLst/>
                          <a:latin typeface="Calibri" panose="020F0502020204030204" pitchFamily="34" charset="0"/>
                        </a:rPr>
                        <a:t>26</a:t>
                      </a:r>
                    </a:p>
                  </a:txBody>
                  <a:tcPr marL="9525" marR="9525" marT="9525" marB="0" anchor="b"/>
                </a:tc>
                <a:tc>
                  <a:txBody>
                    <a:bodyPr/>
                    <a:lstStyle/>
                    <a:p>
                      <a:pPr algn="ctr" rtl="0" fontAlgn="b"/>
                      <a:r>
                        <a:rPr lang="en-US" sz="1100" b="0" i="0" u="none" strike="noStrike">
                          <a:solidFill>
                            <a:srgbClr val="000000"/>
                          </a:solidFill>
                          <a:effectLst/>
                          <a:latin typeface="Calibri" panose="020F0502020204030204" pitchFamily="34" charset="0"/>
                        </a:rPr>
                        <a:t>Endoterm</a:t>
                      </a:r>
                    </a:p>
                  </a:txBody>
                  <a:tcPr marL="9525" marR="9525" marT="9525" marB="0" anchor="b"/>
                </a:tc>
              </a:tr>
              <a:tr h="182880">
                <a:tc>
                  <a:txBody>
                    <a:bodyPr/>
                    <a:lstStyle/>
                    <a:p>
                      <a:pPr algn="ctr" rtl="0" fontAlgn="b"/>
                      <a:r>
                        <a:rPr lang="en-US" sz="1100" b="0" i="0" u="none" strike="noStrike">
                          <a:solidFill>
                            <a:srgbClr val="000000"/>
                          </a:solidFill>
                          <a:effectLst/>
                          <a:latin typeface="Calibri" panose="020F0502020204030204" pitchFamily="34" charset="0"/>
                        </a:rPr>
                        <a:t>muscle</a:t>
                      </a:r>
                    </a:p>
                  </a:txBody>
                  <a:tcPr marL="9525" marR="9525" marT="9525" marB="0" anchor="b"/>
                </a:tc>
                <a:tc>
                  <a:txBody>
                    <a:bodyPr/>
                    <a:lstStyle/>
                    <a:p>
                      <a:pPr algn="ctr" rtl="0" fontAlgn="b"/>
                      <a:r>
                        <a:rPr lang="en-US" sz="1100" b="0" i="0" u="none" strike="noStrike">
                          <a:solidFill>
                            <a:srgbClr val="000000"/>
                          </a:solidFill>
                          <a:effectLst/>
                          <a:latin typeface="Calibri" panose="020F0502020204030204" pitchFamily="34" charset="0"/>
                        </a:rPr>
                        <a:t>4</a:t>
                      </a:r>
                    </a:p>
                  </a:txBody>
                  <a:tcPr marL="9525" marR="9525" marT="9525" marB="0" anchor="b"/>
                </a:tc>
                <a:tc>
                  <a:txBody>
                    <a:bodyPr/>
                    <a:lstStyle/>
                    <a:p>
                      <a:pPr algn="r" fontAlgn="b"/>
                      <a:r>
                        <a:rPr lang="en-US" sz="1100" b="0" i="0" u="none" strike="noStrike" dirty="0">
                          <a:solidFill>
                            <a:srgbClr val="000000"/>
                          </a:solidFill>
                          <a:effectLst/>
                          <a:latin typeface="Calibri" panose="020F0502020204030204" pitchFamily="34" charset="0"/>
                        </a:rPr>
                        <a:t>160</a:t>
                      </a:r>
                    </a:p>
                  </a:txBody>
                  <a:tcPr marL="9525" marR="9525" marT="9525" marB="0" anchor="b"/>
                </a:tc>
                <a:tc>
                  <a:txBody>
                    <a:bodyPr/>
                    <a:lstStyle/>
                    <a:p>
                      <a:pPr algn="ctr" rtl="0" fontAlgn="b"/>
                      <a:r>
                        <a:rPr lang="en-US" sz="1100" b="0" i="0" u="none" strike="noStrike">
                          <a:solidFill>
                            <a:srgbClr val="000000"/>
                          </a:solidFill>
                          <a:effectLst/>
                          <a:latin typeface="Calibri" panose="020F0502020204030204" pitchFamily="34" charset="0"/>
                        </a:rPr>
                        <a:t>Mesoderm</a:t>
                      </a:r>
                    </a:p>
                  </a:txBody>
                  <a:tcPr marL="9525" marR="9525" marT="9525" marB="0" anchor="b"/>
                </a:tc>
              </a:tr>
              <a:tr h="182880">
                <a:tc>
                  <a:txBody>
                    <a:bodyPr/>
                    <a:lstStyle/>
                    <a:p>
                      <a:pPr algn="ctr" rtl="0" fontAlgn="b"/>
                      <a:r>
                        <a:rPr lang="en-US" sz="1100" b="0" i="0" u="none" strike="noStrike">
                          <a:solidFill>
                            <a:srgbClr val="000000"/>
                          </a:solidFill>
                          <a:effectLst/>
                          <a:latin typeface="Calibri" panose="020F0502020204030204" pitchFamily="34" charset="0"/>
                        </a:rPr>
                        <a:t>Ovary</a:t>
                      </a:r>
                    </a:p>
                  </a:txBody>
                  <a:tcPr marL="9525" marR="9525" marT="9525" marB="0" anchor="b"/>
                </a:tc>
                <a:tc>
                  <a:txBody>
                    <a:bodyPr/>
                    <a:lstStyle/>
                    <a:p>
                      <a:pPr algn="ctr" rtl="0" fontAlgn="b"/>
                      <a:r>
                        <a:rPr lang="en-US" sz="1100" b="0" i="0" u="none" strike="noStrike">
                          <a:solidFill>
                            <a:srgbClr val="000000"/>
                          </a:solidFill>
                          <a:effectLst/>
                          <a:latin typeface="Calibri" panose="020F0502020204030204" pitchFamily="34" charset="0"/>
                        </a:rPr>
                        <a:t>1</a:t>
                      </a:r>
                    </a:p>
                  </a:txBody>
                  <a:tcPr marL="9525" marR="9525" marT="9525" marB="0" anchor="b"/>
                </a:tc>
                <a:tc>
                  <a:txBody>
                    <a:bodyPr/>
                    <a:lstStyle/>
                    <a:p>
                      <a:pPr algn="r" fontAlgn="b"/>
                      <a:r>
                        <a:rPr lang="en-US" sz="1100" b="0" i="0" u="none" strike="noStrike" dirty="0">
                          <a:solidFill>
                            <a:srgbClr val="000000"/>
                          </a:solidFill>
                          <a:effectLst/>
                          <a:latin typeface="Calibri" panose="020F0502020204030204" pitchFamily="34" charset="0"/>
                        </a:rPr>
                        <a:t>584</a:t>
                      </a:r>
                    </a:p>
                  </a:txBody>
                  <a:tcPr marL="9525" marR="9525" marT="9525" marB="0" anchor="b"/>
                </a:tc>
                <a:tc>
                  <a:txBody>
                    <a:bodyPr/>
                    <a:lstStyle/>
                    <a:p>
                      <a:pPr algn="ctr" rtl="0" fontAlgn="b"/>
                      <a:r>
                        <a:rPr lang="en-US" sz="1100" b="0" i="0" u="none" strike="noStrike">
                          <a:solidFill>
                            <a:srgbClr val="000000"/>
                          </a:solidFill>
                          <a:effectLst/>
                          <a:latin typeface="Calibri" panose="020F0502020204030204" pitchFamily="34" charset="0"/>
                        </a:rPr>
                        <a:t>Mesoderm</a:t>
                      </a:r>
                    </a:p>
                  </a:txBody>
                  <a:tcPr marL="9525" marR="9525" marT="9525" marB="0" anchor="b"/>
                </a:tc>
              </a:tr>
              <a:tr h="182880">
                <a:tc>
                  <a:txBody>
                    <a:bodyPr/>
                    <a:lstStyle/>
                    <a:p>
                      <a:pPr algn="ctr" rtl="0" fontAlgn="b"/>
                      <a:r>
                        <a:rPr lang="en-US" sz="1100" b="0" i="0" u="none" strike="noStrike">
                          <a:solidFill>
                            <a:srgbClr val="000000"/>
                          </a:solidFill>
                          <a:effectLst/>
                          <a:latin typeface="Calibri" panose="020F0502020204030204" pitchFamily="34" charset="0"/>
                        </a:rPr>
                        <a:t>Pancreas</a:t>
                      </a:r>
                    </a:p>
                  </a:txBody>
                  <a:tcPr marL="9525" marR="9525" marT="9525" marB="0" anchor="b"/>
                </a:tc>
                <a:tc>
                  <a:txBody>
                    <a:bodyPr/>
                    <a:lstStyle/>
                    <a:p>
                      <a:pPr algn="ctr" rtl="0" fontAlgn="b"/>
                      <a:r>
                        <a:rPr lang="en-US" sz="1100" b="0" i="0" u="none" strike="noStrike">
                          <a:solidFill>
                            <a:srgbClr val="000000"/>
                          </a:solidFill>
                          <a:effectLst/>
                          <a:latin typeface="Calibri" panose="020F0502020204030204" pitchFamily="34" charset="0"/>
                        </a:rPr>
                        <a:t>3</a:t>
                      </a:r>
                    </a:p>
                  </a:txBody>
                  <a:tcPr marL="9525" marR="9525" marT="9525" marB="0" anchor="b"/>
                </a:tc>
                <a:tc>
                  <a:txBody>
                    <a:bodyPr/>
                    <a:lstStyle/>
                    <a:p>
                      <a:pPr algn="r" fontAlgn="b"/>
                      <a:r>
                        <a:rPr lang="en-US" sz="1100" b="0" i="0" u="none" strike="noStrike" dirty="0">
                          <a:solidFill>
                            <a:srgbClr val="000000"/>
                          </a:solidFill>
                          <a:effectLst/>
                          <a:latin typeface="Calibri" panose="020F0502020204030204" pitchFamily="34" charset="0"/>
                        </a:rPr>
                        <a:t>559</a:t>
                      </a:r>
                    </a:p>
                  </a:txBody>
                  <a:tcPr marL="9525" marR="9525" marT="9525" marB="0" anchor="b"/>
                </a:tc>
                <a:tc>
                  <a:txBody>
                    <a:bodyPr/>
                    <a:lstStyle/>
                    <a:p>
                      <a:pPr algn="ctr" rtl="0" fontAlgn="b"/>
                      <a:r>
                        <a:rPr lang="en-US" sz="1100" b="0" i="0" u="none" strike="noStrike" dirty="0" err="1">
                          <a:solidFill>
                            <a:srgbClr val="000000"/>
                          </a:solidFill>
                          <a:effectLst/>
                          <a:latin typeface="Calibri" panose="020F0502020204030204" pitchFamily="34" charset="0"/>
                        </a:rPr>
                        <a:t>Endoterm</a:t>
                      </a:r>
                      <a:endParaRPr lang="en-US" sz="1100" b="0" i="0" u="none" strike="noStrike" dirty="0">
                        <a:solidFill>
                          <a:srgbClr val="000000"/>
                        </a:solidFill>
                        <a:effectLst/>
                        <a:latin typeface="Calibri" panose="020F0502020204030204" pitchFamily="34" charset="0"/>
                      </a:endParaRPr>
                    </a:p>
                  </a:txBody>
                  <a:tcPr marL="9525" marR="9525" marT="9525" marB="0" anchor="b"/>
                </a:tc>
              </a:tr>
              <a:tr h="182880">
                <a:tc>
                  <a:txBody>
                    <a:bodyPr/>
                    <a:lstStyle/>
                    <a:p>
                      <a:pPr algn="ctr" rtl="0" fontAlgn="b"/>
                      <a:r>
                        <a:rPr lang="en-US" sz="1100" b="0" i="0" u="none" strike="noStrike">
                          <a:solidFill>
                            <a:srgbClr val="000000"/>
                          </a:solidFill>
                          <a:effectLst/>
                          <a:latin typeface="Calibri" panose="020F0502020204030204" pitchFamily="34" charset="0"/>
                        </a:rPr>
                        <a:t>Spleen</a:t>
                      </a:r>
                    </a:p>
                  </a:txBody>
                  <a:tcPr marL="9525" marR="9525" marT="9525" marB="0" anchor="b"/>
                </a:tc>
                <a:tc>
                  <a:txBody>
                    <a:bodyPr/>
                    <a:lstStyle/>
                    <a:p>
                      <a:pPr algn="ctr" rtl="0" fontAlgn="b"/>
                      <a:r>
                        <a:rPr lang="en-US" sz="1100" b="0" i="0" u="none" strike="noStrike">
                          <a:solidFill>
                            <a:srgbClr val="000000"/>
                          </a:solidFill>
                          <a:effectLst/>
                          <a:latin typeface="Calibri" panose="020F0502020204030204" pitchFamily="34" charset="0"/>
                        </a:rPr>
                        <a:t>3</a:t>
                      </a:r>
                    </a:p>
                  </a:txBody>
                  <a:tcPr marL="9525" marR="9525" marT="9525" marB="0" anchor="b"/>
                </a:tc>
                <a:tc>
                  <a:txBody>
                    <a:bodyPr/>
                    <a:lstStyle/>
                    <a:p>
                      <a:pPr algn="r" fontAlgn="b"/>
                      <a:r>
                        <a:rPr lang="en-US" sz="1100" b="0" i="0" u="none" strike="noStrike" dirty="0">
                          <a:solidFill>
                            <a:srgbClr val="000000"/>
                          </a:solidFill>
                          <a:effectLst/>
                          <a:latin typeface="Calibri" panose="020F0502020204030204" pitchFamily="34" charset="0"/>
                        </a:rPr>
                        <a:t>487</a:t>
                      </a:r>
                    </a:p>
                  </a:txBody>
                  <a:tcPr marL="9525" marR="9525" marT="9525" marB="0" anchor="b"/>
                </a:tc>
                <a:tc>
                  <a:txBody>
                    <a:bodyPr/>
                    <a:lstStyle/>
                    <a:p>
                      <a:pPr algn="ctr" rtl="0" fontAlgn="b"/>
                      <a:r>
                        <a:rPr lang="en-US" sz="1100" b="0" i="0" u="none" strike="noStrike" dirty="0">
                          <a:solidFill>
                            <a:srgbClr val="000000"/>
                          </a:solidFill>
                          <a:effectLst/>
                          <a:latin typeface="Calibri" panose="020F0502020204030204" pitchFamily="34" charset="0"/>
                        </a:rPr>
                        <a:t>Mesoderm</a:t>
                      </a:r>
                    </a:p>
                  </a:txBody>
                  <a:tcPr marL="9525" marR="9525" marT="9525" marB="0" anchor="b"/>
                </a:tc>
              </a:tr>
              <a:tr h="182880">
                <a:tc>
                  <a:txBody>
                    <a:bodyPr/>
                    <a:lstStyle/>
                    <a:p>
                      <a:pPr algn="ctr" rtl="0" fontAlgn="b"/>
                      <a:r>
                        <a:rPr lang="en-US" sz="1100" b="0" i="0" u="none" strike="noStrike">
                          <a:solidFill>
                            <a:srgbClr val="000000"/>
                          </a:solidFill>
                          <a:effectLst/>
                          <a:latin typeface="Calibri" panose="020F0502020204030204" pitchFamily="34" charset="0"/>
                        </a:rPr>
                        <a:t>Stomach</a:t>
                      </a:r>
                    </a:p>
                  </a:txBody>
                  <a:tcPr marL="9525" marR="9525" marT="9525" marB="0" anchor="b"/>
                </a:tc>
                <a:tc>
                  <a:txBody>
                    <a:bodyPr/>
                    <a:lstStyle/>
                    <a:p>
                      <a:pPr algn="ctr" rtl="0" fontAlgn="b"/>
                      <a:r>
                        <a:rPr lang="en-US" sz="1100" b="0" i="0" u="none" strike="noStrike">
                          <a:solidFill>
                            <a:srgbClr val="000000"/>
                          </a:solidFill>
                          <a:effectLst/>
                          <a:latin typeface="Calibri" panose="020F0502020204030204" pitchFamily="34" charset="0"/>
                        </a:rPr>
                        <a:t>4</a:t>
                      </a:r>
                    </a:p>
                  </a:txBody>
                  <a:tcPr marL="9525" marR="9525" marT="9525" marB="0" anchor="b"/>
                </a:tc>
                <a:tc>
                  <a:txBody>
                    <a:bodyPr/>
                    <a:lstStyle/>
                    <a:p>
                      <a:pPr algn="r" fontAlgn="b"/>
                      <a:r>
                        <a:rPr lang="en-US" sz="1100" b="0" i="0" u="none" strike="noStrike" dirty="0">
                          <a:solidFill>
                            <a:srgbClr val="000000"/>
                          </a:solidFill>
                          <a:effectLst/>
                          <a:latin typeface="Calibri" panose="020F0502020204030204" pitchFamily="34" charset="0"/>
                        </a:rPr>
                        <a:t>52</a:t>
                      </a:r>
                    </a:p>
                  </a:txBody>
                  <a:tcPr marL="9525" marR="9525" marT="9525" marB="0" anchor="b"/>
                </a:tc>
                <a:tc>
                  <a:txBody>
                    <a:bodyPr/>
                    <a:lstStyle/>
                    <a:p>
                      <a:pPr algn="ctr" rtl="0" fontAlgn="b"/>
                      <a:r>
                        <a:rPr lang="en-US" sz="1100" b="0" i="0" u="none" strike="noStrike" dirty="0" err="1">
                          <a:solidFill>
                            <a:srgbClr val="000000"/>
                          </a:solidFill>
                          <a:effectLst/>
                          <a:latin typeface="Calibri" panose="020F0502020204030204" pitchFamily="34" charset="0"/>
                        </a:rPr>
                        <a:t>Endoterm</a:t>
                      </a:r>
                      <a:endParaRPr lang="en-US" sz="1100" b="0" i="0" u="none" strike="noStrike" dirty="0">
                        <a:solidFill>
                          <a:srgbClr val="000000"/>
                        </a:solidFill>
                        <a:effectLst/>
                        <a:latin typeface="Calibri" panose="020F0502020204030204" pitchFamily="34" charset="0"/>
                      </a:endParaRPr>
                    </a:p>
                  </a:txBody>
                  <a:tcPr marL="9525" marR="9525" marT="9525" marB="0" anchor="b"/>
                </a:tc>
              </a:tr>
              <a:tr h="182880">
                <a:tc>
                  <a:txBody>
                    <a:bodyPr/>
                    <a:lstStyle/>
                    <a:p>
                      <a:pPr algn="ctr" rtl="0" fontAlgn="b"/>
                      <a:r>
                        <a:rPr lang="en-US" sz="1100" b="0" i="0" u="none" strike="noStrike">
                          <a:solidFill>
                            <a:srgbClr val="FF0000"/>
                          </a:solidFill>
                          <a:effectLst/>
                          <a:latin typeface="Calibri" panose="020F0502020204030204" pitchFamily="34" charset="0"/>
                        </a:rPr>
                        <a:t>Thymus</a:t>
                      </a:r>
                    </a:p>
                  </a:txBody>
                  <a:tcPr marL="9525" marR="9525" marT="9525" marB="0" anchor="b"/>
                </a:tc>
                <a:tc>
                  <a:txBody>
                    <a:bodyPr/>
                    <a:lstStyle/>
                    <a:p>
                      <a:pPr algn="ctr" rtl="0" fontAlgn="b"/>
                      <a:r>
                        <a:rPr lang="en-US" sz="1100" b="0" i="0" u="none" strike="noStrike">
                          <a:solidFill>
                            <a:srgbClr val="FF0000"/>
                          </a:solidFill>
                          <a:effectLst/>
                          <a:latin typeface="Calibri" panose="020F0502020204030204" pitchFamily="34" charset="0"/>
                        </a:rPr>
                        <a:t>1</a:t>
                      </a:r>
                    </a:p>
                  </a:txBody>
                  <a:tcPr marL="9525" marR="9525" marT="9525" marB="0" anchor="b"/>
                </a:tc>
                <a:tc>
                  <a:txBody>
                    <a:bodyPr/>
                    <a:lstStyle/>
                    <a:p>
                      <a:pPr algn="r" fontAlgn="b"/>
                      <a:r>
                        <a:rPr lang="en-US" sz="1100" b="0" i="0" u="none" strike="noStrike" dirty="0">
                          <a:solidFill>
                            <a:srgbClr val="000000"/>
                          </a:solidFill>
                          <a:effectLst/>
                          <a:latin typeface="Calibri" panose="020F0502020204030204" pitchFamily="34" charset="0"/>
                        </a:rPr>
                        <a:t>2671</a:t>
                      </a:r>
                    </a:p>
                  </a:txBody>
                  <a:tcPr marL="9525" marR="9525" marT="9525" marB="0" anchor="b"/>
                </a:tc>
                <a:tc>
                  <a:txBody>
                    <a:bodyPr/>
                    <a:lstStyle/>
                    <a:p>
                      <a:pPr algn="ctr" rtl="0" fontAlgn="b"/>
                      <a:r>
                        <a:rPr lang="en-US" sz="1100" b="0" i="0" u="none" strike="noStrike" dirty="0" err="1">
                          <a:solidFill>
                            <a:srgbClr val="FF0000"/>
                          </a:solidFill>
                          <a:effectLst/>
                          <a:latin typeface="Calibri" panose="020F0502020204030204" pitchFamily="34" charset="0"/>
                        </a:rPr>
                        <a:t>Endoterm</a:t>
                      </a:r>
                      <a:endParaRPr lang="en-US" sz="1100" b="0" i="0" u="none" strike="noStrike" dirty="0">
                        <a:solidFill>
                          <a:srgbClr val="FF0000"/>
                        </a:solidFill>
                        <a:effectLst/>
                        <a:latin typeface="Calibri" panose="020F0502020204030204" pitchFamily="34" charset="0"/>
                      </a:endParaRPr>
                    </a:p>
                  </a:txBody>
                  <a:tcPr marL="9525" marR="9525" marT="9525" marB="0" anchor="b"/>
                </a:tc>
              </a:tr>
              <a:tr h="182880">
                <a:tc>
                  <a:txBody>
                    <a:bodyPr/>
                    <a:lstStyle/>
                    <a:p>
                      <a:pPr algn="ctr" rtl="0" fontAlgn="b"/>
                      <a:r>
                        <a:rPr lang="en-US" sz="1100" b="0" i="0" u="none" strike="noStrike">
                          <a:solidFill>
                            <a:srgbClr val="000000"/>
                          </a:solidFill>
                          <a:effectLst/>
                          <a:latin typeface="Calibri" panose="020F0502020204030204" pitchFamily="34" charset="0"/>
                        </a:rPr>
                        <a:t>Vessel</a:t>
                      </a:r>
                    </a:p>
                  </a:txBody>
                  <a:tcPr marL="9525" marR="9525" marT="9525" marB="0" anchor="b"/>
                </a:tc>
                <a:tc>
                  <a:txBody>
                    <a:bodyPr/>
                    <a:lstStyle/>
                    <a:p>
                      <a:pPr algn="ctr" rtl="0" fontAlgn="b"/>
                      <a:r>
                        <a:rPr lang="en-US" sz="1100" b="0" i="0" u="none" strike="noStrike">
                          <a:solidFill>
                            <a:srgbClr val="000000"/>
                          </a:solidFill>
                          <a:effectLst/>
                          <a:latin typeface="Calibri" panose="020F0502020204030204" pitchFamily="34" charset="0"/>
                        </a:rPr>
                        <a:t>2</a:t>
                      </a:r>
                    </a:p>
                  </a:txBody>
                  <a:tcPr marL="9525" marR="9525" marT="9525" marB="0" anchor="b"/>
                </a:tc>
                <a:tc>
                  <a:txBody>
                    <a:bodyPr/>
                    <a:lstStyle/>
                    <a:p>
                      <a:pPr algn="r" fontAlgn="b"/>
                      <a:r>
                        <a:rPr lang="en-US" sz="1100" b="0" i="0" u="none" strike="noStrike" dirty="0">
                          <a:solidFill>
                            <a:srgbClr val="000000"/>
                          </a:solidFill>
                          <a:effectLst/>
                          <a:latin typeface="Calibri" panose="020F0502020204030204" pitchFamily="34" charset="0"/>
                        </a:rPr>
                        <a:t>626</a:t>
                      </a:r>
                    </a:p>
                  </a:txBody>
                  <a:tcPr marL="9525" marR="9525" marT="9525" marB="0" anchor="b"/>
                </a:tc>
                <a:tc>
                  <a:txBody>
                    <a:bodyPr/>
                    <a:lstStyle/>
                    <a:p>
                      <a:pPr algn="ctr" rtl="0" fontAlgn="b"/>
                      <a:r>
                        <a:rPr lang="en-US" sz="1100" b="0" i="0" u="none" strike="noStrike" dirty="0">
                          <a:solidFill>
                            <a:srgbClr val="000000"/>
                          </a:solidFill>
                          <a:effectLst/>
                          <a:latin typeface="Calibri" panose="020F0502020204030204" pitchFamily="34" charset="0"/>
                        </a:rPr>
                        <a:t>Mesoderm</a:t>
                      </a:r>
                    </a:p>
                  </a:txBody>
                  <a:tcPr marL="9525" marR="9525" marT="9525" marB="0" anchor="b"/>
                </a:tc>
              </a:tr>
            </a:tbl>
          </a:graphicData>
        </a:graphic>
      </p:graphicFrame>
      <p:sp>
        <p:nvSpPr>
          <p:cNvPr id="15" name="TextBox 14"/>
          <p:cNvSpPr txBox="1"/>
          <p:nvPr/>
        </p:nvSpPr>
        <p:spPr>
          <a:xfrm>
            <a:off x="7117560" y="5941313"/>
            <a:ext cx="1777603" cy="307777"/>
          </a:xfrm>
          <a:prstGeom prst="rect">
            <a:avLst/>
          </a:prstGeom>
          <a:noFill/>
        </p:spPr>
        <p:txBody>
          <a:bodyPr wrap="none" rtlCol="0">
            <a:spAutoFit/>
          </a:bodyPr>
          <a:lstStyle/>
          <a:p>
            <a:r>
              <a:rPr lang="en-US" altLang="zh-CN" sz="1400" dirty="0" smtClean="0"/>
              <a:t>Sample size/Coverage</a:t>
            </a:r>
          </a:p>
        </p:txBody>
      </p:sp>
      <p:sp>
        <p:nvSpPr>
          <p:cNvPr id="16" name="TextBox 15"/>
          <p:cNvSpPr txBox="1"/>
          <p:nvPr/>
        </p:nvSpPr>
        <p:spPr>
          <a:xfrm>
            <a:off x="76392" y="6271292"/>
            <a:ext cx="8818772" cy="586707"/>
          </a:xfrm>
          <a:prstGeom prst="rect">
            <a:avLst/>
          </a:prstGeom>
          <a:noFill/>
        </p:spPr>
        <p:txBody>
          <a:bodyPr wrap="square" rtlCol="0">
            <a:spAutoFit/>
          </a:bodyPr>
          <a:lstStyle/>
          <a:p>
            <a:pPr algn="ctr"/>
            <a:r>
              <a:rPr lang="en-US" sz="1600" b="1" dirty="0" smtClean="0"/>
              <a:t>Result</a:t>
            </a:r>
            <a:r>
              <a:rPr lang="en-US" sz="1600" dirty="0" smtClean="0"/>
              <a:t>: large number of tissue specific hyper MHL regions were identified. These regions can be considered as basis for the deconvolution (tissue tracking)</a:t>
            </a:r>
            <a:endParaRPr lang="en-US" sz="1600" dirty="0"/>
          </a:p>
        </p:txBody>
      </p:sp>
      <p:sp>
        <p:nvSpPr>
          <p:cNvPr id="17" name="TextBox 16"/>
          <p:cNvSpPr txBox="1"/>
          <p:nvPr/>
        </p:nvSpPr>
        <p:spPr>
          <a:xfrm>
            <a:off x="4798303" y="3214105"/>
            <a:ext cx="476412" cy="369332"/>
          </a:xfrm>
          <a:prstGeom prst="rect">
            <a:avLst/>
          </a:prstGeom>
          <a:noFill/>
        </p:spPr>
        <p:txBody>
          <a:bodyPr wrap="none" rtlCol="0">
            <a:spAutoFit/>
          </a:bodyPr>
          <a:lstStyle/>
          <a:p>
            <a:r>
              <a:rPr lang="en-US" altLang="zh-CN" dirty="0" smtClean="0"/>
              <a:t>0.6</a:t>
            </a:r>
            <a:endParaRPr lang="en-US" dirty="0"/>
          </a:p>
        </p:txBody>
      </p:sp>
    </p:spTree>
    <p:extLst>
      <p:ext uri="{BB962C8B-B14F-4D97-AF65-F5344CB8AC3E}">
        <p14:creationId xmlns:p14="http://schemas.microsoft.com/office/powerpoint/2010/main" val="257771216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34244</TotalTime>
  <Words>5063</Words>
  <Application>Microsoft Office PowerPoint</Application>
  <PresentationFormat>On-screen Show (4:3)</PresentationFormat>
  <Paragraphs>1312</Paragraphs>
  <Slides>73</Slides>
  <Notes>32</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73</vt:i4>
      </vt:variant>
    </vt:vector>
  </HeadingPairs>
  <TitlesOfParts>
    <vt:vector size="85" baseType="lpstr">
      <vt:lpstr>AdvTimes</vt:lpstr>
      <vt:lpstr>Aldhabi</vt:lpstr>
      <vt:lpstr>宋体</vt:lpstr>
      <vt:lpstr>Microsoft YaHei</vt:lpstr>
      <vt:lpstr>Arial</vt:lpstr>
      <vt:lpstr>Calibri</vt:lpstr>
      <vt:lpstr>Calibri Light</vt:lpstr>
      <vt:lpstr>Cambria</vt:lpstr>
      <vt:lpstr>Cambria Math</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Shicheng Guo</dc:creator>
  <cp:lastModifiedBy>Shicheng Guo</cp:lastModifiedBy>
  <cp:revision>355</cp:revision>
  <dcterms:created xsi:type="dcterms:W3CDTF">2015-10-05T21:00:47Z</dcterms:created>
  <dcterms:modified xsi:type="dcterms:W3CDTF">2016-01-04T19:12:42Z</dcterms:modified>
</cp:coreProperties>
</file>